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1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11B"/>
    <a:srgbClr val="4F5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49416640177044E-2"/>
          <c:y val="0.37852059647693476"/>
          <c:w val="0.86449834587174301"/>
          <c:h val="0.534585354713673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26,0%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06-4109-A777-BDC39C46DA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10,6%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06-4109-A777-BDC39C46DAE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63,4%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06-4109-A777-BDC39C46DA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1407.25</c:v>
                </c:pt>
                <c:pt idx="1">
                  <c:v>3180.85</c:v>
                </c:pt>
                <c:pt idx="2">
                  <c:v>2847.99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06-4109-A777-BDC39C46DAE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5.5593903092606818E-2"/>
          <c:y val="5.1898778923553948E-2"/>
          <c:w val="0.82451003833712522"/>
          <c:h val="0.25937032128705306"/>
        </c:manualLayout>
      </c:layout>
      <c:overlay val="0"/>
      <c:txPr>
        <a:bodyPr/>
        <a:lstStyle/>
        <a:p>
          <a:pPr>
            <a:defRPr b="1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9324409448818897"/>
          <c:w val="0.95416666666666672"/>
          <c:h val="0.65372194881889767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4677669367958544E-2"/>
                  <c:y val="-0.32358907513097163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en-US" dirty="0"/>
                      <a:t>12674,8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42630176564905"/>
                      <c:h val="7.32976580424717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137-42A2-8801-22CCEF16613C}"/>
                </c:ext>
              </c:extLst>
            </c:dLbl>
            <c:dLbl>
              <c:idx val="1"/>
              <c:layout>
                <c:manualLayout>
                  <c:x val="2.9166666666666743E-2"/>
                  <c:y val="-0.32500000000000001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en-US" dirty="0"/>
                      <a:t>12051,6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37-42A2-8801-22CCEF1661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7327.24</c:v>
                </c:pt>
                <c:pt idx="1">
                  <c:v>7266.62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37-42A2-8801-22CCEF1661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41935872"/>
        <c:axId val="32511040"/>
        <c:axId val="0"/>
      </c:bar3DChart>
      <c:catAx>
        <c:axId val="419358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solidFill>
                  <a:schemeClr val="accent6">
                    <a:lumMod val="20000"/>
                    <a:lumOff val="80000"/>
                  </a:schemeClr>
                </a:solidFill>
              </a:defRPr>
            </a:pPr>
            <a:endParaRPr lang="ru-RU"/>
          </a:p>
        </c:txPr>
        <c:crossAx val="32511040"/>
        <c:crosses val="autoZero"/>
        <c:auto val="1"/>
        <c:lblAlgn val="ctr"/>
        <c:lblOffset val="100"/>
        <c:noMultiLvlLbl val="0"/>
      </c:catAx>
      <c:valAx>
        <c:axId val="325110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4193587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800" b="1">
              <a:solidFill>
                <a:schemeClr val="accent5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0.75001</cdr:x>
      <cdr:y>0.08789</cdr:y>
    </cdr:from>
    <cdr:to>
      <cdr:x>0.90357</cdr:x>
      <cdr:y>0.22963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32" y="357190"/>
          <a:ext cx="936102" cy="576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>
              <a:solidFill>
                <a:schemeClr val="accent6">
                  <a:lumMod val="60000"/>
                  <a:lumOff val="40000"/>
                </a:schemeClr>
              </a:solidFill>
            </a:rPr>
            <a:t>95,08%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357562"/>
            <a:ext cx="8424936" cy="1584176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Отчет об исполнении  бюджета Каштановского сельского поселения Бахчисарайского района Республики Крым за 2020 год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Бюджет для граждан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42910" y="1428736"/>
            <a:ext cx="8143932" cy="142876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Спасибо за внимание!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4786322"/>
            <a:ext cx="814393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 уважением, Администрация Каштановского сельского поселения Бахчисарайского района Республики Крым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Каштановского сельского поселения!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 Представляем Вашему вниманию Отчет об исполнении  бюджета Каштановского сельского поселения Бахчисарайского района за 2020 год.</a:t>
            </a:r>
          </a:p>
          <a:p>
            <a:pPr algn="just"/>
            <a:r>
              <a:rPr lang="ru-RU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ОСНОВНЫЕ ПАРАМЕТРЫ ИСПОЛНЕНИЯ  БЮДЖЕТА КАШТАНОВСКОГО СЕЛЬСКОГО ПОСЕЛЕНИЯ ЗА 2020 ГОД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170067"/>
              </p:ext>
            </p:extLst>
          </p:nvPr>
        </p:nvGraphicFramePr>
        <p:xfrm>
          <a:off x="1115616" y="1844824"/>
          <a:ext cx="7200800" cy="22074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580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12 639,4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12 898, 7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102,05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12 674,8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12 051,6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95,08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Дефицит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35,4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-847,1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4" descr="http://zuzino.mos.ru/upload/medialibrary/d03/byudzhet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509120"/>
            <a:ext cx="4194984" cy="2065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344005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ИСПОЛНЕНИЕ БЮДЖЕТА КАШТАНОВСКОГО СЕЛЬСКОГО ПОСЕЛЕНИЯ ЗА 2020 ГОД ПО ДОХОДАМ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64160066"/>
              </p:ext>
            </p:extLst>
          </p:nvPr>
        </p:nvGraphicFramePr>
        <p:xfrm>
          <a:off x="1817948" y="1988840"/>
          <a:ext cx="55081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398724"/>
              </p:ext>
            </p:extLst>
          </p:nvPr>
        </p:nvGraphicFramePr>
        <p:xfrm>
          <a:off x="323529" y="1412776"/>
          <a:ext cx="8606189" cy="362957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112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13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5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План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Поступило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Отклонения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4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latin typeface="+mj-lt"/>
                        </a:rPr>
                        <a:t>3855,0</a:t>
                      </a: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latin typeface="+mj-lt"/>
                        </a:rPr>
                        <a:t>4730,7</a:t>
                      </a: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857,7</a:t>
                      </a: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доходы физических лиц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1 383,9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1379,6</a:t>
                      </a: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latin typeface="+mj-lt"/>
                        </a:rPr>
                        <a:t>-4,3</a:t>
                      </a: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Единый сельскохозяйственный налог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1 046,4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1274,1</a:t>
                      </a: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227,7</a:t>
                      </a: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Земельный налог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177,3</a:t>
                      </a: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694,9</a:t>
                      </a: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517,6</a:t>
                      </a: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15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Доходы от сдачи в аренду имущества, находящегося в государственной и муниципальной собственности доходы от использования имущества, находящегося в государственной и муниципальной собственности  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1105,4</a:t>
                      </a: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1277,7</a:t>
                      </a: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172,3</a:t>
                      </a: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Прочие неналоговые доходы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142,0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104,4</a:t>
                      </a: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-37,6</a:t>
                      </a: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СТРУКТУРА И ОБЪЕМ НАЛОГОВЫХ И НЕНАЛОГОВЫХ ДОХОДОВ БЮДЖЕТА КАШТАНОВСКОГО СЕЛЬСКОГО ПОСЕЛЕНИЯ ЗА 2020 ГОД (ТЫС.РУБ.)</a:t>
            </a:r>
          </a:p>
        </p:txBody>
      </p:sp>
      <p:pic>
        <p:nvPicPr>
          <p:cNvPr id="7170" name="Picture 2" descr="https://ds20.edusev.ru/uploads/700/689/section/30545/wise-owl.png?15537788091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506286"/>
            <a:ext cx="1561261" cy="2214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688" y="214290"/>
            <a:ext cx="8858312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СТРУКТУРА И ОБЪЕМ БЕЗВОЗМЕЗДНЫХ ПОСТУПЛЕНИЙ В БЮДЖЕТ КАШТАНОВСКОГО СЕЛЬСКОГО ПОСЕЛЕНИЯ (ТЫС.РУБ.)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18104"/>
              </p:ext>
            </p:extLst>
          </p:nvPr>
        </p:nvGraphicFramePr>
        <p:xfrm>
          <a:off x="233247" y="1666312"/>
          <a:ext cx="8534784" cy="4540521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855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8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7594">
                <a:tc>
                  <a:txBody>
                    <a:bodyPr/>
                    <a:lstStyle/>
                    <a:p>
                      <a:pPr algn="l"/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</a:rPr>
                        <a:t>План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</a:rPr>
                        <a:t>Факт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</a:rPr>
                        <a:t>Исполнение(%)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444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8 784,4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8 168,0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92,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27">
                <a:tc>
                  <a:txBody>
                    <a:bodyPr/>
                    <a:lstStyle/>
                    <a:p>
                      <a:pPr algn="l"/>
                      <a:r>
                        <a:rPr lang="ru-RU" sz="1600" b="0" kern="1200" dirty="0">
                          <a:solidFill>
                            <a:schemeClr val="bg1"/>
                          </a:solidFill>
                          <a:latin typeface="+mj-lt"/>
                        </a:rPr>
                        <a:t>Дотации на выравнивание уровня бюджетной обеспеченности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2008,1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2008,1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027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Дотации на поддержку мер по обеспечению сбалансированности бюджета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91,5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91,5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597">
                <a:tc>
                  <a:txBody>
                    <a:bodyPr/>
                    <a:lstStyle/>
                    <a:p>
                      <a:pPr algn="l"/>
                      <a:r>
                        <a:rPr lang="ru-RU" sz="1600" b="0" kern="1200" dirty="0">
                          <a:solidFill>
                            <a:schemeClr val="bg1"/>
                          </a:solidFill>
                          <a:latin typeface="+mj-lt"/>
                        </a:rPr>
                        <a:t>Субвенции на осуществление полномочий по первичному воинскому учету  на территориях,  где отсутствуют военные комиссариаты 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224,6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224,6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chemeClr val="bg1"/>
                          </a:solidFill>
                          <a:latin typeface="+mj-lt"/>
                        </a:rPr>
                        <a:t>Субвенции на выполнение передаваемых полномочий субъектов РФ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  <a:p>
                      <a:pPr algn="l"/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93470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Иные межбюджетные </a:t>
                      </a:r>
                      <a:r>
                        <a:rPr lang="ru-RU" sz="1600" b="0" dirty="0" err="1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трасферты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52,2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52,2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036301"/>
                  </a:ext>
                </a:extLst>
              </a:tr>
              <a:tr h="594027"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Прочие субсидии бюджетам сельских поселений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6 406,6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5 790,0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90,4</a:t>
                      </a:r>
                    </a:p>
                    <a:p>
                      <a:pPr algn="ctr"/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Picture 4" descr="http://s48.radikal.ru/i122/1108/4a/01f31e9621d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5170681"/>
            <a:ext cx="1695201" cy="17504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88640"/>
            <a:ext cx="8064896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ИСПОЛНЕНИЕ БЮДЖЕТА КАШТАНОВСКОГО СЕЛЬСКОГО ПОСЕЛЕНИЯ ЗА 2020 ГОД ПО РАСХОДАМ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57308999"/>
              </p:ext>
            </p:extLst>
          </p:nvPr>
        </p:nvGraphicFramePr>
        <p:xfrm>
          <a:off x="1142976" y="2071678"/>
          <a:ext cx="631031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216015"/>
              </p:ext>
            </p:extLst>
          </p:nvPr>
        </p:nvGraphicFramePr>
        <p:xfrm>
          <a:off x="428596" y="1571612"/>
          <a:ext cx="8352927" cy="424408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714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7923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Исполнение(%)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bg1"/>
                          </a:solidFill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12674,8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12051,6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95,08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044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</a:rPr>
                        <a:t>Общегосударственные вопросы 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3299,1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3297,4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</a:rPr>
                        <a:t>Национальная оборона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224,6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224,6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51,0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51,0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80757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972,0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972,0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6202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</a:rPr>
                        <a:t>Жилищно-коммунальное хозяйство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7879,9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7 258,4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92,11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ОХРАНА ОКРУЖАЮЩЕЙ СРЕДЫ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103,9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103,9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161541"/>
                  </a:ext>
                </a:extLst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КУЛЬТУРА, КИНЕМАТОГРАФИЯ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111,6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111,6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</a:rPr>
                        <a:t>Культура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32,7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32,7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СТРУКТУРА И ОБЪЕМ РАСХОДОВ БЮДЖЕТА КАШТАНОВСКОГО СЕЛЬСКОГО ПОСЕЛЕНИЯ ЗА 2020 (ТЫС.РУБ.)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РАСХОДЫ БЮДЖЕТА ПОСЕЛЕНИЯ В РАМКАХ МУНИЦИПАЛЬНЫХ  ЦЕЛЕВЫХ ПРОГРАММ ЗА 2020 ГОД (ТЫС.РУБ.)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855451"/>
              </p:ext>
            </p:extLst>
          </p:nvPr>
        </p:nvGraphicFramePr>
        <p:xfrm>
          <a:off x="214282" y="1357298"/>
          <a:ext cx="8640960" cy="467284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8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5558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 программ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Годовые назначения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Кассовое исполнение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Исполнение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(%)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673"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ВСЕГО ПО ПРОГРАММАМ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11966,4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11344,2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94,8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140"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«Обеспечение эффективности деятельности</a:t>
                      </a:r>
                      <a:r>
                        <a:rPr lang="ru-RU" sz="15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органов местного самоуправления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3 085, 7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3 085, 1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99,98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291"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«Управление муниципальным имуществом Каштановского сельского поселения»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1 027, 3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1 027, 3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825"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«Благоустройство</a:t>
                      </a:r>
                      <a:r>
                        <a:rPr lang="ru-RU" sz="15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Каштановского сельского поселения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2 725, 0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2 103,4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77,2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297"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«Формирование городской среды на</a:t>
                      </a:r>
                      <a:r>
                        <a:rPr lang="ru-RU" sz="15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территории Каштановского сельского поселения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5025,0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5025,0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297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"Охрана окружающей среды в Каштановском сельском поселении Бахчисарайского района Республики Крым на 2018-2020 годы"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103,4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103,4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52593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2983</TotalTime>
  <Words>518</Words>
  <Application>Microsoft Office PowerPoint</Application>
  <PresentationFormat>Экран (4:3)</PresentationFormat>
  <Paragraphs>163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Бюджет для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Admin</cp:lastModifiedBy>
  <cp:revision>41</cp:revision>
  <dcterms:created xsi:type="dcterms:W3CDTF">2018-03-07T10:41:26Z</dcterms:created>
  <dcterms:modified xsi:type="dcterms:W3CDTF">2021-04-27T08:02:58Z</dcterms:modified>
</cp:coreProperties>
</file>