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3" r:id="rId4"/>
    <p:sldId id="264" r:id="rId5"/>
    <p:sldId id="271" r:id="rId6"/>
    <p:sldId id="273" r:id="rId7"/>
    <p:sldId id="272" r:id="rId8"/>
    <p:sldId id="265" r:id="rId9"/>
    <p:sldId id="259" r:id="rId10"/>
    <p:sldId id="267" r:id="rId11"/>
    <p:sldId id="266" r:id="rId12"/>
    <p:sldId id="258" r:id="rId13"/>
    <p:sldId id="268" r:id="rId14"/>
    <p:sldId id="270" r:id="rId15"/>
  </p:sldIdLst>
  <p:sldSz cx="9144000" cy="6858000" type="screen4x3"/>
  <p:notesSz cx="6858000" cy="9144000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8000"/>
    <a:srgbClr val="003600"/>
    <a:srgbClr val="002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79" autoAdjust="0"/>
    <p:restoredTop sz="94660"/>
  </p:normalViewPr>
  <p:slideViewPr>
    <p:cSldViewPr snapToGrid="0">
      <p:cViewPr>
        <p:scale>
          <a:sx n="125" d="100"/>
          <a:sy n="125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&#1042;&#1057;&#1045;\&#1041;&#1102;&#1076;&#1078;&#1077;&#1090;%20&#1076;&#1083;&#1103;%20&#1075;&#1088;&#1072;&#1078;&#1076;&#1072;&#1085;\9%20&#1084;&#1077;&#108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chemeClr val="accent2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35 </a:t>
                    </a:r>
                    <a:r>
                      <a: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%</a:t>
                    </a:r>
                    <a:endParaRPr lang="en-US" b="1" dirty="0">
                      <a:latin typeface="+mj-lt"/>
                    </a:endParaRP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644291338582678"/>
                  <c:y val="-0.17861876640419946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62 </a:t>
                    </a:r>
                    <a:r>
                      <a: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%</a:t>
                    </a:r>
                    <a:endParaRPr lang="en-US" b="1" dirty="0">
                      <a:latin typeface="+mj-lt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1453926523649764E-2"/>
                  <c:y val="1.8356103560289113E-5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3 </a:t>
                    </a:r>
                    <a:r>
                      <a: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rPr>
                      <a:t>%</a:t>
                    </a:r>
                    <a:endParaRPr lang="en-US" b="1" dirty="0">
                      <a:latin typeface="+mj-lt"/>
                    </a:endParaRP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'[9 мес.xlsx]Лист1'!$B$4:$B$6</c:f>
              <c:numCache>
                <c:formatCode>General</c:formatCode>
                <c:ptCount val="3"/>
                <c:pt idx="0">
                  <c:v>1575.04</c:v>
                </c:pt>
                <c:pt idx="1">
                  <c:v>2936.36</c:v>
                </c:pt>
                <c:pt idx="2">
                  <c:v>91.7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548977543956732E-2"/>
          <c:y val="0.16989719777398862"/>
          <c:w val="0.79920980063494029"/>
          <c:h val="0.8273080865982772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00B0F0"/>
              </a:solidFill>
            </c:spPr>
          </c:dPt>
          <c:dPt>
            <c:idx val="2"/>
            <c:bubble3D val="0"/>
            <c:spPr>
              <a:solidFill>
                <a:srgbClr val="C000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-2.9273470213212683E-2"/>
                  <c:y val="8.8449574881486383E-3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smtClean="0">
                        <a:latin typeface="Cambria" pitchFamily="18" charset="0"/>
                      </a:rPr>
                      <a:t>3,95 </a:t>
                    </a:r>
                    <a:r>
                      <a:rPr lang="ru-RU" sz="1200" b="1" dirty="0" smtClean="0">
                        <a:latin typeface="Cambria" pitchFamily="18" charset="0"/>
                      </a:rPr>
                      <a:t>%</a:t>
                    </a:r>
                    <a:endParaRPr lang="en-US" sz="1200" b="1" dirty="0">
                      <a:latin typeface="Cambria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3549080418040955"/>
                  <c:y val="-0.12481428384938198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smtClean="0">
                        <a:latin typeface="Cambria" pitchFamily="18" charset="0"/>
                      </a:rPr>
                      <a:t>51,19 %</a:t>
                    </a:r>
                    <a:endParaRPr lang="en-US" sz="1200" b="1" dirty="0">
                      <a:latin typeface="Cambria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118680880377453"/>
                  <c:y val="-0.157478292740538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20,34%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452878051726353"/>
                  <c:y val="6.35191288523588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35,35 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latin typeface="Cambria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Лист2!$G$5:$G$8</c:f>
              <c:numCache>
                <c:formatCode>General</c:formatCode>
                <c:ptCount val="4"/>
                <c:pt idx="0">
                  <c:v>4.3099999999999996</c:v>
                </c:pt>
                <c:pt idx="1">
                  <c:v>51.19</c:v>
                </c:pt>
                <c:pt idx="2">
                  <c:v>14.42</c:v>
                </c:pt>
                <c:pt idx="3">
                  <c:v>30.08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6387757351985961"/>
          <c:y val="8.4273848962631251E-2"/>
          <c:w val="4.9171003412048976E-2"/>
          <c:h val="0.21763812412887248"/>
        </c:manualLayout>
      </c:layout>
      <c:overlay val="0"/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7C888-2D2C-4A40-9D0D-9F35CEC76C38}" type="doc">
      <dgm:prSet loTypeId="urn:microsoft.com/office/officeart/2008/layout/VerticalCurvedList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0EBDFF96-3F39-46F7-B0BF-D4AB114F203C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1600" i="1" dirty="0" smtClean="0">
              <a:latin typeface="+mj-lt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sz="1600" i="1" dirty="0">
            <a:latin typeface="+mj-lt"/>
            <a:cs typeface="Times New Roman" panose="02020603050405020304" pitchFamily="18" charset="0"/>
          </a:endParaRPr>
        </a:p>
      </dgm:t>
    </dgm:pt>
    <dgm:pt modelId="{8AA72CF5-421C-46F0-8F2D-2EA136A9AF80}" type="parTrans" cxnId="{2EA4161B-866E-4F06-8A39-3FD84C981975}">
      <dgm:prSet/>
      <dgm:spPr/>
      <dgm:t>
        <a:bodyPr/>
        <a:lstStyle/>
        <a:p>
          <a:endParaRPr lang="ru-RU"/>
        </a:p>
      </dgm:t>
    </dgm:pt>
    <dgm:pt modelId="{99D6746B-7139-40F4-8698-101B9A3573B8}" type="sibTrans" cxnId="{2EA4161B-866E-4F06-8A39-3FD84C981975}">
      <dgm:prSet/>
      <dgm:spPr/>
      <dgm:t>
        <a:bodyPr/>
        <a:lstStyle/>
        <a:p>
          <a:endParaRPr lang="ru-RU"/>
        </a:p>
      </dgm:t>
    </dgm:pt>
    <dgm:pt modelId="{76F60F58-8547-4806-867A-D733FC61082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gm:spPr>
      <dgm:t>
        <a:bodyPr/>
        <a:lstStyle/>
        <a:p>
          <a:r>
            <a:rPr lang="ru-RU" sz="1600" i="1" dirty="0" smtClean="0">
              <a:latin typeface="+mj-lt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600" i="1" dirty="0">
            <a:latin typeface="+mj-lt"/>
            <a:cs typeface="Times New Roman" panose="02020603050405020304" pitchFamily="18" charset="0"/>
          </a:endParaRPr>
        </a:p>
      </dgm:t>
    </dgm:pt>
    <dgm:pt modelId="{35D7F28F-79CA-4A6F-AAFE-EE2C1BE21B36}" type="parTrans" cxnId="{84476332-E4EB-43E8-BBC8-61106A95B702}">
      <dgm:prSet/>
      <dgm:spPr/>
      <dgm:t>
        <a:bodyPr/>
        <a:lstStyle/>
        <a:p>
          <a:endParaRPr lang="ru-RU"/>
        </a:p>
      </dgm:t>
    </dgm:pt>
    <dgm:pt modelId="{DE9492DF-1773-4112-A6D0-E905DF16EB18}" type="sibTrans" cxnId="{84476332-E4EB-43E8-BBC8-61106A95B702}">
      <dgm:prSet/>
      <dgm:spPr/>
      <dgm:t>
        <a:bodyPr/>
        <a:lstStyle/>
        <a:p>
          <a:endParaRPr lang="ru-RU"/>
        </a:p>
      </dgm:t>
    </dgm:pt>
    <dgm:pt modelId="{732F433C-2B2D-4196-A514-30CB863CA28B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1600" i="1" dirty="0" smtClean="0">
              <a:latin typeface="+mj-lt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1600" i="1" dirty="0">
            <a:latin typeface="+mj-lt"/>
            <a:cs typeface="Times New Roman" panose="02020603050405020304" pitchFamily="18" charset="0"/>
          </a:endParaRPr>
        </a:p>
      </dgm:t>
    </dgm:pt>
    <dgm:pt modelId="{72476C40-AC38-4844-9AA4-E39A33F0712B}" type="parTrans" cxnId="{99051BC1-224A-421A-B39F-5A1285DA9223}">
      <dgm:prSet/>
      <dgm:spPr/>
      <dgm:t>
        <a:bodyPr/>
        <a:lstStyle/>
        <a:p>
          <a:endParaRPr lang="ru-RU"/>
        </a:p>
      </dgm:t>
    </dgm:pt>
    <dgm:pt modelId="{F156AEE1-8E07-4126-A979-703E4B98CB3D}" type="sibTrans" cxnId="{99051BC1-224A-421A-B39F-5A1285DA9223}">
      <dgm:prSet/>
      <dgm:spPr/>
      <dgm:t>
        <a:bodyPr/>
        <a:lstStyle/>
        <a:p>
          <a:endParaRPr lang="ru-RU"/>
        </a:p>
      </dgm:t>
    </dgm:pt>
    <dgm:pt modelId="{FD190CAB-DE1F-440A-9ECC-79FA429BE595}">
      <dgm:prSet custT="1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r>
            <a:rPr lang="ru-RU" sz="1600" b="0" i="1" dirty="0" smtClean="0">
              <a:latin typeface="+mj-lt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1600" b="0" i="1" dirty="0">
            <a:latin typeface="+mj-lt"/>
            <a:cs typeface="Times New Roman" panose="02020603050405020304" pitchFamily="18" charset="0"/>
          </a:endParaRPr>
        </a:p>
      </dgm:t>
    </dgm:pt>
    <dgm:pt modelId="{91BBD7C4-9FB0-46EA-9AC0-EFF0EA3A3DFE}" type="parTrans" cxnId="{8DEE285D-625F-4E74-B868-EEAF71FAEC1C}">
      <dgm:prSet/>
      <dgm:spPr/>
      <dgm:t>
        <a:bodyPr/>
        <a:lstStyle/>
        <a:p>
          <a:endParaRPr lang="ru-RU"/>
        </a:p>
      </dgm:t>
    </dgm:pt>
    <dgm:pt modelId="{9B98FFBE-5E75-4248-BAB9-A8D7A99915D5}" type="sibTrans" cxnId="{8DEE285D-625F-4E74-B868-EEAF71FAEC1C}">
      <dgm:prSet/>
      <dgm:spPr/>
      <dgm:t>
        <a:bodyPr/>
        <a:lstStyle/>
        <a:p>
          <a:endParaRPr lang="ru-RU"/>
        </a:p>
      </dgm:t>
    </dgm:pt>
    <dgm:pt modelId="{8AD06B7D-0410-483A-AB8F-6C288975DD0E}" type="pres">
      <dgm:prSet presAssocID="{B687C888-2D2C-4A40-9D0D-9F35CEC76C3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64ECDAE-9762-40F3-8050-A7D2A339FB54}" type="pres">
      <dgm:prSet presAssocID="{B687C888-2D2C-4A40-9D0D-9F35CEC76C38}" presName="Name1" presStyleCnt="0"/>
      <dgm:spPr/>
      <dgm:t>
        <a:bodyPr/>
        <a:lstStyle/>
        <a:p>
          <a:endParaRPr lang="ru-RU"/>
        </a:p>
      </dgm:t>
    </dgm:pt>
    <dgm:pt modelId="{8BD0E639-3C8F-4A61-A7C2-A0D19F809682}" type="pres">
      <dgm:prSet presAssocID="{B687C888-2D2C-4A40-9D0D-9F35CEC76C38}" presName="cycle" presStyleCnt="0"/>
      <dgm:spPr/>
      <dgm:t>
        <a:bodyPr/>
        <a:lstStyle/>
        <a:p>
          <a:endParaRPr lang="ru-RU"/>
        </a:p>
      </dgm:t>
    </dgm:pt>
    <dgm:pt modelId="{0EAD4ADA-2A59-4EF1-8653-CB7F7981888C}" type="pres">
      <dgm:prSet presAssocID="{B687C888-2D2C-4A40-9D0D-9F35CEC76C38}" presName="srcNode" presStyleLbl="node1" presStyleIdx="0" presStyleCnt="4"/>
      <dgm:spPr/>
      <dgm:t>
        <a:bodyPr/>
        <a:lstStyle/>
        <a:p>
          <a:endParaRPr lang="ru-RU"/>
        </a:p>
      </dgm:t>
    </dgm:pt>
    <dgm:pt modelId="{4C9518E1-12EB-4B3C-8B5F-D974E14EFB87}" type="pres">
      <dgm:prSet presAssocID="{B687C888-2D2C-4A40-9D0D-9F35CEC76C38}" presName="conn" presStyleLbl="parChTrans1D2" presStyleIdx="0" presStyleCnt="1"/>
      <dgm:spPr/>
      <dgm:t>
        <a:bodyPr/>
        <a:lstStyle/>
        <a:p>
          <a:endParaRPr lang="ru-RU"/>
        </a:p>
      </dgm:t>
    </dgm:pt>
    <dgm:pt modelId="{F75459F7-9FDB-482E-96CE-B9EB44E43125}" type="pres">
      <dgm:prSet presAssocID="{B687C888-2D2C-4A40-9D0D-9F35CEC76C38}" presName="extraNode" presStyleLbl="node1" presStyleIdx="0" presStyleCnt="4"/>
      <dgm:spPr/>
      <dgm:t>
        <a:bodyPr/>
        <a:lstStyle/>
        <a:p>
          <a:endParaRPr lang="ru-RU"/>
        </a:p>
      </dgm:t>
    </dgm:pt>
    <dgm:pt modelId="{2F5125A3-AB0A-4860-ADFD-47CFD27FD192}" type="pres">
      <dgm:prSet presAssocID="{B687C888-2D2C-4A40-9D0D-9F35CEC76C38}" presName="dstNode" presStyleLbl="node1" presStyleIdx="0" presStyleCnt="4"/>
      <dgm:spPr/>
      <dgm:t>
        <a:bodyPr/>
        <a:lstStyle/>
        <a:p>
          <a:endParaRPr lang="ru-RU"/>
        </a:p>
      </dgm:t>
    </dgm:pt>
    <dgm:pt modelId="{5244B001-A17A-4B8C-9581-5FC16B84669E}" type="pres">
      <dgm:prSet presAssocID="{FD190CAB-DE1F-440A-9ECC-79FA429BE595}" presName="text_1" presStyleLbl="node1" presStyleIdx="0" presStyleCnt="4" custScaleY="1250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651564-DC84-4048-967D-B6F7E9FBBF78}" type="pres">
      <dgm:prSet presAssocID="{FD190CAB-DE1F-440A-9ECC-79FA429BE595}" presName="accent_1" presStyleCnt="0"/>
      <dgm:spPr/>
      <dgm:t>
        <a:bodyPr/>
        <a:lstStyle/>
        <a:p>
          <a:endParaRPr lang="ru-RU"/>
        </a:p>
      </dgm:t>
    </dgm:pt>
    <dgm:pt modelId="{89611791-A850-4B89-89EB-5C21F0941E7C}" type="pres">
      <dgm:prSet presAssocID="{FD190CAB-DE1F-440A-9ECC-79FA429BE595}" presName="accentRepeatNode" presStyleLbl="solidFgAcc1" presStyleIdx="0" presStyleCnt="4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66B8FCFB-CF53-4F5C-A7F0-C7F64F465CC0}" type="pres">
      <dgm:prSet presAssocID="{732F433C-2B2D-4196-A514-30CB863CA28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F0470-829F-42C3-9EF1-4EEC01DD9A73}" type="pres">
      <dgm:prSet presAssocID="{732F433C-2B2D-4196-A514-30CB863CA28B}" presName="accent_2" presStyleCnt="0"/>
      <dgm:spPr/>
      <dgm:t>
        <a:bodyPr/>
        <a:lstStyle/>
        <a:p>
          <a:endParaRPr lang="ru-RU"/>
        </a:p>
      </dgm:t>
    </dgm:pt>
    <dgm:pt modelId="{4D556A40-5431-4055-AE3D-37731D8F9AED}" type="pres">
      <dgm:prSet presAssocID="{732F433C-2B2D-4196-A514-30CB863CA28B}" presName="accentRepeatNode" presStyleLbl="solidFgAcc1" presStyleIdx="1" presStyleCnt="4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C285525D-0608-40F3-B875-FCB296F56181}" type="pres">
      <dgm:prSet presAssocID="{76F60F58-8547-4806-867A-D733FC610825}" presName="text_3" presStyleLbl="node1" presStyleIdx="2" presStyleCnt="4" custScaleY="1367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BB9F46-5F7F-41FF-86F9-66EA3101C120}" type="pres">
      <dgm:prSet presAssocID="{76F60F58-8547-4806-867A-D733FC610825}" presName="accent_3" presStyleCnt="0"/>
      <dgm:spPr/>
      <dgm:t>
        <a:bodyPr/>
        <a:lstStyle/>
        <a:p>
          <a:endParaRPr lang="ru-RU"/>
        </a:p>
      </dgm:t>
    </dgm:pt>
    <dgm:pt modelId="{0AFC0337-A094-4E6F-ADC3-86192D44916D}" type="pres">
      <dgm:prSet presAssocID="{76F60F58-8547-4806-867A-D733FC610825}" presName="accentRepeatNode" presStyleLbl="solidFgAcc1" presStyleIdx="2" presStyleCnt="4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  <dgm:pt modelId="{6ABFB54C-78EB-4035-AEF4-2CC6CDAEC6BA}" type="pres">
      <dgm:prSet presAssocID="{0EBDFF96-3F39-46F7-B0BF-D4AB114F203C}" presName="text_4" presStyleLbl="node1" presStyleIdx="3" presStyleCnt="4" custScaleY="123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1D313-E4C2-4C27-84AA-11DBA9C31CC0}" type="pres">
      <dgm:prSet presAssocID="{0EBDFF96-3F39-46F7-B0BF-D4AB114F203C}" presName="accent_4" presStyleCnt="0"/>
      <dgm:spPr/>
      <dgm:t>
        <a:bodyPr/>
        <a:lstStyle/>
        <a:p>
          <a:endParaRPr lang="ru-RU"/>
        </a:p>
      </dgm:t>
    </dgm:pt>
    <dgm:pt modelId="{C860734A-428E-4FAA-A848-A86E63673D4E}" type="pres">
      <dgm:prSet presAssocID="{0EBDFF96-3F39-46F7-B0BF-D4AB114F203C}" presName="accentRepeatNode" presStyleLbl="solidFgAcc1" presStyleIdx="3" presStyleCnt="4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8DEE285D-625F-4E74-B868-EEAF71FAEC1C}" srcId="{B687C888-2D2C-4A40-9D0D-9F35CEC76C38}" destId="{FD190CAB-DE1F-440A-9ECC-79FA429BE595}" srcOrd="0" destOrd="0" parTransId="{91BBD7C4-9FB0-46EA-9AC0-EFF0EA3A3DFE}" sibTransId="{9B98FFBE-5E75-4248-BAB9-A8D7A99915D5}"/>
    <dgm:cxn modelId="{99051BC1-224A-421A-B39F-5A1285DA9223}" srcId="{B687C888-2D2C-4A40-9D0D-9F35CEC76C38}" destId="{732F433C-2B2D-4196-A514-30CB863CA28B}" srcOrd="1" destOrd="0" parTransId="{72476C40-AC38-4844-9AA4-E39A33F0712B}" sibTransId="{F156AEE1-8E07-4126-A979-703E4B98CB3D}"/>
    <dgm:cxn modelId="{2EA4161B-866E-4F06-8A39-3FD84C981975}" srcId="{B687C888-2D2C-4A40-9D0D-9F35CEC76C38}" destId="{0EBDFF96-3F39-46F7-B0BF-D4AB114F203C}" srcOrd="3" destOrd="0" parTransId="{8AA72CF5-421C-46F0-8F2D-2EA136A9AF80}" sibTransId="{99D6746B-7139-40F4-8698-101B9A3573B8}"/>
    <dgm:cxn modelId="{84476332-E4EB-43E8-BBC8-61106A95B702}" srcId="{B687C888-2D2C-4A40-9D0D-9F35CEC76C38}" destId="{76F60F58-8547-4806-867A-D733FC610825}" srcOrd="2" destOrd="0" parTransId="{35D7F28F-79CA-4A6F-AAFE-EE2C1BE21B36}" sibTransId="{DE9492DF-1773-4112-A6D0-E905DF16EB18}"/>
    <dgm:cxn modelId="{FD17EBC2-FB17-4283-876F-1C18CA40F623}" type="presOf" srcId="{FD190CAB-DE1F-440A-9ECC-79FA429BE595}" destId="{5244B001-A17A-4B8C-9581-5FC16B84669E}" srcOrd="0" destOrd="0" presId="urn:microsoft.com/office/officeart/2008/layout/VerticalCurvedList"/>
    <dgm:cxn modelId="{F59C4250-B3CA-49D8-A569-00AD3C389481}" type="presOf" srcId="{76F60F58-8547-4806-867A-D733FC610825}" destId="{C285525D-0608-40F3-B875-FCB296F56181}" srcOrd="0" destOrd="0" presId="urn:microsoft.com/office/officeart/2008/layout/VerticalCurvedList"/>
    <dgm:cxn modelId="{D6F5DF5F-8FFB-4034-8F19-BF7ABDF9D368}" type="presOf" srcId="{9B98FFBE-5E75-4248-BAB9-A8D7A99915D5}" destId="{4C9518E1-12EB-4B3C-8B5F-D974E14EFB87}" srcOrd="0" destOrd="0" presId="urn:microsoft.com/office/officeart/2008/layout/VerticalCurvedList"/>
    <dgm:cxn modelId="{44C1044B-FE4F-40EC-A338-925AB5E43B2B}" type="presOf" srcId="{B687C888-2D2C-4A40-9D0D-9F35CEC76C38}" destId="{8AD06B7D-0410-483A-AB8F-6C288975DD0E}" srcOrd="0" destOrd="0" presId="urn:microsoft.com/office/officeart/2008/layout/VerticalCurvedList"/>
    <dgm:cxn modelId="{9F36B7A9-55E8-458D-9095-AA4CA902D30B}" type="presOf" srcId="{732F433C-2B2D-4196-A514-30CB863CA28B}" destId="{66B8FCFB-CF53-4F5C-A7F0-C7F64F465CC0}" srcOrd="0" destOrd="0" presId="urn:microsoft.com/office/officeart/2008/layout/VerticalCurvedList"/>
    <dgm:cxn modelId="{AEDD99A7-1885-4D63-AF95-BDA8B86C7C13}" type="presOf" srcId="{0EBDFF96-3F39-46F7-B0BF-D4AB114F203C}" destId="{6ABFB54C-78EB-4035-AEF4-2CC6CDAEC6BA}" srcOrd="0" destOrd="0" presId="urn:microsoft.com/office/officeart/2008/layout/VerticalCurvedList"/>
    <dgm:cxn modelId="{AB25CEA0-EA7D-4902-9653-46742C0F6E2C}" type="presParOf" srcId="{8AD06B7D-0410-483A-AB8F-6C288975DD0E}" destId="{A64ECDAE-9762-40F3-8050-A7D2A339FB54}" srcOrd="0" destOrd="0" presId="urn:microsoft.com/office/officeart/2008/layout/VerticalCurvedList"/>
    <dgm:cxn modelId="{0F9E3C54-755C-4FBD-8DF4-DA7EC3FB8718}" type="presParOf" srcId="{A64ECDAE-9762-40F3-8050-A7D2A339FB54}" destId="{8BD0E639-3C8F-4A61-A7C2-A0D19F809682}" srcOrd="0" destOrd="0" presId="urn:microsoft.com/office/officeart/2008/layout/VerticalCurvedList"/>
    <dgm:cxn modelId="{1B36451B-6CBD-48BE-932C-BE46498C9D83}" type="presParOf" srcId="{8BD0E639-3C8F-4A61-A7C2-A0D19F809682}" destId="{0EAD4ADA-2A59-4EF1-8653-CB7F7981888C}" srcOrd="0" destOrd="0" presId="urn:microsoft.com/office/officeart/2008/layout/VerticalCurvedList"/>
    <dgm:cxn modelId="{73F31565-6FA6-4E55-8DD0-2C126926320A}" type="presParOf" srcId="{8BD0E639-3C8F-4A61-A7C2-A0D19F809682}" destId="{4C9518E1-12EB-4B3C-8B5F-D974E14EFB87}" srcOrd="1" destOrd="0" presId="urn:microsoft.com/office/officeart/2008/layout/VerticalCurvedList"/>
    <dgm:cxn modelId="{DA680539-ADC0-476D-9235-1917EBBA369E}" type="presParOf" srcId="{8BD0E639-3C8F-4A61-A7C2-A0D19F809682}" destId="{F75459F7-9FDB-482E-96CE-B9EB44E43125}" srcOrd="2" destOrd="0" presId="urn:microsoft.com/office/officeart/2008/layout/VerticalCurvedList"/>
    <dgm:cxn modelId="{9AF43B94-41EA-416C-8FE4-55A40EFABD59}" type="presParOf" srcId="{8BD0E639-3C8F-4A61-A7C2-A0D19F809682}" destId="{2F5125A3-AB0A-4860-ADFD-47CFD27FD192}" srcOrd="3" destOrd="0" presId="urn:microsoft.com/office/officeart/2008/layout/VerticalCurvedList"/>
    <dgm:cxn modelId="{52A105DF-FF7D-4F44-9B05-BEAC66E0D99A}" type="presParOf" srcId="{A64ECDAE-9762-40F3-8050-A7D2A339FB54}" destId="{5244B001-A17A-4B8C-9581-5FC16B84669E}" srcOrd="1" destOrd="0" presId="urn:microsoft.com/office/officeart/2008/layout/VerticalCurvedList"/>
    <dgm:cxn modelId="{B32906EF-3993-42B5-819F-B5DE5C83C3A9}" type="presParOf" srcId="{A64ECDAE-9762-40F3-8050-A7D2A339FB54}" destId="{A0651564-DC84-4048-967D-B6F7E9FBBF78}" srcOrd="2" destOrd="0" presId="urn:microsoft.com/office/officeart/2008/layout/VerticalCurvedList"/>
    <dgm:cxn modelId="{FF0DAFF3-92D5-46CA-895D-9587813A994F}" type="presParOf" srcId="{A0651564-DC84-4048-967D-B6F7E9FBBF78}" destId="{89611791-A850-4B89-89EB-5C21F0941E7C}" srcOrd="0" destOrd="0" presId="urn:microsoft.com/office/officeart/2008/layout/VerticalCurvedList"/>
    <dgm:cxn modelId="{56D21B9A-E1DD-465B-B78E-0BFC07483C19}" type="presParOf" srcId="{A64ECDAE-9762-40F3-8050-A7D2A339FB54}" destId="{66B8FCFB-CF53-4F5C-A7F0-C7F64F465CC0}" srcOrd="3" destOrd="0" presId="urn:microsoft.com/office/officeart/2008/layout/VerticalCurvedList"/>
    <dgm:cxn modelId="{6148B9EA-0BF3-4FA6-A694-E86EDBA0555E}" type="presParOf" srcId="{A64ECDAE-9762-40F3-8050-A7D2A339FB54}" destId="{1C2F0470-829F-42C3-9EF1-4EEC01DD9A73}" srcOrd="4" destOrd="0" presId="urn:microsoft.com/office/officeart/2008/layout/VerticalCurvedList"/>
    <dgm:cxn modelId="{419B2F5E-9891-40C9-9172-433C2BA97B1D}" type="presParOf" srcId="{1C2F0470-829F-42C3-9EF1-4EEC01DD9A73}" destId="{4D556A40-5431-4055-AE3D-37731D8F9AED}" srcOrd="0" destOrd="0" presId="urn:microsoft.com/office/officeart/2008/layout/VerticalCurvedList"/>
    <dgm:cxn modelId="{95B09E55-E9B9-4AE2-9179-44BD46CE80D7}" type="presParOf" srcId="{A64ECDAE-9762-40F3-8050-A7D2A339FB54}" destId="{C285525D-0608-40F3-B875-FCB296F56181}" srcOrd="5" destOrd="0" presId="urn:microsoft.com/office/officeart/2008/layout/VerticalCurvedList"/>
    <dgm:cxn modelId="{1129E788-5E9D-4AFC-90EC-8E722C8B30BF}" type="presParOf" srcId="{A64ECDAE-9762-40F3-8050-A7D2A339FB54}" destId="{35BB9F46-5F7F-41FF-86F9-66EA3101C120}" srcOrd="6" destOrd="0" presId="urn:microsoft.com/office/officeart/2008/layout/VerticalCurvedList"/>
    <dgm:cxn modelId="{3774218F-5464-4C0E-92CC-B4BD7BA0045F}" type="presParOf" srcId="{35BB9F46-5F7F-41FF-86F9-66EA3101C120}" destId="{0AFC0337-A094-4E6F-ADC3-86192D44916D}" srcOrd="0" destOrd="0" presId="urn:microsoft.com/office/officeart/2008/layout/VerticalCurvedList"/>
    <dgm:cxn modelId="{F061F7C5-D43D-4AFB-8BB2-C435FF980165}" type="presParOf" srcId="{A64ECDAE-9762-40F3-8050-A7D2A339FB54}" destId="{6ABFB54C-78EB-4035-AEF4-2CC6CDAEC6BA}" srcOrd="7" destOrd="0" presId="urn:microsoft.com/office/officeart/2008/layout/VerticalCurvedList"/>
    <dgm:cxn modelId="{691C9F5A-276F-404C-9AE9-E4E58724C661}" type="presParOf" srcId="{A64ECDAE-9762-40F3-8050-A7D2A339FB54}" destId="{EAA1D313-E4C2-4C27-84AA-11DBA9C31CC0}" srcOrd="8" destOrd="0" presId="urn:microsoft.com/office/officeart/2008/layout/VerticalCurvedList"/>
    <dgm:cxn modelId="{33E9BFEA-B247-42D2-9405-1CE7E359E632}" type="presParOf" srcId="{EAA1D313-E4C2-4C27-84AA-11DBA9C31CC0}" destId="{C860734A-428E-4FAA-A848-A86E63673D4E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9665FE-0D4C-4220-8DE3-49C0431945D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F386CD-1CF9-4519-A8D8-D334204F144D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ДОХОДЫ</a:t>
          </a:r>
        </a:p>
      </dgm:t>
    </dgm:pt>
    <dgm:pt modelId="{9084EF8F-76F0-4700-BAA6-D41B15079477}" type="parTrans" cxnId="{87AF7672-3D68-4FB4-96AB-CACC8A864C15}">
      <dgm:prSet/>
      <dgm:spPr/>
      <dgm:t>
        <a:bodyPr/>
        <a:lstStyle/>
        <a:p>
          <a:endParaRPr lang="ru-RU"/>
        </a:p>
      </dgm:t>
    </dgm:pt>
    <dgm:pt modelId="{8345D133-88C7-4DF8-89B8-755695FD0D1E}" type="sibTrans" cxnId="{87AF7672-3D68-4FB4-96AB-CACC8A864C15}">
      <dgm:prSet/>
      <dgm:spPr/>
      <dgm:t>
        <a:bodyPr/>
        <a:lstStyle/>
        <a:p>
          <a:endParaRPr lang="ru-RU"/>
        </a:p>
      </dgm:t>
    </dgm:pt>
    <dgm:pt modelId="{2F03E8BD-5BBE-4DAC-BDBC-69BE678C7DC8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chemeClr val="accent2"/>
        </a:solidFill>
      </dgm:spPr>
      <dgm:t>
        <a:bodyPr/>
        <a:lstStyle/>
        <a:p>
          <a:r>
            <a:rPr lang="ru-RU" sz="1800" b="1" dirty="0" smtClean="0">
              <a:latin typeface="+mn-lt"/>
              <a:cs typeface="Times New Roman" pitchFamily="18" charset="0"/>
            </a:rPr>
            <a:t>Налоговые доходы</a:t>
          </a:r>
        </a:p>
        <a:p>
          <a:r>
            <a:rPr lang="ru-RU" sz="1800" b="1" dirty="0" smtClean="0">
              <a:latin typeface="+mn-lt"/>
              <a:cs typeface="Times New Roman" pitchFamily="18" charset="0"/>
            </a:rPr>
            <a:t>2110,5 </a:t>
          </a:r>
          <a:r>
            <a:rPr lang="ru-RU" sz="1800" b="1" dirty="0" err="1" smtClean="0">
              <a:latin typeface="+mn-lt"/>
              <a:cs typeface="Times New Roman" pitchFamily="18" charset="0"/>
            </a:rPr>
            <a:t>тыс.руб</a:t>
          </a:r>
          <a:r>
            <a:rPr lang="ru-RU" sz="1800" b="1" dirty="0" smtClean="0">
              <a:latin typeface="+mn-lt"/>
              <a:cs typeface="Times New Roman" pitchFamily="18" charset="0"/>
            </a:rPr>
            <a:t>.</a:t>
          </a:r>
          <a:endParaRPr lang="ru-RU" sz="1900" dirty="0">
            <a:latin typeface="+mn-lt"/>
          </a:endParaRPr>
        </a:p>
      </dgm:t>
    </dgm:pt>
    <dgm:pt modelId="{F268C37D-E164-4A63-AF2B-6284B6470637}" type="parTrans" cxnId="{53618A65-2230-4073-845D-43761B2A15AA}">
      <dgm:prSet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63B82686-226E-402B-A388-2DAC965D27E1}" type="sibTrans" cxnId="{53618A65-2230-4073-845D-43761B2A15AA}">
      <dgm:prSet/>
      <dgm:spPr/>
      <dgm:t>
        <a:bodyPr/>
        <a:lstStyle/>
        <a:p>
          <a:endParaRPr lang="ru-RU"/>
        </a:p>
      </dgm:t>
    </dgm:pt>
    <dgm:pt modelId="{FC72D22D-7CF7-4E60-9981-4D6B7D17396C}">
      <dgm:prSet phldrT="[Текст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Неналоговые доходы</a:t>
          </a:r>
        </a:p>
        <a:p>
          <a:r>
            <a:rPr lang="ru-RU" sz="2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193,0 </a:t>
          </a:r>
          <a:r>
            <a:rPr lang="ru-RU" sz="2000" b="1" dirty="0" err="1" smtClean="0">
              <a:solidFill>
                <a:schemeClr val="bg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2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.</a:t>
          </a:r>
        </a:p>
      </dgm:t>
    </dgm:pt>
    <dgm:pt modelId="{A591B11B-B285-4C12-B9D4-63C089E95155}" type="parTrans" cxnId="{4C892FD7-8E00-4509-868F-52190D73A5DF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endParaRPr lang="ru-RU">
            <a:solidFill>
              <a:srgbClr val="7030A0"/>
            </a:solidFill>
          </a:endParaRPr>
        </a:p>
      </dgm:t>
    </dgm:pt>
    <dgm:pt modelId="{4BDEBF14-463B-4A29-BCED-CD21488B7188}" type="sibTrans" cxnId="{4C892FD7-8E00-4509-868F-52190D73A5DF}">
      <dgm:prSet/>
      <dgm:spPr/>
      <dgm:t>
        <a:bodyPr/>
        <a:lstStyle/>
        <a:p>
          <a:endParaRPr lang="ru-RU"/>
        </a:p>
      </dgm:t>
    </dgm:pt>
    <dgm:pt modelId="{6AD727C6-EB8D-4760-87E1-0D87A033827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b="1" dirty="0" smtClean="0">
              <a:latin typeface="+mn-lt"/>
              <a:cs typeface="Times New Roman" pitchFamily="18" charset="0"/>
            </a:rPr>
            <a:t>Безвозмездные поступления </a:t>
          </a:r>
          <a:r>
            <a:rPr lang="ru-RU" sz="2000" b="1" dirty="0" smtClean="0">
              <a:latin typeface="+mn-lt"/>
              <a:cs typeface="Times New Roman" pitchFamily="18" charset="0"/>
            </a:rPr>
            <a:t>3735,9 </a:t>
          </a:r>
          <a:r>
            <a:rPr lang="ru-RU" sz="2000" b="1" dirty="0" err="1" smtClean="0">
              <a:latin typeface="+mn-lt"/>
              <a:cs typeface="Times New Roman" pitchFamily="18" charset="0"/>
            </a:rPr>
            <a:t>тыс.руб</a:t>
          </a:r>
          <a:r>
            <a:rPr lang="ru-RU" sz="2000" b="1" dirty="0" smtClean="0">
              <a:latin typeface="+mn-lt"/>
              <a:cs typeface="Times New Roman" pitchFamily="18" charset="0"/>
            </a:rPr>
            <a:t>.</a:t>
          </a:r>
        </a:p>
      </dgm:t>
    </dgm:pt>
    <dgm:pt modelId="{AB67158C-9B0D-421F-B781-6BD13C110DF2}" type="sibTrans" cxnId="{828F2AB3-6B40-4F6E-BA71-69F8F3287EAA}">
      <dgm:prSet/>
      <dgm:spPr/>
      <dgm:t>
        <a:bodyPr/>
        <a:lstStyle/>
        <a:p>
          <a:endParaRPr lang="ru-RU"/>
        </a:p>
      </dgm:t>
    </dgm:pt>
    <dgm:pt modelId="{8CA1C061-D80C-4593-AC67-92AD31645609}" type="parTrans" cxnId="{828F2AB3-6B40-4F6E-BA71-69F8F3287EAA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D59FEAAF-2558-403C-9B66-C978FD8A0A4D}" type="pres">
      <dgm:prSet presAssocID="{4A9665FE-0D4C-4220-8DE3-49C0431945D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8E696B-F7F0-43A4-B7AC-1660AD097937}" type="pres">
      <dgm:prSet presAssocID="{3AF386CD-1CF9-4519-A8D8-D334204F144D}" presName="centerShape" presStyleLbl="node0" presStyleIdx="0" presStyleCnt="1" custScaleX="284320" custScaleY="182579" custLinFactNeighborX="66623" custLinFactNeighborY="-34173"/>
      <dgm:spPr/>
      <dgm:t>
        <a:bodyPr/>
        <a:lstStyle/>
        <a:p>
          <a:endParaRPr lang="ru-RU"/>
        </a:p>
      </dgm:t>
    </dgm:pt>
    <dgm:pt modelId="{D79279CD-58AD-4EB3-8479-F062D845D103}" type="pres">
      <dgm:prSet presAssocID="{F268C37D-E164-4A63-AF2B-6284B6470637}" presName="parTrans" presStyleLbl="sibTrans2D1" presStyleIdx="0" presStyleCnt="3" custAng="10723084"/>
      <dgm:spPr/>
      <dgm:t>
        <a:bodyPr/>
        <a:lstStyle/>
        <a:p>
          <a:endParaRPr lang="ru-RU"/>
        </a:p>
      </dgm:t>
    </dgm:pt>
    <dgm:pt modelId="{50663F0C-AAC4-4755-9353-76EF45741031}" type="pres">
      <dgm:prSet presAssocID="{F268C37D-E164-4A63-AF2B-6284B647063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D390027-B686-4AEA-9C47-CB008C37010B}" type="pres">
      <dgm:prSet presAssocID="{2F03E8BD-5BBE-4DAC-BDBC-69BE678C7DC8}" presName="node" presStyleLbl="node1" presStyleIdx="0" presStyleCnt="3" custScaleX="205136" custScaleY="101834" custRadScaleRad="160663" custRadScaleInc="-90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B48C0C-EF66-4985-972D-8E837A3981B3}" type="pres">
      <dgm:prSet presAssocID="{A591B11B-B285-4C12-B9D4-63C089E95155}" presName="parTrans" presStyleLbl="sibTrans2D1" presStyleIdx="1" presStyleCnt="3" custAng="10644514" custLinFactNeighborX="33181" custLinFactNeighborY="43808"/>
      <dgm:spPr/>
      <dgm:t>
        <a:bodyPr/>
        <a:lstStyle/>
        <a:p>
          <a:endParaRPr lang="ru-RU"/>
        </a:p>
      </dgm:t>
    </dgm:pt>
    <dgm:pt modelId="{C76E9BB2-8876-4AE2-A62B-2BDC945A876E}" type="pres">
      <dgm:prSet presAssocID="{A591B11B-B285-4C12-B9D4-63C089E95155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272DEC4A-C20C-41FC-B05B-467405BEEDB5}" type="pres">
      <dgm:prSet presAssocID="{FC72D22D-7CF7-4E60-9981-4D6B7D17396C}" presName="node" presStyleLbl="node1" presStyleIdx="1" presStyleCnt="3" custScaleX="271112" custScaleY="87214" custRadScaleRad="180665" custRadScaleInc="1919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8A661-072E-4A7E-89A6-F21DEB7F1ECE}" type="pres">
      <dgm:prSet presAssocID="{8CA1C061-D80C-4593-AC67-92AD31645609}" presName="parTrans" presStyleLbl="sibTrans2D1" presStyleIdx="2" presStyleCnt="3" custAng="10863159"/>
      <dgm:spPr/>
      <dgm:t>
        <a:bodyPr/>
        <a:lstStyle/>
        <a:p>
          <a:endParaRPr lang="ru-RU"/>
        </a:p>
      </dgm:t>
    </dgm:pt>
    <dgm:pt modelId="{4A2BD90F-4C84-43B1-9B9F-32CBE4723A0B}" type="pres">
      <dgm:prSet presAssocID="{8CA1C061-D80C-4593-AC67-92AD31645609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1B66ADD8-BF13-488F-99AC-529703167217}" type="pres">
      <dgm:prSet presAssocID="{6AD727C6-EB8D-4760-87E1-0D87A033827C}" presName="node" presStyleLbl="node1" presStyleIdx="2" presStyleCnt="3" custScaleX="211571" custScaleY="95582" custRadScaleRad="122024" custRadScaleInc="66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618A65-2230-4073-845D-43761B2A15AA}" srcId="{3AF386CD-1CF9-4519-A8D8-D334204F144D}" destId="{2F03E8BD-5BBE-4DAC-BDBC-69BE678C7DC8}" srcOrd="0" destOrd="0" parTransId="{F268C37D-E164-4A63-AF2B-6284B6470637}" sibTransId="{63B82686-226E-402B-A388-2DAC965D27E1}"/>
    <dgm:cxn modelId="{24F9F369-AACA-43FA-9ACF-34DA9E2ECE37}" type="presOf" srcId="{8CA1C061-D80C-4593-AC67-92AD31645609}" destId="{4A2BD90F-4C84-43B1-9B9F-32CBE4723A0B}" srcOrd="1" destOrd="0" presId="urn:microsoft.com/office/officeart/2005/8/layout/radial5"/>
    <dgm:cxn modelId="{4C892FD7-8E00-4509-868F-52190D73A5DF}" srcId="{3AF386CD-1CF9-4519-A8D8-D334204F144D}" destId="{FC72D22D-7CF7-4E60-9981-4D6B7D17396C}" srcOrd="1" destOrd="0" parTransId="{A591B11B-B285-4C12-B9D4-63C089E95155}" sibTransId="{4BDEBF14-463B-4A29-BCED-CD21488B7188}"/>
    <dgm:cxn modelId="{C4A13EBE-DC38-4C62-9C07-DAA0B9162AB0}" type="presOf" srcId="{4A9665FE-0D4C-4220-8DE3-49C0431945D9}" destId="{D59FEAAF-2558-403C-9B66-C978FD8A0A4D}" srcOrd="0" destOrd="0" presId="urn:microsoft.com/office/officeart/2005/8/layout/radial5"/>
    <dgm:cxn modelId="{2AC3A45D-44ED-4924-8E92-B53DB4C6AAD5}" type="presOf" srcId="{F268C37D-E164-4A63-AF2B-6284B6470637}" destId="{D79279CD-58AD-4EB3-8479-F062D845D103}" srcOrd="0" destOrd="0" presId="urn:microsoft.com/office/officeart/2005/8/layout/radial5"/>
    <dgm:cxn modelId="{11376DC1-0B63-4763-815B-5CE9B59FAAC8}" type="presOf" srcId="{3AF386CD-1CF9-4519-A8D8-D334204F144D}" destId="{F88E696B-F7F0-43A4-B7AC-1660AD097937}" srcOrd="0" destOrd="0" presId="urn:microsoft.com/office/officeart/2005/8/layout/radial5"/>
    <dgm:cxn modelId="{C2A1D742-395A-4320-BDDB-416EB4A0FD29}" type="presOf" srcId="{8CA1C061-D80C-4593-AC67-92AD31645609}" destId="{52C8A661-072E-4A7E-89A6-F21DEB7F1ECE}" srcOrd="0" destOrd="0" presId="urn:microsoft.com/office/officeart/2005/8/layout/radial5"/>
    <dgm:cxn modelId="{0BF354F7-271B-4415-97FD-1BF6BD55B8A1}" type="presOf" srcId="{A591B11B-B285-4C12-B9D4-63C089E95155}" destId="{FFB48C0C-EF66-4985-972D-8E837A3981B3}" srcOrd="0" destOrd="0" presId="urn:microsoft.com/office/officeart/2005/8/layout/radial5"/>
    <dgm:cxn modelId="{AE39935C-EC3A-47D1-A93A-7F913D673E3E}" type="presOf" srcId="{2F03E8BD-5BBE-4DAC-BDBC-69BE678C7DC8}" destId="{1D390027-B686-4AEA-9C47-CB008C37010B}" srcOrd="0" destOrd="0" presId="urn:microsoft.com/office/officeart/2005/8/layout/radial5"/>
    <dgm:cxn modelId="{4A7E4EAA-A5D3-4663-867A-FDBC6AEDC3B3}" type="presOf" srcId="{A591B11B-B285-4C12-B9D4-63C089E95155}" destId="{C76E9BB2-8876-4AE2-A62B-2BDC945A876E}" srcOrd="1" destOrd="0" presId="urn:microsoft.com/office/officeart/2005/8/layout/radial5"/>
    <dgm:cxn modelId="{828F2AB3-6B40-4F6E-BA71-69F8F3287EAA}" srcId="{3AF386CD-1CF9-4519-A8D8-D334204F144D}" destId="{6AD727C6-EB8D-4760-87E1-0D87A033827C}" srcOrd="2" destOrd="0" parTransId="{8CA1C061-D80C-4593-AC67-92AD31645609}" sibTransId="{AB67158C-9B0D-421F-B781-6BD13C110DF2}"/>
    <dgm:cxn modelId="{87AF7672-3D68-4FB4-96AB-CACC8A864C15}" srcId="{4A9665FE-0D4C-4220-8DE3-49C0431945D9}" destId="{3AF386CD-1CF9-4519-A8D8-D334204F144D}" srcOrd="0" destOrd="0" parTransId="{9084EF8F-76F0-4700-BAA6-D41B15079477}" sibTransId="{8345D133-88C7-4DF8-89B8-755695FD0D1E}"/>
    <dgm:cxn modelId="{081B1643-D8B9-4AD2-883D-271E1EE9A7CD}" type="presOf" srcId="{FC72D22D-7CF7-4E60-9981-4D6B7D17396C}" destId="{272DEC4A-C20C-41FC-B05B-467405BEEDB5}" srcOrd="0" destOrd="0" presId="urn:microsoft.com/office/officeart/2005/8/layout/radial5"/>
    <dgm:cxn modelId="{7B0FAE40-6E59-4893-8A4A-B8529ECF405B}" type="presOf" srcId="{F268C37D-E164-4A63-AF2B-6284B6470637}" destId="{50663F0C-AAC4-4755-9353-76EF45741031}" srcOrd="1" destOrd="0" presId="urn:microsoft.com/office/officeart/2005/8/layout/radial5"/>
    <dgm:cxn modelId="{37F51E71-4280-4CCA-A95E-DD7E6BCA2789}" type="presOf" srcId="{6AD727C6-EB8D-4760-87E1-0D87A033827C}" destId="{1B66ADD8-BF13-488F-99AC-529703167217}" srcOrd="0" destOrd="0" presId="urn:microsoft.com/office/officeart/2005/8/layout/radial5"/>
    <dgm:cxn modelId="{14F2A96A-49F9-4A75-97F4-00DFAF2661E0}" type="presParOf" srcId="{D59FEAAF-2558-403C-9B66-C978FD8A0A4D}" destId="{F88E696B-F7F0-43A4-B7AC-1660AD097937}" srcOrd="0" destOrd="0" presId="urn:microsoft.com/office/officeart/2005/8/layout/radial5"/>
    <dgm:cxn modelId="{72C4A1BF-7473-4E78-9431-1CFF34CC2B7B}" type="presParOf" srcId="{D59FEAAF-2558-403C-9B66-C978FD8A0A4D}" destId="{D79279CD-58AD-4EB3-8479-F062D845D103}" srcOrd="1" destOrd="0" presId="urn:microsoft.com/office/officeart/2005/8/layout/radial5"/>
    <dgm:cxn modelId="{4A14C2D6-9F8C-451A-A2A4-3275BBF894B0}" type="presParOf" srcId="{D79279CD-58AD-4EB3-8479-F062D845D103}" destId="{50663F0C-AAC4-4755-9353-76EF45741031}" srcOrd="0" destOrd="0" presId="urn:microsoft.com/office/officeart/2005/8/layout/radial5"/>
    <dgm:cxn modelId="{45DD0BC5-3DC4-49FA-B3F7-C8D0F33D08DC}" type="presParOf" srcId="{D59FEAAF-2558-403C-9B66-C978FD8A0A4D}" destId="{1D390027-B686-4AEA-9C47-CB008C37010B}" srcOrd="2" destOrd="0" presId="urn:microsoft.com/office/officeart/2005/8/layout/radial5"/>
    <dgm:cxn modelId="{3DFF6AC0-BC41-461E-B6CE-79B87C856B12}" type="presParOf" srcId="{D59FEAAF-2558-403C-9B66-C978FD8A0A4D}" destId="{FFB48C0C-EF66-4985-972D-8E837A3981B3}" srcOrd="3" destOrd="0" presId="urn:microsoft.com/office/officeart/2005/8/layout/radial5"/>
    <dgm:cxn modelId="{3BA0ADB4-41E9-4C3A-8AB4-E7A6FADED6CD}" type="presParOf" srcId="{FFB48C0C-EF66-4985-972D-8E837A3981B3}" destId="{C76E9BB2-8876-4AE2-A62B-2BDC945A876E}" srcOrd="0" destOrd="0" presId="urn:microsoft.com/office/officeart/2005/8/layout/radial5"/>
    <dgm:cxn modelId="{9124F09D-8710-4992-A9C0-C99B3532F033}" type="presParOf" srcId="{D59FEAAF-2558-403C-9B66-C978FD8A0A4D}" destId="{272DEC4A-C20C-41FC-B05B-467405BEEDB5}" srcOrd="4" destOrd="0" presId="urn:microsoft.com/office/officeart/2005/8/layout/radial5"/>
    <dgm:cxn modelId="{9BB51687-6081-41C3-B0D1-AD819F17FC58}" type="presParOf" srcId="{D59FEAAF-2558-403C-9B66-C978FD8A0A4D}" destId="{52C8A661-072E-4A7E-89A6-F21DEB7F1ECE}" srcOrd="5" destOrd="0" presId="urn:microsoft.com/office/officeart/2005/8/layout/radial5"/>
    <dgm:cxn modelId="{F78BC839-A95D-4173-93BB-8E67DBC538C9}" type="presParOf" srcId="{52C8A661-072E-4A7E-89A6-F21DEB7F1ECE}" destId="{4A2BD90F-4C84-43B1-9B9F-32CBE4723A0B}" srcOrd="0" destOrd="0" presId="urn:microsoft.com/office/officeart/2005/8/layout/radial5"/>
    <dgm:cxn modelId="{D40D96E5-D375-4567-A86F-A6DF24865CB6}" type="presParOf" srcId="{D59FEAAF-2558-403C-9B66-C978FD8A0A4D}" destId="{1B66ADD8-BF13-488F-99AC-529703167217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541319-008A-4DA1-901D-A569FBB53A4C}" type="doc">
      <dgm:prSet loTypeId="urn:microsoft.com/office/officeart/2005/8/layout/vList3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FE92B61-BF59-416C-A2F9-0126EB5D3A74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Аренда земли </a:t>
          </a:r>
        </a:p>
        <a:p>
          <a:r>
            <a:rPr lang="ru-RU" dirty="0" smtClean="0">
              <a:latin typeface="+mn-lt"/>
              <a:cs typeface="Times New Roman" pitchFamily="18" charset="0"/>
            </a:rPr>
            <a:t>22,6 </a:t>
          </a:r>
          <a:r>
            <a:rPr lang="ru-RU" dirty="0" smtClean="0">
              <a:latin typeface="+mn-lt"/>
              <a:cs typeface="Times New Roman" pitchFamily="18" charset="0"/>
            </a:rPr>
            <a:t>тыс. руб. </a:t>
          </a:r>
          <a:endParaRPr lang="ru-RU" dirty="0">
            <a:latin typeface="+mn-lt"/>
            <a:cs typeface="Times New Roman" pitchFamily="18" charset="0"/>
          </a:endParaRPr>
        </a:p>
      </dgm:t>
    </dgm:pt>
    <dgm:pt modelId="{648CD1CE-737E-4954-8EFD-2C051CD58898}" type="parTrans" cxnId="{06824994-7725-43C5-AA2F-44F302B119D4}">
      <dgm:prSet/>
      <dgm:spPr/>
      <dgm:t>
        <a:bodyPr/>
        <a:lstStyle/>
        <a:p>
          <a:endParaRPr lang="ru-RU"/>
        </a:p>
      </dgm:t>
    </dgm:pt>
    <dgm:pt modelId="{E1528711-A196-4A96-A098-FA2C9AA7FE02}" type="sibTrans" cxnId="{06824994-7725-43C5-AA2F-44F302B119D4}">
      <dgm:prSet/>
      <dgm:spPr/>
      <dgm:t>
        <a:bodyPr/>
        <a:lstStyle/>
        <a:p>
          <a:endParaRPr lang="ru-RU"/>
        </a:p>
      </dgm:t>
    </dgm:pt>
    <dgm:pt modelId="{C10D6542-BC49-4542-96B8-6D107EFC722D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Аренда имущества</a:t>
          </a:r>
        </a:p>
        <a:p>
          <a:r>
            <a:rPr lang="ru-RU" dirty="0" smtClean="0">
              <a:latin typeface="+mn-lt"/>
              <a:cs typeface="Times New Roman" pitchFamily="18" charset="0"/>
            </a:rPr>
            <a:t> </a:t>
          </a:r>
          <a:r>
            <a:rPr lang="ru-RU" dirty="0" smtClean="0">
              <a:latin typeface="+mn-lt"/>
              <a:cs typeface="Times New Roman" pitchFamily="18" charset="0"/>
            </a:rPr>
            <a:t>157,1 </a:t>
          </a:r>
          <a:r>
            <a:rPr lang="ru-RU" dirty="0" smtClean="0">
              <a:latin typeface="+mn-lt"/>
              <a:cs typeface="Times New Roman" pitchFamily="18" charset="0"/>
            </a:rPr>
            <a:t>тыс. руб.</a:t>
          </a:r>
          <a:endParaRPr lang="ru-RU" dirty="0">
            <a:latin typeface="+mn-lt"/>
            <a:cs typeface="Times New Roman" pitchFamily="18" charset="0"/>
          </a:endParaRPr>
        </a:p>
      </dgm:t>
    </dgm:pt>
    <dgm:pt modelId="{6B982940-85D8-4EBB-8216-B6765E4A5BE5}" type="parTrans" cxnId="{55A93CF0-F348-4431-8E92-834D50D28C91}">
      <dgm:prSet/>
      <dgm:spPr/>
      <dgm:t>
        <a:bodyPr/>
        <a:lstStyle/>
        <a:p>
          <a:endParaRPr lang="ru-RU"/>
        </a:p>
      </dgm:t>
    </dgm:pt>
    <dgm:pt modelId="{909E7CF1-8127-4186-BCB7-32A875529A0A}" type="sibTrans" cxnId="{55A93CF0-F348-4431-8E92-834D50D28C91}">
      <dgm:prSet/>
      <dgm:spPr/>
      <dgm:t>
        <a:bodyPr/>
        <a:lstStyle/>
        <a:p>
          <a:endParaRPr lang="ru-RU"/>
        </a:p>
      </dgm:t>
    </dgm:pt>
    <dgm:pt modelId="{EF1F536F-0F43-4A1D-BF79-8639F6F8C757}">
      <dgm:prSet phldrT="[Текст]"/>
      <dgm:spPr/>
      <dgm:t>
        <a:bodyPr/>
        <a:lstStyle/>
        <a:p>
          <a:r>
            <a:rPr lang="ru-RU" dirty="0" smtClean="0">
              <a:latin typeface="+mn-lt"/>
              <a:cs typeface="Times New Roman" pitchFamily="18" charset="0"/>
            </a:rPr>
            <a:t>Плата за пользование водными объектами </a:t>
          </a:r>
        </a:p>
        <a:p>
          <a:r>
            <a:rPr lang="ru-RU" dirty="0" smtClean="0">
              <a:latin typeface="+mn-lt"/>
              <a:cs typeface="Times New Roman" pitchFamily="18" charset="0"/>
            </a:rPr>
            <a:t>5,5 </a:t>
          </a:r>
          <a:r>
            <a:rPr lang="ru-RU" dirty="0" err="1" smtClean="0">
              <a:latin typeface="+mn-lt"/>
              <a:cs typeface="Times New Roman" pitchFamily="18" charset="0"/>
            </a:rPr>
            <a:t>тыс.руб</a:t>
          </a:r>
          <a:r>
            <a:rPr lang="ru-RU" dirty="0" smtClean="0">
              <a:latin typeface="+mn-lt"/>
              <a:cs typeface="Times New Roman" pitchFamily="18" charset="0"/>
            </a:rPr>
            <a:t>.</a:t>
          </a:r>
          <a:endParaRPr lang="ru-RU" dirty="0">
            <a:latin typeface="+mn-lt"/>
            <a:cs typeface="Times New Roman" pitchFamily="18" charset="0"/>
          </a:endParaRPr>
        </a:p>
      </dgm:t>
    </dgm:pt>
    <dgm:pt modelId="{3B129AF3-27C3-4BE4-A7FD-0CBEE62E3061}" type="parTrans" cxnId="{AC9D040D-46B1-4120-A2F4-2EBC390F91A1}">
      <dgm:prSet/>
      <dgm:spPr/>
      <dgm:t>
        <a:bodyPr/>
        <a:lstStyle/>
        <a:p>
          <a:endParaRPr lang="ru-RU"/>
        </a:p>
      </dgm:t>
    </dgm:pt>
    <dgm:pt modelId="{5B071A09-ECFF-443E-894F-7E3FAD5AD206}" type="sibTrans" cxnId="{AC9D040D-46B1-4120-A2F4-2EBC390F91A1}">
      <dgm:prSet/>
      <dgm:spPr/>
      <dgm:t>
        <a:bodyPr/>
        <a:lstStyle/>
        <a:p>
          <a:endParaRPr lang="ru-RU"/>
        </a:p>
      </dgm:t>
    </dgm:pt>
    <dgm:pt modelId="{9E138A5A-13E9-4ED3-BDA6-20C80B726529}">
      <dgm:prSet phldrT="[Текст]"/>
      <dgm:spPr>
        <a:solidFill>
          <a:srgbClr val="7030A0"/>
        </a:solidFill>
      </dgm:spPr>
      <dgm:t>
        <a:bodyPr/>
        <a:lstStyle/>
        <a:p>
          <a:r>
            <a:rPr lang="ru-RU" u="sng" dirty="0" smtClean="0">
              <a:latin typeface="+mn-lt"/>
              <a:cs typeface="Times New Roman" pitchFamily="18" charset="0"/>
            </a:rPr>
            <a:t>Государственная пошлина за совершение нотариальных действий</a:t>
          </a:r>
        </a:p>
        <a:p>
          <a:r>
            <a:rPr lang="ru-RU" dirty="0" smtClean="0">
              <a:latin typeface="+mn-lt"/>
              <a:cs typeface="Times New Roman" pitchFamily="18" charset="0"/>
            </a:rPr>
            <a:t>7,8 </a:t>
          </a:r>
          <a:r>
            <a:rPr lang="ru-RU" dirty="0" smtClean="0">
              <a:latin typeface="+mn-lt"/>
              <a:cs typeface="Times New Roman" pitchFamily="18" charset="0"/>
            </a:rPr>
            <a:t>тыс. руб. </a:t>
          </a:r>
          <a:endParaRPr lang="ru-RU" dirty="0">
            <a:latin typeface="+mn-lt"/>
            <a:cs typeface="Times New Roman" pitchFamily="18" charset="0"/>
          </a:endParaRPr>
        </a:p>
      </dgm:t>
    </dgm:pt>
    <dgm:pt modelId="{A0B7A3FC-9D37-4F73-98A7-6F0D8C0EFCC7}" type="parTrans" cxnId="{D5D43A74-52BA-480F-AE0C-91674AC6D1AF}">
      <dgm:prSet/>
      <dgm:spPr/>
      <dgm:t>
        <a:bodyPr/>
        <a:lstStyle/>
        <a:p>
          <a:endParaRPr lang="ru-RU"/>
        </a:p>
      </dgm:t>
    </dgm:pt>
    <dgm:pt modelId="{BFD50B3C-DC44-4434-8387-41D386B7F9F5}" type="sibTrans" cxnId="{D5D43A74-52BA-480F-AE0C-91674AC6D1AF}">
      <dgm:prSet/>
      <dgm:spPr/>
      <dgm:t>
        <a:bodyPr/>
        <a:lstStyle/>
        <a:p>
          <a:endParaRPr lang="ru-RU"/>
        </a:p>
      </dgm:t>
    </dgm:pt>
    <dgm:pt modelId="{3999BF6E-9B96-4AD3-AD38-47CCC3D3CEC3}" type="pres">
      <dgm:prSet presAssocID="{07541319-008A-4DA1-901D-A569FBB53A4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61AB7C-9D90-40BD-B773-CDB19669BCAE}" type="pres">
      <dgm:prSet presAssocID="{7FE92B61-BF59-416C-A2F9-0126EB5D3A74}" presName="composite" presStyleCnt="0"/>
      <dgm:spPr/>
    </dgm:pt>
    <dgm:pt modelId="{5992A659-8FAA-4B5B-9B50-16B8A68E776E}" type="pres">
      <dgm:prSet presAssocID="{7FE92B61-BF59-416C-A2F9-0126EB5D3A74}" presName="imgShp" presStyleLbl="fgImgPlace1" presStyleIdx="0" presStyleCnt="4" custLinFactNeighborX="-50618" custLinFactNeighborY="-2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1ACB5EAD-F753-4081-88EC-A5424B56F3DB}" type="pres">
      <dgm:prSet presAssocID="{7FE92B61-BF59-416C-A2F9-0126EB5D3A74}" presName="txShp" presStyleLbl="node1" presStyleIdx="0" presStyleCnt="4" custScaleX="133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BB07A7-CB4D-4975-8D3F-447DD084F34E}" type="pres">
      <dgm:prSet presAssocID="{E1528711-A196-4A96-A098-FA2C9AA7FE02}" presName="spacing" presStyleCnt="0"/>
      <dgm:spPr/>
    </dgm:pt>
    <dgm:pt modelId="{D5B2F412-DA8D-483C-A5CE-CEBC992305C6}" type="pres">
      <dgm:prSet presAssocID="{C10D6542-BC49-4542-96B8-6D107EFC722D}" presName="composite" presStyleCnt="0"/>
      <dgm:spPr/>
    </dgm:pt>
    <dgm:pt modelId="{690D97FD-FF9C-4967-ADDC-7EDA9B6AD50F}" type="pres">
      <dgm:prSet presAssocID="{C10D6542-BC49-4542-96B8-6D107EFC722D}" presName="imgShp" presStyleLbl="fgImgPlace1" presStyleIdx="1" presStyleCnt="4" custLinFactNeighborX="-52541" custLinFactNeighborY="-325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ru-RU"/>
        </a:p>
      </dgm:t>
    </dgm:pt>
    <dgm:pt modelId="{30E5B7D6-044A-4581-93FF-ACA935E73FA7}" type="pres">
      <dgm:prSet presAssocID="{C10D6542-BC49-4542-96B8-6D107EFC722D}" presName="txShp" presStyleLbl="node1" presStyleIdx="1" presStyleCnt="4" custScaleX="133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93B48C-0836-408D-A0E2-C511CCDBC045}" type="pres">
      <dgm:prSet presAssocID="{909E7CF1-8127-4186-BCB7-32A875529A0A}" presName="spacing" presStyleCnt="0"/>
      <dgm:spPr/>
    </dgm:pt>
    <dgm:pt modelId="{AC4C6A8B-3AFC-4654-9764-80D7A7D186E2}" type="pres">
      <dgm:prSet presAssocID="{EF1F536F-0F43-4A1D-BF79-8639F6F8C757}" presName="composite" presStyleCnt="0"/>
      <dgm:spPr/>
    </dgm:pt>
    <dgm:pt modelId="{53F29403-F592-4A53-AFC3-ECA90596A355}" type="pres">
      <dgm:prSet presAssocID="{EF1F536F-0F43-4A1D-BF79-8639F6F8C757}" presName="imgShp" presStyleLbl="fgImgPlace1" presStyleIdx="2" presStyleCnt="4" custLinFactNeighborX="-51901" custLinFactNeighborY="38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A8EBB68-D4B0-4F91-93B3-77DDFDFB33CA}" type="pres">
      <dgm:prSet presAssocID="{EF1F536F-0F43-4A1D-BF79-8639F6F8C757}" presName="txShp" presStyleLbl="node1" presStyleIdx="2" presStyleCnt="4" custScaleX="134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516079-21B8-4F85-B94B-5E1B39056565}" type="pres">
      <dgm:prSet presAssocID="{5B071A09-ECFF-443E-894F-7E3FAD5AD206}" presName="spacing" presStyleCnt="0"/>
      <dgm:spPr/>
    </dgm:pt>
    <dgm:pt modelId="{92B264A3-F0DF-443C-8D4D-02A2B52C10A9}" type="pres">
      <dgm:prSet presAssocID="{9E138A5A-13E9-4ED3-BDA6-20C80B726529}" presName="composite" presStyleCnt="0"/>
      <dgm:spPr/>
    </dgm:pt>
    <dgm:pt modelId="{DA61D832-BAC4-4430-8952-6AA28FA96BA7}" type="pres">
      <dgm:prSet presAssocID="{9E138A5A-13E9-4ED3-BDA6-20C80B726529}" presName="imgShp" presStyleLbl="fgImgPlace1" presStyleIdx="3" presStyleCnt="4" custLinFactNeighborX="-67066" custLinFactNeighborY="-1217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A1CED5A-7687-4C33-8980-772417F862AC}" type="pres">
      <dgm:prSet presAssocID="{9E138A5A-13E9-4ED3-BDA6-20C80B726529}" presName="txShp" presStyleLbl="node1" presStyleIdx="3" presStyleCnt="4" custScaleX="133661" custScaleY="1048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824994-7725-43C5-AA2F-44F302B119D4}" srcId="{07541319-008A-4DA1-901D-A569FBB53A4C}" destId="{7FE92B61-BF59-416C-A2F9-0126EB5D3A74}" srcOrd="0" destOrd="0" parTransId="{648CD1CE-737E-4954-8EFD-2C051CD58898}" sibTransId="{E1528711-A196-4A96-A098-FA2C9AA7FE02}"/>
    <dgm:cxn modelId="{53C2FA2D-5E4B-4320-ACAC-ECB3EF25C0AD}" type="presOf" srcId="{EF1F536F-0F43-4A1D-BF79-8639F6F8C757}" destId="{AA8EBB68-D4B0-4F91-93B3-77DDFDFB33CA}" srcOrd="0" destOrd="0" presId="urn:microsoft.com/office/officeart/2005/8/layout/vList3"/>
    <dgm:cxn modelId="{D5D43A74-52BA-480F-AE0C-91674AC6D1AF}" srcId="{07541319-008A-4DA1-901D-A569FBB53A4C}" destId="{9E138A5A-13E9-4ED3-BDA6-20C80B726529}" srcOrd="3" destOrd="0" parTransId="{A0B7A3FC-9D37-4F73-98A7-6F0D8C0EFCC7}" sibTransId="{BFD50B3C-DC44-4434-8387-41D386B7F9F5}"/>
    <dgm:cxn modelId="{D5527E30-8F6F-41E8-B4D3-6F55C1046FE2}" type="presOf" srcId="{C10D6542-BC49-4542-96B8-6D107EFC722D}" destId="{30E5B7D6-044A-4581-93FF-ACA935E73FA7}" srcOrd="0" destOrd="0" presId="urn:microsoft.com/office/officeart/2005/8/layout/vList3"/>
    <dgm:cxn modelId="{55A93CF0-F348-4431-8E92-834D50D28C91}" srcId="{07541319-008A-4DA1-901D-A569FBB53A4C}" destId="{C10D6542-BC49-4542-96B8-6D107EFC722D}" srcOrd="1" destOrd="0" parTransId="{6B982940-85D8-4EBB-8216-B6765E4A5BE5}" sibTransId="{909E7CF1-8127-4186-BCB7-32A875529A0A}"/>
    <dgm:cxn modelId="{AC9D040D-46B1-4120-A2F4-2EBC390F91A1}" srcId="{07541319-008A-4DA1-901D-A569FBB53A4C}" destId="{EF1F536F-0F43-4A1D-BF79-8639F6F8C757}" srcOrd="2" destOrd="0" parTransId="{3B129AF3-27C3-4BE4-A7FD-0CBEE62E3061}" sibTransId="{5B071A09-ECFF-443E-894F-7E3FAD5AD206}"/>
    <dgm:cxn modelId="{1929DFD5-07F9-4D33-A5DF-2E36F9C4767B}" type="presOf" srcId="{9E138A5A-13E9-4ED3-BDA6-20C80B726529}" destId="{2A1CED5A-7687-4C33-8980-772417F862AC}" srcOrd="0" destOrd="0" presId="urn:microsoft.com/office/officeart/2005/8/layout/vList3"/>
    <dgm:cxn modelId="{4DD73849-BA85-4496-AC15-95ED80B8AE5C}" type="presOf" srcId="{7FE92B61-BF59-416C-A2F9-0126EB5D3A74}" destId="{1ACB5EAD-F753-4081-88EC-A5424B56F3DB}" srcOrd="0" destOrd="0" presId="urn:microsoft.com/office/officeart/2005/8/layout/vList3"/>
    <dgm:cxn modelId="{BEFCF4DC-AD97-4A82-AA3B-1BDFAA652EB3}" type="presOf" srcId="{07541319-008A-4DA1-901D-A569FBB53A4C}" destId="{3999BF6E-9B96-4AD3-AD38-47CCC3D3CEC3}" srcOrd="0" destOrd="0" presId="urn:microsoft.com/office/officeart/2005/8/layout/vList3"/>
    <dgm:cxn modelId="{9A5DE896-9874-45B1-8931-FD9C4024DBB3}" type="presParOf" srcId="{3999BF6E-9B96-4AD3-AD38-47CCC3D3CEC3}" destId="{2F61AB7C-9D90-40BD-B773-CDB19669BCAE}" srcOrd="0" destOrd="0" presId="urn:microsoft.com/office/officeart/2005/8/layout/vList3"/>
    <dgm:cxn modelId="{C7D3581C-F5FE-4833-9F83-4DFAEB3F698F}" type="presParOf" srcId="{2F61AB7C-9D90-40BD-B773-CDB19669BCAE}" destId="{5992A659-8FAA-4B5B-9B50-16B8A68E776E}" srcOrd="0" destOrd="0" presId="urn:microsoft.com/office/officeart/2005/8/layout/vList3"/>
    <dgm:cxn modelId="{1E271281-2DF4-4343-A945-A6ACFF538520}" type="presParOf" srcId="{2F61AB7C-9D90-40BD-B773-CDB19669BCAE}" destId="{1ACB5EAD-F753-4081-88EC-A5424B56F3DB}" srcOrd="1" destOrd="0" presId="urn:microsoft.com/office/officeart/2005/8/layout/vList3"/>
    <dgm:cxn modelId="{CCE94C0F-01AA-4C70-804D-D005957E0890}" type="presParOf" srcId="{3999BF6E-9B96-4AD3-AD38-47CCC3D3CEC3}" destId="{E1BB07A7-CB4D-4975-8D3F-447DD084F34E}" srcOrd="1" destOrd="0" presId="urn:microsoft.com/office/officeart/2005/8/layout/vList3"/>
    <dgm:cxn modelId="{35D5968D-8A65-4B5C-A23F-27E2C6765821}" type="presParOf" srcId="{3999BF6E-9B96-4AD3-AD38-47CCC3D3CEC3}" destId="{D5B2F412-DA8D-483C-A5CE-CEBC992305C6}" srcOrd="2" destOrd="0" presId="urn:microsoft.com/office/officeart/2005/8/layout/vList3"/>
    <dgm:cxn modelId="{FDFBB154-69D8-4AE0-8A6F-1113BC791C4E}" type="presParOf" srcId="{D5B2F412-DA8D-483C-A5CE-CEBC992305C6}" destId="{690D97FD-FF9C-4967-ADDC-7EDA9B6AD50F}" srcOrd="0" destOrd="0" presId="urn:microsoft.com/office/officeart/2005/8/layout/vList3"/>
    <dgm:cxn modelId="{E9DFBDBF-6A32-4A9E-ABC4-BEEA0654A266}" type="presParOf" srcId="{D5B2F412-DA8D-483C-A5CE-CEBC992305C6}" destId="{30E5B7D6-044A-4581-93FF-ACA935E73FA7}" srcOrd="1" destOrd="0" presId="urn:microsoft.com/office/officeart/2005/8/layout/vList3"/>
    <dgm:cxn modelId="{E582BE26-2682-4D68-B356-D9277C596AA0}" type="presParOf" srcId="{3999BF6E-9B96-4AD3-AD38-47CCC3D3CEC3}" destId="{F293B48C-0836-408D-A0E2-C511CCDBC045}" srcOrd="3" destOrd="0" presId="urn:microsoft.com/office/officeart/2005/8/layout/vList3"/>
    <dgm:cxn modelId="{CD119EEA-3FED-4394-A1C9-C82A83A7E709}" type="presParOf" srcId="{3999BF6E-9B96-4AD3-AD38-47CCC3D3CEC3}" destId="{AC4C6A8B-3AFC-4654-9764-80D7A7D186E2}" srcOrd="4" destOrd="0" presId="urn:microsoft.com/office/officeart/2005/8/layout/vList3"/>
    <dgm:cxn modelId="{375B2830-FA36-4C4E-B1A8-27C4AA8D788C}" type="presParOf" srcId="{AC4C6A8B-3AFC-4654-9764-80D7A7D186E2}" destId="{53F29403-F592-4A53-AFC3-ECA90596A355}" srcOrd="0" destOrd="0" presId="urn:microsoft.com/office/officeart/2005/8/layout/vList3"/>
    <dgm:cxn modelId="{0EB0E247-A9C0-49DF-8C19-5E5EC80271F1}" type="presParOf" srcId="{AC4C6A8B-3AFC-4654-9764-80D7A7D186E2}" destId="{AA8EBB68-D4B0-4F91-93B3-77DDFDFB33CA}" srcOrd="1" destOrd="0" presId="urn:microsoft.com/office/officeart/2005/8/layout/vList3"/>
    <dgm:cxn modelId="{305E96B7-D325-49D5-B972-7253A93A0371}" type="presParOf" srcId="{3999BF6E-9B96-4AD3-AD38-47CCC3D3CEC3}" destId="{F4516079-21B8-4F85-B94B-5E1B39056565}" srcOrd="5" destOrd="0" presId="urn:microsoft.com/office/officeart/2005/8/layout/vList3"/>
    <dgm:cxn modelId="{BC8A562E-DDFE-4E49-AE9C-9B5CE62F7C5F}" type="presParOf" srcId="{3999BF6E-9B96-4AD3-AD38-47CCC3D3CEC3}" destId="{92B264A3-F0DF-443C-8D4D-02A2B52C10A9}" srcOrd="6" destOrd="0" presId="urn:microsoft.com/office/officeart/2005/8/layout/vList3"/>
    <dgm:cxn modelId="{0C923F73-E726-47C8-8292-5B8D5F0C9419}" type="presParOf" srcId="{92B264A3-F0DF-443C-8D4D-02A2B52C10A9}" destId="{DA61D832-BAC4-4430-8952-6AA28FA96BA7}" srcOrd="0" destOrd="0" presId="urn:microsoft.com/office/officeart/2005/8/layout/vList3"/>
    <dgm:cxn modelId="{6B69FD6C-24B5-4BF5-A976-59B3C6262990}" type="presParOf" srcId="{92B264A3-F0DF-443C-8D4D-02A2B52C10A9}" destId="{2A1CED5A-7687-4C33-8980-772417F862A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C1FA1B-D32F-4551-8F7E-E6DA62074C9D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</dgm:pt>
    <dgm:pt modelId="{0CC1B0AE-8C7A-42EF-80B2-2B237B4C1369}">
      <dgm:prSet phldrT="[Текст]" custT="1"/>
      <dgm:spPr/>
      <dgm:t>
        <a:bodyPr/>
        <a:lstStyle/>
        <a:p>
          <a:r>
            <a:rPr lang="ru-RU" sz="1800" dirty="0" smtClean="0">
              <a:latin typeface="Cambria" pitchFamily="18" charset="0"/>
              <a:cs typeface="Times New Roman" pitchFamily="18" charset="0"/>
            </a:rPr>
            <a:t>Дотации на сбалансирование </a:t>
          </a:r>
          <a:r>
            <a:rPr lang="ru-RU" sz="1800" b="1" dirty="0" smtClean="0">
              <a:latin typeface="Cambria" pitchFamily="18" charset="0"/>
              <a:cs typeface="Times New Roman" pitchFamily="18" charset="0"/>
            </a:rPr>
            <a:t>760</a:t>
          </a:r>
          <a:endParaRPr lang="ru-RU" sz="1800" b="1" dirty="0">
            <a:latin typeface="Cambria" pitchFamily="18" charset="0"/>
          </a:endParaRPr>
        </a:p>
      </dgm:t>
    </dgm:pt>
    <dgm:pt modelId="{D4D0C250-DEC6-4F97-8FD0-D01155E81B2E}" type="parTrans" cxnId="{74DDE30D-A865-4AED-8A19-68005CD5F5A9}">
      <dgm:prSet/>
      <dgm:spPr/>
      <dgm:t>
        <a:bodyPr/>
        <a:lstStyle/>
        <a:p>
          <a:endParaRPr lang="ru-RU"/>
        </a:p>
      </dgm:t>
    </dgm:pt>
    <dgm:pt modelId="{6B02168E-D2BE-43C2-A1A1-C3F49E8C32B5}" type="sibTrans" cxnId="{74DDE30D-A865-4AED-8A19-68005CD5F5A9}">
      <dgm:prSet/>
      <dgm:spPr/>
      <dgm:t>
        <a:bodyPr/>
        <a:lstStyle/>
        <a:p>
          <a:endParaRPr lang="ru-RU"/>
        </a:p>
      </dgm:t>
    </dgm:pt>
    <dgm:pt modelId="{C80D8909-0743-47EE-81DB-8786A41FB58C}">
      <dgm:prSet phldrT="[Текст]" custT="1"/>
      <dgm:spPr/>
      <dgm:t>
        <a:bodyPr/>
        <a:lstStyle/>
        <a:p>
          <a:r>
            <a:rPr lang="ru-RU" sz="1800" dirty="0" smtClean="0">
              <a:latin typeface="Cambria" pitchFamily="18" charset="0"/>
              <a:cs typeface="Times New Roman" pitchFamily="18" charset="0"/>
            </a:rPr>
            <a:t>Субвенция на ВУС  </a:t>
          </a:r>
          <a:r>
            <a:rPr lang="ru-RU" sz="1800" b="1" dirty="0" smtClean="0">
              <a:latin typeface="Cambria" pitchFamily="18" charset="0"/>
              <a:cs typeface="Times New Roman" pitchFamily="18" charset="0"/>
            </a:rPr>
            <a:t>147,7</a:t>
          </a:r>
          <a:endParaRPr lang="ru-RU" sz="1800" b="1" dirty="0">
            <a:latin typeface="Cambria" pitchFamily="18" charset="0"/>
          </a:endParaRPr>
        </a:p>
      </dgm:t>
    </dgm:pt>
    <dgm:pt modelId="{984D0BE5-2D6C-4A11-9D05-3A6654040A50}" type="parTrans" cxnId="{3D9EC97C-73C5-4680-99CD-8EAB0BD89DD7}">
      <dgm:prSet/>
      <dgm:spPr/>
      <dgm:t>
        <a:bodyPr/>
        <a:lstStyle/>
        <a:p>
          <a:endParaRPr lang="ru-RU"/>
        </a:p>
      </dgm:t>
    </dgm:pt>
    <dgm:pt modelId="{5E6603B6-1EF4-4608-B368-4F590D2535EB}" type="sibTrans" cxnId="{3D9EC97C-73C5-4680-99CD-8EAB0BD89DD7}">
      <dgm:prSet/>
      <dgm:spPr/>
      <dgm:t>
        <a:bodyPr/>
        <a:lstStyle/>
        <a:p>
          <a:endParaRPr lang="ru-RU"/>
        </a:p>
      </dgm:t>
    </dgm:pt>
    <dgm:pt modelId="{708F4B4A-7387-416C-9F35-FAB0C6A42846}">
      <dgm:prSet phldrT="[Текст]" custT="1"/>
      <dgm:spPr/>
      <dgm:t>
        <a:bodyPr/>
        <a:lstStyle/>
        <a:p>
          <a:r>
            <a:rPr lang="ru-RU" sz="1800" dirty="0" smtClean="0">
              <a:latin typeface="Cambria" pitchFamily="18" charset="0"/>
              <a:cs typeface="Times New Roman" pitchFamily="18" charset="0"/>
            </a:rPr>
            <a:t>Дотации на выравнивание  </a:t>
          </a:r>
          <a:r>
            <a:rPr lang="ru-RU" sz="1800" b="1" dirty="0" smtClean="0">
              <a:latin typeface="Cambria" pitchFamily="18" charset="0"/>
              <a:cs typeface="Times New Roman" pitchFamily="18" charset="0"/>
            </a:rPr>
            <a:t>1320,8</a:t>
          </a:r>
          <a:endParaRPr lang="ru-RU" sz="1800" b="1" dirty="0">
            <a:latin typeface="Cambria" pitchFamily="18" charset="0"/>
          </a:endParaRPr>
        </a:p>
      </dgm:t>
    </dgm:pt>
    <dgm:pt modelId="{15C4E8A3-7EAD-4AFD-AE1B-AA0F9E7CF812}" type="parTrans" cxnId="{E0F6D476-AA29-4B63-A2D8-6298D05F9369}">
      <dgm:prSet/>
      <dgm:spPr/>
      <dgm:t>
        <a:bodyPr/>
        <a:lstStyle/>
        <a:p>
          <a:endParaRPr lang="ru-RU"/>
        </a:p>
      </dgm:t>
    </dgm:pt>
    <dgm:pt modelId="{9E65CF42-4AC0-4EDF-9EEB-01F031C54DA3}" type="sibTrans" cxnId="{E0F6D476-AA29-4B63-A2D8-6298D05F9369}">
      <dgm:prSet/>
      <dgm:spPr/>
      <dgm:t>
        <a:bodyPr/>
        <a:lstStyle/>
        <a:p>
          <a:endParaRPr lang="ru-RU"/>
        </a:p>
      </dgm:t>
    </dgm:pt>
    <dgm:pt modelId="{DD7A3DAE-1248-47F4-9D66-1B4786E457C9}">
      <dgm:prSet phldrT="[Текст]" custT="1"/>
      <dgm:spPr/>
      <dgm:t>
        <a:bodyPr/>
        <a:lstStyle/>
        <a:p>
          <a:r>
            <a:rPr lang="ru-RU" sz="1800" b="0" dirty="0" smtClean="0">
              <a:latin typeface="Cambria" pitchFamily="18" charset="0"/>
            </a:rPr>
            <a:t>Субсидия на строительство авто дорог </a:t>
          </a:r>
          <a:r>
            <a:rPr lang="ru-RU" sz="1800" b="1" dirty="0" smtClean="0">
              <a:latin typeface="Cambria" pitchFamily="18" charset="0"/>
            </a:rPr>
            <a:t>1498,5</a:t>
          </a:r>
          <a:endParaRPr lang="ru-RU" sz="1800" b="1" dirty="0">
            <a:latin typeface="Cambria" pitchFamily="18" charset="0"/>
          </a:endParaRPr>
        </a:p>
      </dgm:t>
    </dgm:pt>
    <dgm:pt modelId="{C4877577-A95E-4D01-A751-1E728B7831A4}" type="parTrans" cxnId="{4B17203E-9F80-449E-9BAD-AEA2B79D1433}">
      <dgm:prSet/>
      <dgm:spPr/>
      <dgm:t>
        <a:bodyPr/>
        <a:lstStyle/>
        <a:p>
          <a:endParaRPr lang="ru-RU"/>
        </a:p>
      </dgm:t>
    </dgm:pt>
    <dgm:pt modelId="{E888BAAC-991F-4917-AA2D-15CE0D91A0B0}" type="sibTrans" cxnId="{4B17203E-9F80-449E-9BAD-AEA2B79D1433}">
      <dgm:prSet/>
      <dgm:spPr/>
      <dgm:t>
        <a:bodyPr/>
        <a:lstStyle/>
        <a:p>
          <a:endParaRPr lang="ru-RU"/>
        </a:p>
      </dgm:t>
    </dgm:pt>
    <dgm:pt modelId="{D1D84CA5-367F-447B-9621-30E9843C924F}" type="pres">
      <dgm:prSet presAssocID="{8EC1FA1B-D32F-4551-8F7E-E6DA62074C9D}" presName="arrowDiagram" presStyleCnt="0">
        <dgm:presLayoutVars>
          <dgm:chMax val="5"/>
          <dgm:dir/>
          <dgm:resizeHandles val="exact"/>
        </dgm:presLayoutVars>
      </dgm:prSet>
      <dgm:spPr/>
    </dgm:pt>
    <dgm:pt modelId="{D142A876-7BE9-42B0-BC2B-116C586ABD5C}" type="pres">
      <dgm:prSet presAssocID="{8EC1FA1B-D32F-4551-8F7E-E6DA62074C9D}" presName="arrow" presStyleLbl="bgShp" presStyleIdx="0" presStyleCnt="1" custLinFactNeighborX="-17561" custLinFactNeighborY="-13429"/>
      <dgm:spPr/>
      <dgm:t>
        <a:bodyPr/>
        <a:lstStyle/>
        <a:p>
          <a:endParaRPr lang="ru-RU"/>
        </a:p>
      </dgm:t>
    </dgm:pt>
    <dgm:pt modelId="{494DA3C8-8B63-46AC-A84F-E318D1FD444D}" type="pres">
      <dgm:prSet presAssocID="{8EC1FA1B-D32F-4551-8F7E-E6DA62074C9D}" presName="arrowDiagram4" presStyleCnt="0"/>
      <dgm:spPr/>
    </dgm:pt>
    <dgm:pt modelId="{06B1988B-3FD2-4E8D-941D-F5BEC032489F}" type="pres">
      <dgm:prSet presAssocID="{0CC1B0AE-8C7A-42EF-80B2-2B237B4C1369}" presName="bullet4a" presStyleLbl="node1" presStyleIdx="0" presStyleCnt="4" custScaleX="156064" custScaleY="166148" custLinFactX="-99430" custLinFactY="-39752" custLinFactNeighborX="-100000" custLinFactNeighborY="-100000"/>
      <dgm:spPr>
        <a:solidFill>
          <a:srgbClr val="C00000"/>
        </a:solidFill>
      </dgm:spPr>
    </dgm:pt>
    <dgm:pt modelId="{FBF25910-F822-42FF-9171-DCB0F3A3356D}" type="pres">
      <dgm:prSet presAssocID="{0CC1B0AE-8C7A-42EF-80B2-2B237B4C1369}" presName="textBox4a" presStyleLbl="revTx" presStyleIdx="0" presStyleCnt="4" custScaleX="132590" custLinFactNeighborX="-9398" custLinFactNeighborY="-20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897D2F-36E8-463A-AA9D-11C462801E78}" type="pres">
      <dgm:prSet presAssocID="{C80D8909-0743-47EE-81DB-8786A41FB58C}" presName="bullet4b" presStyleLbl="node1" presStyleIdx="1" presStyleCnt="4" custScaleX="139321" custScaleY="134374" custLinFactNeighborX="-62500" custLinFactNeighborY="-58036"/>
      <dgm:spPr>
        <a:solidFill>
          <a:srgbClr val="7030A0"/>
        </a:solidFill>
      </dgm:spPr>
    </dgm:pt>
    <dgm:pt modelId="{054F0948-185E-457C-80EE-4F730F8D3C9D}" type="pres">
      <dgm:prSet presAssocID="{C80D8909-0743-47EE-81DB-8786A41FB58C}" presName="textBox4b" presStyleLbl="revTx" presStyleIdx="1" presStyleCnt="4" custScaleX="114987" custLinFactNeighborX="0" custLinFactNeighborY="-68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677F7-3065-40FF-83CB-894AA9BD721F}" type="pres">
      <dgm:prSet presAssocID="{708F4B4A-7387-416C-9F35-FAB0C6A42846}" presName="bullet4c" presStyleLbl="node1" presStyleIdx="2" presStyleCnt="4" custScaleX="157970" custScaleY="159704" custLinFactNeighborX="-27856" custLinFactNeighborY="-30323"/>
      <dgm:spPr/>
    </dgm:pt>
    <dgm:pt modelId="{289DF904-8409-488A-82D8-FF114C24697D}" type="pres">
      <dgm:prSet presAssocID="{708F4B4A-7387-416C-9F35-FAB0C6A4284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41FF5A-F241-4DFE-92F6-0C0AA10F8C36}" type="pres">
      <dgm:prSet presAssocID="{DD7A3DAE-1248-47F4-9D66-1B4786E457C9}" presName="bullet4d" presStyleLbl="node1" presStyleIdx="3" presStyleCnt="4" custScaleX="131610" custScaleY="131421" custLinFactNeighborX="2515" custLinFactNeighborY="-38170"/>
      <dgm:spPr>
        <a:solidFill>
          <a:srgbClr val="00B0F0"/>
        </a:solidFill>
      </dgm:spPr>
    </dgm:pt>
    <dgm:pt modelId="{420E5C34-11CE-480C-AA67-D4F075D8DA76}" type="pres">
      <dgm:prSet presAssocID="{DD7A3DAE-1248-47F4-9D66-1B4786E457C9}" presName="textBox4d" presStyleLbl="revTx" presStyleIdx="3" presStyleCnt="4" custScaleX="164978" custScaleY="23491" custLinFactNeighborX="39173" custLinFactNeighborY="-33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F6D476-AA29-4B63-A2D8-6298D05F9369}" srcId="{8EC1FA1B-D32F-4551-8F7E-E6DA62074C9D}" destId="{708F4B4A-7387-416C-9F35-FAB0C6A42846}" srcOrd="2" destOrd="0" parTransId="{15C4E8A3-7EAD-4AFD-AE1B-AA0F9E7CF812}" sibTransId="{9E65CF42-4AC0-4EDF-9EEB-01F031C54DA3}"/>
    <dgm:cxn modelId="{4B17203E-9F80-449E-9BAD-AEA2B79D1433}" srcId="{8EC1FA1B-D32F-4551-8F7E-E6DA62074C9D}" destId="{DD7A3DAE-1248-47F4-9D66-1B4786E457C9}" srcOrd="3" destOrd="0" parTransId="{C4877577-A95E-4D01-A751-1E728B7831A4}" sibTransId="{E888BAAC-991F-4917-AA2D-15CE0D91A0B0}"/>
    <dgm:cxn modelId="{EC33BDE2-87B1-427B-BBC1-E3998B8F7E80}" type="presOf" srcId="{C80D8909-0743-47EE-81DB-8786A41FB58C}" destId="{054F0948-185E-457C-80EE-4F730F8D3C9D}" srcOrd="0" destOrd="0" presId="urn:microsoft.com/office/officeart/2005/8/layout/arrow2"/>
    <dgm:cxn modelId="{B3220199-F7D7-4583-9535-66D4E7AD11DF}" type="presOf" srcId="{DD7A3DAE-1248-47F4-9D66-1B4786E457C9}" destId="{420E5C34-11CE-480C-AA67-D4F075D8DA76}" srcOrd="0" destOrd="0" presId="urn:microsoft.com/office/officeart/2005/8/layout/arrow2"/>
    <dgm:cxn modelId="{F1962232-44B9-42D6-9AB8-ED6CF9488C9E}" type="presOf" srcId="{708F4B4A-7387-416C-9F35-FAB0C6A42846}" destId="{289DF904-8409-488A-82D8-FF114C24697D}" srcOrd="0" destOrd="0" presId="urn:microsoft.com/office/officeart/2005/8/layout/arrow2"/>
    <dgm:cxn modelId="{74DDE30D-A865-4AED-8A19-68005CD5F5A9}" srcId="{8EC1FA1B-D32F-4551-8F7E-E6DA62074C9D}" destId="{0CC1B0AE-8C7A-42EF-80B2-2B237B4C1369}" srcOrd="0" destOrd="0" parTransId="{D4D0C250-DEC6-4F97-8FD0-D01155E81B2E}" sibTransId="{6B02168E-D2BE-43C2-A1A1-C3F49E8C32B5}"/>
    <dgm:cxn modelId="{95F9767A-4938-44A6-8DB3-E3363B4DFFB8}" type="presOf" srcId="{0CC1B0AE-8C7A-42EF-80B2-2B237B4C1369}" destId="{FBF25910-F822-42FF-9171-DCB0F3A3356D}" srcOrd="0" destOrd="0" presId="urn:microsoft.com/office/officeart/2005/8/layout/arrow2"/>
    <dgm:cxn modelId="{6F43D0D2-AB90-42EC-A02B-172F47A45CF3}" type="presOf" srcId="{8EC1FA1B-D32F-4551-8F7E-E6DA62074C9D}" destId="{D1D84CA5-367F-447B-9621-30E9843C924F}" srcOrd="0" destOrd="0" presId="urn:microsoft.com/office/officeart/2005/8/layout/arrow2"/>
    <dgm:cxn modelId="{3D9EC97C-73C5-4680-99CD-8EAB0BD89DD7}" srcId="{8EC1FA1B-D32F-4551-8F7E-E6DA62074C9D}" destId="{C80D8909-0743-47EE-81DB-8786A41FB58C}" srcOrd="1" destOrd="0" parTransId="{984D0BE5-2D6C-4A11-9D05-3A6654040A50}" sibTransId="{5E6603B6-1EF4-4608-B368-4F590D2535EB}"/>
    <dgm:cxn modelId="{9EFDC721-296D-4361-A4AD-3462D56C9D0C}" type="presParOf" srcId="{D1D84CA5-367F-447B-9621-30E9843C924F}" destId="{D142A876-7BE9-42B0-BC2B-116C586ABD5C}" srcOrd="0" destOrd="0" presId="urn:microsoft.com/office/officeart/2005/8/layout/arrow2"/>
    <dgm:cxn modelId="{67CB89A6-8208-41E5-ACBD-B0DB3846A927}" type="presParOf" srcId="{D1D84CA5-367F-447B-9621-30E9843C924F}" destId="{494DA3C8-8B63-46AC-A84F-E318D1FD444D}" srcOrd="1" destOrd="0" presId="urn:microsoft.com/office/officeart/2005/8/layout/arrow2"/>
    <dgm:cxn modelId="{EBBFF0D0-569C-4E10-AEE4-CEA12F13E84B}" type="presParOf" srcId="{494DA3C8-8B63-46AC-A84F-E318D1FD444D}" destId="{06B1988B-3FD2-4E8D-941D-F5BEC032489F}" srcOrd="0" destOrd="0" presId="urn:microsoft.com/office/officeart/2005/8/layout/arrow2"/>
    <dgm:cxn modelId="{7E790BE4-4C92-4B8B-86B6-4A6A636F8950}" type="presParOf" srcId="{494DA3C8-8B63-46AC-A84F-E318D1FD444D}" destId="{FBF25910-F822-42FF-9171-DCB0F3A3356D}" srcOrd="1" destOrd="0" presId="urn:microsoft.com/office/officeart/2005/8/layout/arrow2"/>
    <dgm:cxn modelId="{8DBF82A8-D43B-499D-960A-ECB4CE7DE870}" type="presParOf" srcId="{494DA3C8-8B63-46AC-A84F-E318D1FD444D}" destId="{C3897D2F-36E8-463A-AA9D-11C462801E78}" srcOrd="2" destOrd="0" presId="urn:microsoft.com/office/officeart/2005/8/layout/arrow2"/>
    <dgm:cxn modelId="{89435AF1-5687-4609-834A-483EB42AE271}" type="presParOf" srcId="{494DA3C8-8B63-46AC-A84F-E318D1FD444D}" destId="{054F0948-185E-457C-80EE-4F730F8D3C9D}" srcOrd="3" destOrd="0" presId="urn:microsoft.com/office/officeart/2005/8/layout/arrow2"/>
    <dgm:cxn modelId="{D6CD6262-54E2-4E6C-9A43-933FBA91B1C9}" type="presParOf" srcId="{494DA3C8-8B63-46AC-A84F-E318D1FD444D}" destId="{E6F677F7-3065-40FF-83CB-894AA9BD721F}" srcOrd="4" destOrd="0" presId="urn:microsoft.com/office/officeart/2005/8/layout/arrow2"/>
    <dgm:cxn modelId="{F2B6519C-F86E-4C5D-9791-500E7A41D084}" type="presParOf" srcId="{494DA3C8-8B63-46AC-A84F-E318D1FD444D}" destId="{289DF904-8409-488A-82D8-FF114C24697D}" srcOrd="5" destOrd="0" presId="urn:microsoft.com/office/officeart/2005/8/layout/arrow2"/>
    <dgm:cxn modelId="{CEB4044F-8285-42AF-89DC-A2A0A39CEBFB}" type="presParOf" srcId="{494DA3C8-8B63-46AC-A84F-E318D1FD444D}" destId="{8E41FF5A-F241-4DFE-92F6-0C0AA10F8C36}" srcOrd="6" destOrd="0" presId="urn:microsoft.com/office/officeart/2005/8/layout/arrow2"/>
    <dgm:cxn modelId="{26C358D1-2630-48AC-BF1B-5BB32174A56D}" type="presParOf" srcId="{494DA3C8-8B63-46AC-A84F-E318D1FD444D}" destId="{420E5C34-11CE-480C-AA67-D4F075D8DA76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D640ABA-FE54-4B36-8C16-ECB37A1DEE1B}" type="doc">
      <dgm:prSet loTypeId="urn:microsoft.com/office/officeart/2005/8/layout/radial3" loCatId="relationship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D37D987-8B5F-4DA9-A5DD-BD86E3C68B6E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3600" b="1" dirty="0" smtClean="0">
              <a:latin typeface="+mn-lt"/>
              <a:cs typeface="Times New Roman" pitchFamily="18" charset="0"/>
            </a:rPr>
            <a:t>Всего </a:t>
          </a:r>
        </a:p>
        <a:p>
          <a:r>
            <a:rPr lang="ru-RU" sz="3600" b="1" smtClean="0">
              <a:latin typeface="+mn-lt"/>
              <a:cs typeface="Times New Roman" pitchFamily="18" charset="0"/>
            </a:rPr>
            <a:t>6 071,5</a:t>
          </a:r>
          <a:endParaRPr lang="ru-RU" sz="3600" b="1" dirty="0">
            <a:latin typeface="+mn-lt"/>
            <a:cs typeface="Times New Roman" pitchFamily="18" charset="0"/>
          </a:endParaRPr>
        </a:p>
      </dgm:t>
    </dgm:pt>
    <dgm:pt modelId="{73F013EF-3560-40D3-AE4B-8DD27DC465E9}" type="parTrans" cxnId="{FB310C0A-504C-45EA-B409-2C763C91251A}">
      <dgm:prSet/>
      <dgm:spPr/>
      <dgm:t>
        <a:bodyPr/>
        <a:lstStyle/>
        <a:p>
          <a:endParaRPr lang="ru-RU"/>
        </a:p>
      </dgm:t>
    </dgm:pt>
    <dgm:pt modelId="{9346A121-721A-41B6-BACE-FA53B2EFCDB5}" type="sibTrans" cxnId="{FB310C0A-504C-45EA-B409-2C763C91251A}">
      <dgm:prSet/>
      <dgm:spPr/>
      <dgm:t>
        <a:bodyPr/>
        <a:lstStyle/>
        <a:p>
          <a:endParaRPr lang="ru-RU"/>
        </a:p>
      </dgm:t>
    </dgm:pt>
    <dgm:pt modelId="{A21FB2F4-E651-48E9-886A-B61760DA85E5}">
      <dgm:prSet phldrT="[Текст]" custT="1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2 531,9</a:t>
          </a:r>
          <a:endParaRPr lang="ru-RU" sz="800" dirty="0" smtClean="0">
            <a:latin typeface="+mn-lt"/>
            <a:cs typeface="Times New Roman" pitchFamily="18" charset="0"/>
          </a:endParaRPr>
        </a:p>
        <a:p>
          <a:r>
            <a:rPr lang="ru-RU" sz="800" dirty="0" smtClean="0">
              <a:latin typeface="+mn-lt"/>
              <a:cs typeface="Times New Roman" pitchFamily="18" charset="0"/>
            </a:rPr>
            <a:t>Оплата труда и начисления</a:t>
          </a:r>
          <a:endParaRPr lang="ru-RU" sz="800" dirty="0">
            <a:latin typeface="+mn-lt"/>
            <a:cs typeface="Times New Roman" pitchFamily="18" charset="0"/>
          </a:endParaRPr>
        </a:p>
      </dgm:t>
    </dgm:pt>
    <dgm:pt modelId="{2C68C036-129C-4FDB-9FBA-3200E8B0948D}" type="parTrans" cxnId="{913A3AC2-1998-4E48-8EE0-AD56D4BA2C69}">
      <dgm:prSet/>
      <dgm:spPr/>
      <dgm:t>
        <a:bodyPr/>
        <a:lstStyle/>
        <a:p>
          <a:endParaRPr lang="ru-RU"/>
        </a:p>
      </dgm:t>
    </dgm:pt>
    <dgm:pt modelId="{F145D98B-739C-41CB-97F6-D829371C5932}" type="sibTrans" cxnId="{913A3AC2-1998-4E48-8EE0-AD56D4BA2C69}">
      <dgm:prSet/>
      <dgm:spPr/>
      <dgm:t>
        <a:bodyPr/>
        <a:lstStyle/>
        <a:p>
          <a:endParaRPr lang="ru-RU"/>
        </a:p>
      </dgm:t>
    </dgm:pt>
    <dgm:pt modelId="{729357D3-6017-48FD-8A76-69FD598F509C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81,3</a:t>
          </a:r>
          <a:endParaRPr lang="ru-RU" sz="800" b="1" dirty="0" smtClean="0">
            <a:latin typeface="+mn-lt"/>
            <a:cs typeface="Times New Roman" pitchFamily="18" charset="0"/>
          </a:endParaRPr>
        </a:p>
        <a:p>
          <a:r>
            <a:rPr lang="ru-RU" sz="800" dirty="0" smtClean="0">
              <a:latin typeface="+mn-lt"/>
              <a:cs typeface="Times New Roman" pitchFamily="18" charset="0"/>
            </a:rPr>
            <a:t>Прочие расходы</a:t>
          </a:r>
          <a:endParaRPr lang="ru-RU" sz="800" dirty="0">
            <a:latin typeface="+mn-lt"/>
            <a:cs typeface="Times New Roman" pitchFamily="18" charset="0"/>
          </a:endParaRPr>
        </a:p>
      </dgm:t>
    </dgm:pt>
    <dgm:pt modelId="{E76B814A-71C7-4080-B681-82D9CAC24CA9}" type="parTrans" cxnId="{70AD25F8-9381-49CC-9F13-BEEA4CAAB26B}">
      <dgm:prSet/>
      <dgm:spPr/>
      <dgm:t>
        <a:bodyPr/>
        <a:lstStyle/>
        <a:p>
          <a:endParaRPr lang="ru-RU"/>
        </a:p>
      </dgm:t>
    </dgm:pt>
    <dgm:pt modelId="{FE2EC6DF-F3E5-4E81-AEE6-4E3A9AD22CF3}" type="sibTrans" cxnId="{70AD25F8-9381-49CC-9F13-BEEA4CAAB26B}">
      <dgm:prSet/>
      <dgm:spPr/>
      <dgm:t>
        <a:bodyPr/>
        <a:lstStyle/>
        <a:p>
          <a:endParaRPr lang="ru-RU"/>
        </a:p>
      </dgm:t>
    </dgm:pt>
    <dgm:pt modelId="{A24AA3D2-915A-40A0-A68E-080E450528AD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19,00</a:t>
          </a:r>
          <a:r>
            <a:rPr lang="ru-RU" sz="800" dirty="0" smtClean="0">
              <a:latin typeface="+mn-lt"/>
              <a:cs typeface="Times New Roman" pitchFamily="18" charset="0"/>
            </a:rPr>
            <a:t> </a:t>
          </a:r>
        </a:p>
        <a:p>
          <a:r>
            <a:rPr lang="ru-RU" sz="800" dirty="0" smtClean="0">
              <a:latin typeface="+mn-lt"/>
              <a:cs typeface="Times New Roman" pitchFamily="18" charset="0"/>
            </a:rPr>
            <a:t>Работы ,услуги по содержанию имущества</a:t>
          </a:r>
          <a:endParaRPr lang="ru-RU" sz="800" dirty="0">
            <a:latin typeface="+mn-lt"/>
            <a:cs typeface="Times New Roman" pitchFamily="18" charset="0"/>
          </a:endParaRPr>
        </a:p>
      </dgm:t>
    </dgm:pt>
    <dgm:pt modelId="{4572F8B2-07C0-4BBF-A1F0-FAE11171CCB5}" type="parTrans" cxnId="{25F75F05-02F2-44EC-857A-3054EE9A4CEF}">
      <dgm:prSet/>
      <dgm:spPr/>
      <dgm:t>
        <a:bodyPr/>
        <a:lstStyle/>
        <a:p>
          <a:endParaRPr lang="ru-RU"/>
        </a:p>
      </dgm:t>
    </dgm:pt>
    <dgm:pt modelId="{CEE969AC-A64E-4C44-955D-C2DE6312AA0C}" type="sibTrans" cxnId="{25F75F05-02F2-44EC-857A-3054EE9A4CEF}">
      <dgm:prSet/>
      <dgm:spPr/>
      <dgm:t>
        <a:bodyPr/>
        <a:lstStyle/>
        <a:p>
          <a:endParaRPr lang="ru-RU"/>
        </a:p>
      </dgm:t>
    </dgm:pt>
    <dgm:pt modelId="{7C3B94EA-1D88-4413-9085-45129EEF6401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13,5 </a:t>
          </a:r>
          <a:endParaRPr lang="ru-RU" sz="800" b="1" dirty="0" smtClean="0">
            <a:latin typeface="+mn-lt"/>
            <a:cs typeface="Times New Roman" pitchFamily="18" charset="0"/>
          </a:endParaRPr>
        </a:p>
        <a:p>
          <a:r>
            <a:rPr lang="ru-RU" sz="800" dirty="0" smtClean="0">
              <a:latin typeface="+mn-lt"/>
              <a:cs typeface="Times New Roman" pitchFamily="18" charset="0"/>
            </a:rPr>
            <a:t>Услуги связи</a:t>
          </a:r>
          <a:endParaRPr lang="ru-RU" sz="800" dirty="0">
            <a:latin typeface="+mn-lt"/>
            <a:cs typeface="Times New Roman" pitchFamily="18" charset="0"/>
          </a:endParaRPr>
        </a:p>
      </dgm:t>
    </dgm:pt>
    <dgm:pt modelId="{70FD3A77-0CB7-47F5-9490-FFFA3EC8E697}" type="parTrans" cxnId="{4A1D0FA2-5977-448E-B419-9763225FB37B}">
      <dgm:prSet/>
      <dgm:spPr/>
      <dgm:t>
        <a:bodyPr/>
        <a:lstStyle/>
        <a:p>
          <a:endParaRPr lang="ru-RU"/>
        </a:p>
      </dgm:t>
    </dgm:pt>
    <dgm:pt modelId="{65BD09FD-2E9C-4936-A5A4-15B4EDED3F99}" type="sibTrans" cxnId="{4A1D0FA2-5977-448E-B419-9763225FB37B}">
      <dgm:prSet/>
      <dgm:spPr/>
      <dgm:t>
        <a:bodyPr/>
        <a:lstStyle/>
        <a:p>
          <a:endParaRPr lang="ru-RU"/>
        </a:p>
      </dgm:t>
    </dgm:pt>
    <dgm:pt modelId="{D7F9CB98-EDB4-4AAB-B33C-CE98E4BD49F4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118,9 </a:t>
          </a:r>
          <a:r>
            <a:rPr lang="ru-RU" sz="800" b="0" dirty="0" smtClean="0">
              <a:latin typeface="+mn-lt"/>
              <a:cs typeface="Times New Roman" pitchFamily="18" charset="0"/>
            </a:rPr>
            <a:t>Коммунальные услуги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F01BBF16-113B-4B70-A657-A84F2BFEDFC8}" type="parTrans" cxnId="{DE46DA97-44C1-406D-996A-81225F62F770}">
      <dgm:prSet/>
      <dgm:spPr/>
      <dgm:t>
        <a:bodyPr/>
        <a:lstStyle/>
        <a:p>
          <a:endParaRPr lang="ru-RU"/>
        </a:p>
      </dgm:t>
    </dgm:pt>
    <dgm:pt modelId="{2432A26D-025C-4249-A7A9-78C138D96625}" type="sibTrans" cxnId="{DE46DA97-44C1-406D-996A-81225F62F770}">
      <dgm:prSet/>
      <dgm:spPr/>
      <dgm:t>
        <a:bodyPr/>
        <a:lstStyle/>
        <a:p>
          <a:endParaRPr lang="ru-RU"/>
        </a:p>
      </dgm:t>
    </dgm:pt>
    <dgm:pt modelId="{27CDF324-E8EF-479C-8996-036787115327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111,3</a:t>
          </a:r>
          <a:r>
            <a:rPr lang="ru-RU" sz="800" b="0" dirty="0" smtClean="0">
              <a:latin typeface="+mn-lt"/>
              <a:cs typeface="Times New Roman" pitchFamily="18" charset="0"/>
            </a:rPr>
            <a:t> </a:t>
          </a:r>
          <a:r>
            <a:rPr lang="ru-RU" sz="800" b="0" dirty="0" smtClean="0">
              <a:latin typeface="+mn-lt"/>
              <a:cs typeface="Times New Roman" pitchFamily="18" charset="0"/>
            </a:rPr>
            <a:t>Содержание имущества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C417232A-22EC-4F3F-B1B3-0D74A39F11A3}" type="parTrans" cxnId="{08D9D803-2290-4DB0-850B-FA07E8C5E6EB}">
      <dgm:prSet/>
      <dgm:spPr/>
      <dgm:t>
        <a:bodyPr/>
        <a:lstStyle/>
        <a:p>
          <a:endParaRPr lang="ru-RU"/>
        </a:p>
      </dgm:t>
    </dgm:pt>
    <dgm:pt modelId="{8766E340-10E9-4AFB-9FCC-5B115162337F}" type="sibTrans" cxnId="{08D9D803-2290-4DB0-850B-FA07E8C5E6EB}">
      <dgm:prSet/>
      <dgm:spPr/>
      <dgm:t>
        <a:bodyPr/>
        <a:lstStyle/>
        <a:p>
          <a:endParaRPr lang="ru-RU"/>
        </a:p>
      </dgm:t>
    </dgm:pt>
    <dgm:pt modelId="{A1F838A7-D385-41DB-A0A1-2D911ED4DB87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72,2</a:t>
          </a:r>
          <a:endParaRPr lang="ru-RU" sz="800" b="1" dirty="0" smtClean="0">
            <a:latin typeface="+mn-lt"/>
            <a:cs typeface="Times New Roman" pitchFamily="18" charset="0"/>
          </a:endParaRPr>
        </a:p>
        <a:p>
          <a:r>
            <a:rPr lang="ru-RU" sz="800" b="0" dirty="0" smtClean="0">
              <a:latin typeface="+mn-lt"/>
              <a:cs typeface="Times New Roman" pitchFamily="18" charset="0"/>
            </a:rPr>
            <a:t>Прочие работы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E22F2921-5251-4CE1-918B-637E8FF4D625}" type="parTrans" cxnId="{D59B8139-B500-48B0-B76D-C4378A205674}">
      <dgm:prSet/>
      <dgm:spPr/>
      <dgm:t>
        <a:bodyPr/>
        <a:lstStyle/>
        <a:p>
          <a:endParaRPr lang="ru-RU"/>
        </a:p>
      </dgm:t>
    </dgm:pt>
    <dgm:pt modelId="{9C07F223-0F0D-435F-8F64-EA26C14D4868}" type="sibTrans" cxnId="{D59B8139-B500-48B0-B76D-C4378A205674}">
      <dgm:prSet/>
      <dgm:spPr/>
      <dgm:t>
        <a:bodyPr/>
        <a:lstStyle/>
        <a:p>
          <a:endParaRPr lang="ru-RU"/>
        </a:p>
      </dgm:t>
    </dgm:pt>
    <dgm:pt modelId="{BAAD3999-8EFE-4ACF-9546-F62B14C101B6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148,00</a:t>
          </a:r>
          <a:r>
            <a:rPr lang="ru-RU" sz="800" dirty="0" smtClean="0">
              <a:latin typeface="+mn-lt"/>
              <a:cs typeface="Times New Roman" pitchFamily="18" charset="0"/>
            </a:rPr>
            <a:t>Межбюджетные </a:t>
          </a:r>
          <a:r>
            <a:rPr lang="ru-RU" sz="800" dirty="0" smtClean="0">
              <a:latin typeface="+mn-lt"/>
              <a:cs typeface="Times New Roman" pitchFamily="18" charset="0"/>
            </a:rPr>
            <a:t>трансферты передача полномочий</a:t>
          </a:r>
          <a:endParaRPr lang="ru-RU" sz="800" dirty="0">
            <a:latin typeface="+mn-lt"/>
            <a:cs typeface="Times New Roman" pitchFamily="18" charset="0"/>
          </a:endParaRPr>
        </a:p>
      </dgm:t>
    </dgm:pt>
    <dgm:pt modelId="{3DBB8206-1264-4F68-BBF2-0EBB31AC6E1B}" type="parTrans" cxnId="{C48F4E82-9D11-42B1-8DF0-6A1CCC6D3AC5}">
      <dgm:prSet/>
      <dgm:spPr/>
      <dgm:t>
        <a:bodyPr/>
        <a:lstStyle/>
        <a:p>
          <a:endParaRPr lang="ru-RU"/>
        </a:p>
      </dgm:t>
    </dgm:pt>
    <dgm:pt modelId="{59D18C4A-BF9E-438D-9637-07167F8551A4}" type="sibTrans" cxnId="{C48F4E82-9D11-42B1-8DF0-6A1CCC6D3AC5}">
      <dgm:prSet/>
      <dgm:spPr/>
      <dgm:t>
        <a:bodyPr/>
        <a:lstStyle/>
        <a:p>
          <a:endParaRPr lang="ru-RU"/>
        </a:p>
      </dgm:t>
    </dgm:pt>
    <dgm:pt modelId="{B6E2A6C1-DDB7-4431-B524-11E77346A1D3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16,5</a:t>
          </a:r>
          <a:endParaRPr lang="ru-RU" sz="800" b="1" dirty="0" smtClean="0">
            <a:latin typeface="+mn-lt"/>
            <a:cs typeface="Times New Roman" pitchFamily="18" charset="0"/>
          </a:endParaRPr>
        </a:p>
        <a:p>
          <a:r>
            <a:rPr lang="ru-RU" sz="800" b="0" dirty="0" smtClean="0">
              <a:latin typeface="+mn-lt"/>
              <a:cs typeface="Times New Roman" pitchFamily="18" charset="0"/>
            </a:rPr>
            <a:t>Уборка несанкционированных свалок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91E466A8-1633-470D-819F-472852A978CF}" type="parTrans" cxnId="{CB893439-3E42-4159-98F1-7259256BADAD}">
      <dgm:prSet/>
      <dgm:spPr/>
      <dgm:t>
        <a:bodyPr/>
        <a:lstStyle/>
        <a:p>
          <a:endParaRPr lang="ru-RU"/>
        </a:p>
      </dgm:t>
    </dgm:pt>
    <dgm:pt modelId="{A0C0299F-C247-4EC5-9774-ED4A0AB7B8A0}" type="sibTrans" cxnId="{CB893439-3E42-4159-98F1-7259256BADAD}">
      <dgm:prSet/>
      <dgm:spPr/>
      <dgm:t>
        <a:bodyPr/>
        <a:lstStyle/>
        <a:p>
          <a:endParaRPr lang="ru-RU"/>
        </a:p>
      </dgm:t>
    </dgm:pt>
    <dgm:pt modelId="{E949B06A-4310-49F5-A4BD-6EDAEE7BDF97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anose="02020603050405020304" pitchFamily="18" charset="0"/>
            </a:rPr>
            <a:t>147,7 </a:t>
          </a:r>
          <a:r>
            <a:rPr lang="ru-RU" sz="800" dirty="0" smtClean="0">
              <a:latin typeface="+mn-lt"/>
              <a:cs typeface="Times New Roman" panose="02020603050405020304" pitchFamily="18" charset="0"/>
            </a:rPr>
            <a:t>Национальная оборона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100606FF-3918-4405-AD0D-396DD203DE31}" type="parTrans" cxnId="{970FF9EE-65F1-4122-AD6F-94777D71074D}">
      <dgm:prSet/>
      <dgm:spPr/>
      <dgm:t>
        <a:bodyPr/>
        <a:lstStyle/>
        <a:p>
          <a:endParaRPr lang="ru-RU"/>
        </a:p>
      </dgm:t>
    </dgm:pt>
    <dgm:pt modelId="{871822C0-5617-4413-9D99-74FC8F42F7D4}" type="sibTrans" cxnId="{970FF9EE-65F1-4122-AD6F-94777D71074D}">
      <dgm:prSet/>
      <dgm:spPr/>
      <dgm:t>
        <a:bodyPr/>
        <a:lstStyle/>
        <a:p>
          <a:endParaRPr lang="ru-RU"/>
        </a:p>
      </dgm:t>
    </dgm:pt>
    <dgm:pt modelId="{EDECA029-2A26-4F53-8254-D2B5EC341324}">
      <dgm:prSet phldrT="[Текст]" custT="1"/>
      <dgm:spPr>
        <a:solidFill>
          <a:srgbClr val="66FF66">
            <a:alpha val="49804"/>
          </a:srgbClr>
        </a:solidFill>
      </dgm:spPr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245,8</a:t>
          </a:r>
          <a:endParaRPr lang="ru-RU" sz="800" b="1" dirty="0" smtClean="0">
            <a:latin typeface="+mn-lt"/>
            <a:cs typeface="Times New Roman" pitchFamily="18" charset="0"/>
          </a:endParaRPr>
        </a:p>
        <a:p>
          <a:r>
            <a:rPr lang="ru-RU" sz="800" b="0" dirty="0" smtClean="0">
              <a:latin typeface="+mn-lt"/>
              <a:cs typeface="Times New Roman" pitchFamily="18" charset="0"/>
            </a:rPr>
            <a:t>Оформление  имущества и права собственности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097529C6-04DC-4F4E-B4D5-C8CCCA94F932}" type="parTrans" cxnId="{4BE3D0A9-6C04-4927-8C96-83A511C269CE}">
      <dgm:prSet/>
      <dgm:spPr/>
      <dgm:t>
        <a:bodyPr/>
        <a:lstStyle/>
        <a:p>
          <a:endParaRPr lang="ru-RU"/>
        </a:p>
      </dgm:t>
    </dgm:pt>
    <dgm:pt modelId="{E7235181-83F4-48BB-8BA5-BCA2FBEF006A}" type="sibTrans" cxnId="{4BE3D0A9-6C04-4927-8C96-83A511C269CE}">
      <dgm:prSet/>
      <dgm:spPr/>
      <dgm:t>
        <a:bodyPr/>
        <a:lstStyle/>
        <a:p>
          <a:endParaRPr lang="ru-RU"/>
        </a:p>
      </dgm:t>
    </dgm:pt>
    <dgm:pt modelId="{A792DEFE-B20E-4426-A5FA-46F445758AD5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278,2</a:t>
          </a:r>
          <a:endParaRPr lang="ru-RU" sz="800" b="1" dirty="0" smtClean="0">
            <a:latin typeface="+mn-lt"/>
            <a:cs typeface="Times New Roman" pitchFamily="18" charset="0"/>
          </a:endParaRPr>
        </a:p>
        <a:p>
          <a:r>
            <a:rPr lang="ru-RU" sz="800" b="0" dirty="0" smtClean="0">
              <a:latin typeface="+mn-lt"/>
              <a:cs typeface="Times New Roman" pitchFamily="18" charset="0"/>
            </a:rPr>
            <a:t>Дорожное хозяйство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1065CFED-7AEF-406D-B96F-F07075995413}" type="parTrans" cxnId="{FFE8E5B8-12D3-4C69-8D7B-ACF069F4E2E6}">
      <dgm:prSet/>
      <dgm:spPr/>
      <dgm:t>
        <a:bodyPr/>
        <a:lstStyle/>
        <a:p>
          <a:endParaRPr lang="ru-RU"/>
        </a:p>
      </dgm:t>
    </dgm:pt>
    <dgm:pt modelId="{F13CD4A8-820D-4A80-BFDA-E1A05DC2EE64}" type="sibTrans" cxnId="{FFE8E5B8-12D3-4C69-8D7B-ACF069F4E2E6}">
      <dgm:prSet/>
      <dgm:spPr/>
      <dgm:t>
        <a:bodyPr/>
        <a:lstStyle/>
        <a:p>
          <a:endParaRPr lang="ru-RU"/>
        </a:p>
      </dgm:t>
    </dgm:pt>
    <dgm:pt modelId="{4B5E307A-E9D7-448E-A6D8-51CF6D1AAE39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36,7</a:t>
          </a:r>
          <a:endParaRPr lang="ru-RU" sz="800" b="1" dirty="0" smtClean="0">
            <a:latin typeface="+mn-lt"/>
            <a:cs typeface="Times New Roman" pitchFamily="18" charset="0"/>
          </a:endParaRPr>
        </a:p>
        <a:p>
          <a:r>
            <a:rPr lang="ru-RU" sz="800" b="0" dirty="0" err="1" smtClean="0">
              <a:latin typeface="+mn-lt"/>
              <a:cs typeface="Times New Roman" pitchFamily="18" charset="0"/>
            </a:rPr>
            <a:t>Обеспеч</a:t>
          </a:r>
          <a:r>
            <a:rPr lang="ru-RU" sz="800" b="0" dirty="0" smtClean="0">
              <a:latin typeface="+mn-lt"/>
              <a:cs typeface="Times New Roman" pitchFamily="18" charset="0"/>
            </a:rPr>
            <a:t>. поселения уличным освещением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E44BB2A5-15F9-4ABA-9504-2BFD5D0DE56A}" type="parTrans" cxnId="{F6639EFF-9729-480A-9792-1D4A1C8613DB}">
      <dgm:prSet/>
      <dgm:spPr/>
      <dgm:t>
        <a:bodyPr/>
        <a:lstStyle/>
        <a:p>
          <a:endParaRPr lang="ru-RU"/>
        </a:p>
      </dgm:t>
    </dgm:pt>
    <dgm:pt modelId="{CE3CEB83-8F27-46CD-9206-92CF34815915}" type="sibTrans" cxnId="{F6639EFF-9729-480A-9792-1D4A1C8613DB}">
      <dgm:prSet/>
      <dgm:spPr/>
      <dgm:t>
        <a:bodyPr/>
        <a:lstStyle/>
        <a:p>
          <a:endParaRPr lang="ru-RU"/>
        </a:p>
      </dgm:t>
    </dgm:pt>
    <dgm:pt modelId="{A565901F-C243-4669-A7EC-99F7B20F5727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5,0</a:t>
          </a:r>
          <a:r>
            <a:rPr lang="ru-RU" sz="800" b="0" dirty="0" smtClean="0">
              <a:latin typeface="+mn-lt"/>
              <a:cs typeface="Times New Roman" pitchFamily="18" charset="0"/>
            </a:rPr>
            <a:t> </a:t>
          </a:r>
        </a:p>
        <a:p>
          <a:r>
            <a:rPr lang="ru-RU" sz="800" b="0" dirty="0" smtClean="0">
              <a:latin typeface="+mn-lt"/>
              <a:cs typeface="Times New Roman" pitchFamily="18" charset="0"/>
            </a:rPr>
            <a:t>Ежегодные членский взносы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2F95F27A-59CE-43F4-93CE-451A263182F9}" type="parTrans" cxnId="{70417F54-C628-4465-BD93-295A0F9B26A6}">
      <dgm:prSet/>
      <dgm:spPr/>
      <dgm:t>
        <a:bodyPr/>
        <a:lstStyle/>
        <a:p>
          <a:endParaRPr lang="ru-RU"/>
        </a:p>
      </dgm:t>
    </dgm:pt>
    <dgm:pt modelId="{5833402A-A277-42D8-8CFD-8C72840061F3}" type="sibTrans" cxnId="{70417F54-C628-4465-BD93-295A0F9B26A6}">
      <dgm:prSet/>
      <dgm:spPr/>
      <dgm:t>
        <a:bodyPr/>
        <a:lstStyle/>
        <a:p>
          <a:endParaRPr lang="ru-RU"/>
        </a:p>
      </dgm:t>
    </dgm:pt>
    <dgm:pt modelId="{AF79ACA0-9CF5-45BF-BDCF-BE33B1F264A6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60,00 </a:t>
          </a:r>
          <a:r>
            <a:rPr lang="ru-RU" sz="800" b="0" dirty="0" smtClean="0">
              <a:latin typeface="+mn-lt"/>
              <a:cs typeface="Times New Roman" pitchFamily="18" charset="0"/>
            </a:rPr>
            <a:t>Пожарная </a:t>
          </a:r>
          <a:r>
            <a:rPr lang="ru-RU" sz="800" b="0" dirty="0" smtClean="0">
              <a:latin typeface="+mn-lt"/>
              <a:cs typeface="Times New Roman" pitchFamily="18" charset="0"/>
            </a:rPr>
            <a:t>безопасность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E0108138-B49E-4364-A46A-181DB546C52D}" type="parTrans" cxnId="{06857488-2123-49D0-9E2E-2C577D813131}">
      <dgm:prSet/>
      <dgm:spPr/>
      <dgm:t>
        <a:bodyPr/>
        <a:lstStyle/>
        <a:p>
          <a:endParaRPr lang="ru-RU"/>
        </a:p>
      </dgm:t>
    </dgm:pt>
    <dgm:pt modelId="{876C023E-6320-4A38-A80C-DCE6FC98FAA6}" type="sibTrans" cxnId="{06857488-2123-49D0-9E2E-2C577D813131}">
      <dgm:prSet/>
      <dgm:spPr/>
      <dgm:t>
        <a:bodyPr/>
        <a:lstStyle/>
        <a:p>
          <a:endParaRPr lang="ru-RU"/>
        </a:p>
      </dgm:t>
    </dgm:pt>
    <dgm:pt modelId="{EEC10F6E-7E1F-4FFD-B390-796D0AAA3732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1498,5</a:t>
          </a:r>
          <a:endParaRPr lang="ru-RU" sz="800" b="1" dirty="0" smtClean="0">
            <a:latin typeface="+mn-lt"/>
            <a:cs typeface="Times New Roman" pitchFamily="18" charset="0"/>
          </a:endParaRPr>
        </a:p>
        <a:p>
          <a:r>
            <a:rPr lang="ru-RU" sz="800" b="0" dirty="0" smtClean="0">
              <a:latin typeface="+mn-lt"/>
              <a:cs typeface="Times New Roman" pitchFamily="18" charset="0"/>
            </a:rPr>
            <a:t>Субсидии на кап. ремонт  авто. дорог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A9716E28-BBE7-42ED-9189-C20A3A8E74DD}" type="parTrans" cxnId="{35CAA640-1049-4C33-9D34-3B3A38AA6D6A}">
      <dgm:prSet/>
      <dgm:spPr/>
      <dgm:t>
        <a:bodyPr/>
        <a:lstStyle/>
        <a:p>
          <a:endParaRPr lang="ru-RU"/>
        </a:p>
      </dgm:t>
    </dgm:pt>
    <dgm:pt modelId="{2B402466-2197-4DE0-A340-17E24FF66F9B}" type="sibTrans" cxnId="{35CAA640-1049-4C33-9D34-3B3A38AA6D6A}">
      <dgm:prSet/>
      <dgm:spPr/>
      <dgm:t>
        <a:bodyPr/>
        <a:lstStyle/>
        <a:p>
          <a:endParaRPr lang="ru-RU"/>
        </a:p>
      </dgm:t>
    </dgm:pt>
    <dgm:pt modelId="{5A3D536E-F8BF-4AAC-B95D-EDD470D86C8A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27,7</a:t>
          </a:r>
          <a:endParaRPr lang="ru-RU" sz="800" b="1" dirty="0" smtClean="0">
            <a:latin typeface="+mn-lt"/>
            <a:cs typeface="Times New Roman" pitchFamily="18" charset="0"/>
          </a:endParaRPr>
        </a:p>
        <a:p>
          <a:r>
            <a:rPr lang="ru-RU" sz="800" dirty="0" smtClean="0">
              <a:latin typeface="+mn-lt"/>
              <a:cs typeface="Times New Roman" pitchFamily="18" charset="0"/>
            </a:rPr>
            <a:t>Материальные запасы</a:t>
          </a:r>
          <a:endParaRPr lang="ru-RU" sz="800" dirty="0">
            <a:latin typeface="+mn-lt"/>
            <a:cs typeface="Times New Roman" pitchFamily="18" charset="0"/>
          </a:endParaRPr>
        </a:p>
      </dgm:t>
    </dgm:pt>
    <dgm:pt modelId="{E62A5ED3-28AA-436F-BF61-00375E5C71E1}" type="parTrans" cxnId="{4E59ABE1-B76B-496A-A4AC-C913B33F6081}">
      <dgm:prSet/>
      <dgm:spPr/>
      <dgm:t>
        <a:bodyPr/>
        <a:lstStyle/>
        <a:p>
          <a:endParaRPr lang="ru-RU"/>
        </a:p>
      </dgm:t>
    </dgm:pt>
    <dgm:pt modelId="{6E6A0666-991C-4754-B8D6-85C8CB7DD054}" type="sibTrans" cxnId="{4E59ABE1-B76B-496A-A4AC-C913B33F6081}">
      <dgm:prSet/>
      <dgm:spPr/>
      <dgm:t>
        <a:bodyPr/>
        <a:lstStyle/>
        <a:p>
          <a:endParaRPr lang="ru-RU"/>
        </a:p>
      </dgm:t>
    </dgm:pt>
    <dgm:pt modelId="{B5DF9CA8-1776-43E5-9768-1CC50D5BF43F}">
      <dgm:prSet phldrT="[Текст]" custT="1"/>
      <dgm:spPr/>
      <dgm:t>
        <a:bodyPr/>
        <a:lstStyle/>
        <a:p>
          <a:r>
            <a:rPr lang="ru-RU" sz="800" b="1" dirty="0" smtClean="0">
              <a:latin typeface="+mn-lt"/>
              <a:cs typeface="Times New Roman" pitchFamily="18" charset="0"/>
            </a:rPr>
            <a:t>659,3</a:t>
          </a:r>
          <a:endParaRPr lang="ru-RU" sz="800" b="1" dirty="0" smtClean="0">
            <a:latin typeface="+mn-lt"/>
            <a:cs typeface="Times New Roman" pitchFamily="18" charset="0"/>
          </a:endParaRPr>
        </a:p>
        <a:p>
          <a:r>
            <a:rPr lang="ru-RU" sz="800" b="0" dirty="0" smtClean="0">
              <a:latin typeface="+mn-lt"/>
              <a:cs typeface="Times New Roman" pitchFamily="18" charset="0"/>
            </a:rPr>
            <a:t>Расходы  на исполнение судебных актов в счет погашения задолженности</a:t>
          </a:r>
          <a:endParaRPr lang="ru-RU" sz="800" b="0" dirty="0">
            <a:latin typeface="+mn-lt"/>
            <a:cs typeface="Times New Roman" pitchFamily="18" charset="0"/>
          </a:endParaRPr>
        </a:p>
      </dgm:t>
    </dgm:pt>
    <dgm:pt modelId="{8AB8EFB6-867F-43C7-8C1E-FF518A79A760}" type="parTrans" cxnId="{2921AAD2-B2FD-4567-94D8-4D836D08E6B6}">
      <dgm:prSet/>
      <dgm:spPr/>
      <dgm:t>
        <a:bodyPr/>
        <a:lstStyle/>
        <a:p>
          <a:endParaRPr lang="ru-RU"/>
        </a:p>
      </dgm:t>
    </dgm:pt>
    <dgm:pt modelId="{123D6D8C-9377-4056-A267-B96F4F1AC7ED}" type="sibTrans" cxnId="{2921AAD2-B2FD-4567-94D8-4D836D08E6B6}">
      <dgm:prSet/>
      <dgm:spPr/>
      <dgm:t>
        <a:bodyPr/>
        <a:lstStyle/>
        <a:p>
          <a:endParaRPr lang="ru-RU"/>
        </a:p>
      </dgm:t>
    </dgm:pt>
    <dgm:pt modelId="{D871F209-EE99-4B35-8D4A-B9309F5FE21A}" type="pres">
      <dgm:prSet presAssocID="{AD640ABA-FE54-4B36-8C16-ECB37A1DEE1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A9DC1B-D8A8-42A1-87F7-8194A7F5C4DF}" type="pres">
      <dgm:prSet presAssocID="{AD640ABA-FE54-4B36-8C16-ECB37A1DEE1B}" presName="radial" presStyleCnt="0">
        <dgm:presLayoutVars>
          <dgm:animLvl val="ctr"/>
        </dgm:presLayoutVars>
      </dgm:prSet>
      <dgm:spPr/>
    </dgm:pt>
    <dgm:pt modelId="{66F0FD99-888F-477A-9D5F-3DE62CC343A4}" type="pres">
      <dgm:prSet presAssocID="{1D37D987-8B5F-4DA9-A5DD-BD86E3C68B6E}" presName="centerShape" presStyleLbl="vennNode1" presStyleIdx="0" presStyleCnt="19" custScaleX="141143" custScaleY="127661"/>
      <dgm:spPr/>
      <dgm:t>
        <a:bodyPr/>
        <a:lstStyle/>
        <a:p>
          <a:endParaRPr lang="ru-RU"/>
        </a:p>
      </dgm:t>
    </dgm:pt>
    <dgm:pt modelId="{61D3FA14-7D84-46ED-A859-B2CCD5FF0B50}" type="pres">
      <dgm:prSet presAssocID="{A21FB2F4-E651-48E9-886A-B61760DA85E5}" presName="node" presStyleLbl="vennNode1" presStyleIdx="1" presStyleCnt="19" custRadScaleRad="98382" custRadScaleInc="39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FFB999-9B08-40C5-BBFF-56ED70635DB0}" type="pres">
      <dgm:prSet presAssocID="{729357D3-6017-48FD-8A76-69FD598F509C}" presName="node" presStyleLbl="vennNode1" presStyleIdx="2" presStyleCnt="19" custRadScaleRad="101365" custRadScaleInc="355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349244-FEB6-4D37-9925-6EDB91A9B96C}" type="pres">
      <dgm:prSet presAssocID="{5A3D536E-F8BF-4AAC-B95D-EDD470D86C8A}" presName="node" presStyleLbl="vennNode1" presStyleIdx="3" presStyleCnt="19" custRadScaleRad="100224" custRadScaleInc="261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15632A-EBAB-46AF-91F1-A980A8771DA5}" type="pres">
      <dgm:prSet presAssocID="{7C3B94EA-1D88-4413-9085-45129EEF6401}" presName="node" presStyleLbl="vennNode1" presStyleIdx="4" presStyleCnt="19" custScaleX="79129" custScaleY="75010" custRadScaleRad="99658" custRadScaleInc="17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26CDF0-70DE-488D-B87B-AE18E2964E6F}" type="pres">
      <dgm:prSet presAssocID="{D7F9CB98-EDB4-4AAB-B33C-CE98E4BD49F4}" presName="node" presStyleLbl="vennNode1" presStyleIdx="5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4C5B1C-1546-46A6-8F72-A5383271B931}" type="pres">
      <dgm:prSet presAssocID="{27CDF324-E8EF-479C-8996-036787115327}" presName="node" presStyleLbl="vennNode1" presStyleIdx="6" presStyleCnt="19" custRadScaleRad="99683" custRadScaleInc="-47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4BF52-6011-4F85-905C-83E041CAAA23}" type="pres">
      <dgm:prSet presAssocID="{A1F838A7-D385-41DB-A0A1-2D911ED4DB87}" presName="node" presStyleLbl="vennNode1" presStyleIdx="7" presStyleCnt="19" custRadScaleRad="96076" custRadScaleInc="5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6E9BD-9855-4631-A6E9-2B18395090B7}" type="pres">
      <dgm:prSet presAssocID="{A24AA3D2-915A-40A0-A68E-080E450528AD}" presName="node" presStyleLbl="vennNode1" presStyleIdx="8" presStyleCnt="19" custRadScaleRad="101602" custRadScaleInc="-5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CF472E-1E5D-451B-9ED3-88EBDB4F47BD}" type="pres">
      <dgm:prSet presAssocID="{BAAD3999-8EFE-4ACF-9546-F62B14C101B6}" presName="node" presStyleLbl="vennNode1" presStyleIdx="9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CA9AB-FF8D-4650-B01C-B21E881EEEE9}" type="pres">
      <dgm:prSet presAssocID="{B6E2A6C1-DDB7-4431-B524-11E77346A1D3}" presName="node" presStyleLbl="vennNode1" presStyleIdx="10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039C8-572E-42FA-B7E5-CDC7CA39C181}" type="pres">
      <dgm:prSet presAssocID="{E949B06A-4310-49F5-A4BD-6EDAEE7BDF97}" presName="node" presStyleLbl="vennNode1" presStyleIdx="11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AD17D5-BAD5-40E4-99E7-44E33D93CEA8}" type="pres">
      <dgm:prSet presAssocID="{EDECA029-2A26-4F53-8254-D2B5EC341324}" presName="node" presStyleLbl="vennNode1" presStyleIdx="12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C297AC-2469-4B20-889A-FF5DCC297A6F}" type="pres">
      <dgm:prSet presAssocID="{A792DEFE-B20E-4426-A5FA-46F445758AD5}" presName="node" presStyleLbl="vennNode1" presStyleIdx="13" presStyleCnt="19" custRadScaleRad="101256" custRadScaleInc="2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ECB7A-DD8E-4E7E-A79B-1DF460E58DF7}" type="pres">
      <dgm:prSet presAssocID="{EEC10F6E-7E1F-4FFD-B390-796D0AAA3732}" presName="node" presStyleLbl="vennNode1" presStyleIdx="14" presStyleCnt="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E1EB6-99F4-4079-A7C9-55AAE7354E43}" type="pres">
      <dgm:prSet presAssocID="{4B5E307A-E9D7-448E-A6D8-51CF6D1AAE39}" presName="node" presStyleLbl="vennNode1" presStyleIdx="15" presStyleCnt="19" custRadScaleRad="104414" custRadScaleInc="-3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13B38-7EC2-4475-B66C-193EC925DB1E}" type="pres">
      <dgm:prSet presAssocID="{B5DF9CA8-1776-43E5-9768-1CC50D5BF43F}" presName="node" presStyleLbl="vennNode1" presStyleIdx="16" presStyleCnt="19" custScaleX="118915" custScaleY="119922" custRadScaleRad="102503" custRadScaleInc="18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85A32-2EA7-4260-9985-8DB0196A861B}" type="pres">
      <dgm:prSet presAssocID="{A565901F-C243-4669-A7EC-99F7B20F5727}" presName="node" presStyleLbl="vennNode1" presStyleIdx="17" presStyleCnt="19" custScaleX="81165" custScaleY="79276" custRadScaleRad="98198" custRadScaleInc="352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1AEB6-5849-4FED-9708-84D5B0D254DB}" type="pres">
      <dgm:prSet presAssocID="{AF79ACA0-9CF5-45BF-BDCF-BE33B1F264A6}" presName="node" presStyleLbl="vennNode1" presStyleIdx="18" presStyleCnt="19" custRadScaleRad="98171" custRadScaleInc="27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1D0FA2-5977-448E-B419-9763225FB37B}" srcId="{1D37D987-8B5F-4DA9-A5DD-BD86E3C68B6E}" destId="{7C3B94EA-1D88-4413-9085-45129EEF6401}" srcOrd="3" destOrd="0" parTransId="{70FD3A77-0CB7-47F5-9490-FFFA3EC8E697}" sibTransId="{65BD09FD-2E9C-4936-A5A4-15B4EDED3F99}"/>
    <dgm:cxn modelId="{90B3E437-AA17-4F43-BE8F-5186D855CEAA}" type="presOf" srcId="{1D37D987-8B5F-4DA9-A5DD-BD86E3C68B6E}" destId="{66F0FD99-888F-477A-9D5F-3DE62CC343A4}" srcOrd="0" destOrd="0" presId="urn:microsoft.com/office/officeart/2005/8/layout/radial3"/>
    <dgm:cxn modelId="{F8F2156C-0D65-409F-9884-93483AB2D605}" type="presOf" srcId="{AF79ACA0-9CF5-45BF-BDCF-BE33B1F264A6}" destId="{E8F1AEB6-5849-4FED-9708-84D5B0D254DB}" srcOrd="0" destOrd="0" presId="urn:microsoft.com/office/officeart/2005/8/layout/radial3"/>
    <dgm:cxn modelId="{E69E8D50-DEB1-477F-ADEB-8D4CF056FCCF}" type="presOf" srcId="{EDECA029-2A26-4F53-8254-D2B5EC341324}" destId="{11AD17D5-BAD5-40E4-99E7-44E33D93CEA8}" srcOrd="0" destOrd="0" presId="urn:microsoft.com/office/officeart/2005/8/layout/radial3"/>
    <dgm:cxn modelId="{970FF9EE-65F1-4122-AD6F-94777D71074D}" srcId="{1D37D987-8B5F-4DA9-A5DD-BD86E3C68B6E}" destId="{E949B06A-4310-49F5-A4BD-6EDAEE7BDF97}" srcOrd="10" destOrd="0" parTransId="{100606FF-3918-4405-AD0D-396DD203DE31}" sibTransId="{871822C0-5617-4413-9D99-74FC8F42F7D4}"/>
    <dgm:cxn modelId="{AB81D120-CD04-4373-A161-39DDFBFBFA8D}" type="presOf" srcId="{729357D3-6017-48FD-8A76-69FD598F509C}" destId="{03FFB999-9B08-40C5-BBFF-56ED70635DB0}" srcOrd="0" destOrd="0" presId="urn:microsoft.com/office/officeart/2005/8/layout/radial3"/>
    <dgm:cxn modelId="{6AA0E435-C63B-40B7-B4E8-2249455B5C50}" type="presOf" srcId="{AD640ABA-FE54-4B36-8C16-ECB37A1DEE1B}" destId="{D871F209-EE99-4B35-8D4A-B9309F5FE21A}" srcOrd="0" destOrd="0" presId="urn:microsoft.com/office/officeart/2005/8/layout/radial3"/>
    <dgm:cxn modelId="{D5B26715-7C24-4B09-BEE2-DA5465BA7945}" type="presOf" srcId="{A565901F-C243-4669-A7EC-99F7B20F5727}" destId="{26685A32-2EA7-4260-9985-8DB0196A861B}" srcOrd="0" destOrd="0" presId="urn:microsoft.com/office/officeart/2005/8/layout/radial3"/>
    <dgm:cxn modelId="{4E59ABE1-B76B-496A-A4AC-C913B33F6081}" srcId="{1D37D987-8B5F-4DA9-A5DD-BD86E3C68B6E}" destId="{5A3D536E-F8BF-4AAC-B95D-EDD470D86C8A}" srcOrd="2" destOrd="0" parTransId="{E62A5ED3-28AA-436F-BF61-00375E5C71E1}" sibTransId="{6E6A0666-991C-4754-B8D6-85C8CB7DD054}"/>
    <dgm:cxn modelId="{4BE3D0A9-6C04-4927-8C96-83A511C269CE}" srcId="{1D37D987-8B5F-4DA9-A5DD-BD86E3C68B6E}" destId="{EDECA029-2A26-4F53-8254-D2B5EC341324}" srcOrd="11" destOrd="0" parTransId="{097529C6-04DC-4F4E-B4D5-C8CCCA94F932}" sibTransId="{E7235181-83F4-48BB-8BA5-BCA2FBEF006A}"/>
    <dgm:cxn modelId="{C48F4E82-9D11-42B1-8DF0-6A1CCC6D3AC5}" srcId="{1D37D987-8B5F-4DA9-A5DD-BD86E3C68B6E}" destId="{BAAD3999-8EFE-4ACF-9546-F62B14C101B6}" srcOrd="8" destOrd="0" parTransId="{3DBB8206-1264-4F68-BBF2-0EBB31AC6E1B}" sibTransId="{59D18C4A-BF9E-438D-9637-07167F8551A4}"/>
    <dgm:cxn modelId="{35CAA640-1049-4C33-9D34-3B3A38AA6D6A}" srcId="{1D37D987-8B5F-4DA9-A5DD-BD86E3C68B6E}" destId="{EEC10F6E-7E1F-4FFD-B390-796D0AAA3732}" srcOrd="13" destOrd="0" parTransId="{A9716E28-BBE7-42ED-9189-C20A3A8E74DD}" sibTransId="{2B402466-2197-4DE0-A340-17E24FF66F9B}"/>
    <dgm:cxn modelId="{25F75F05-02F2-44EC-857A-3054EE9A4CEF}" srcId="{1D37D987-8B5F-4DA9-A5DD-BD86E3C68B6E}" destId="{A24AA3D2-915A-40A0-A68E-080E450528AD}" srcOrd="7" destOrd="0" parTransId="{4572F8B2-07C0-4BBF-A1F0-FAE11171CCB5}" sibTransId="{CEE969AC-A64E-4C44-955D-C2DE6312AA0C}"/>
    <dgm:cxn modelId="{031EDEDD-A714-415D-B648-0DDB1A70E826}" type="presOf" srcId="{B6E2A6C1-DDB7-4431-B524-11E77346A1D3}" destId="{4CBCA9AB-FF8D-4650-B01C-B21E881EEEE9}" srcOrd="0" destOrd="0" presId="urn:microsoft.com/office/officeart/2005/8/layout/radial3"/>
    <dgm:cxn modelId="{34FEBE49-CC00-4B49-BC97-7AA6741B97B0}" type="presOf" srcId="{E949B06A-4310-49F5-A4BD-6EDAEE7BDF97}" destId="{48C039C8-572E-42FA-B7E5-CDC7CA39C181}" srcOrd="0" destOrd="0" presId="urn:microsoft.com/office/officeart/2005/8/layout/radial3"/>
    <dgm:cxn modelId="{70417F54-C628-4465-BD93-295A0F9B26A6}" srcId="{1D37D987-8B5F-4DA9-A5DD-BD86E3C68B6E}" destId="{A565901F-C243-4669-A7EC-99F7B20F5727}" srcOrd="16" destOrd="0" parTransId="{2F95F27A-59CE-43F4-93CE-451A263182F9}" sibTransId="{5833402A-A277-42D8-8CFD-8C72840061F3}"/>
    <dgm:cxn modelId="{BFBE2DDA-B74B-4301-8C19-83E36CD2F53E}" type="presOf" srcId="{7C3B94EA-1D88-4413-9085-45129EEF6401}" destId="{A115632A-EBAB-46AF-91F1-A980A8771DA5}" srcOrd="0" destOrd="0" presId="urn:microsoft.com/office/officeart/2005/8/layout/radial3"/>
    <dgm:cxn modelId="{FFE8E5B8-12D3-4C69-8D7B-ACF069F4E2E6}" srcId="{1D37D987-8B5F-4DA9-A5DD-BD86E3C68B6E}" destId="{A792DEFE-B20E-4426-A5FA-46F445758AD5}" srcOrd="12" destOrd="0" parTransId="{1065CFED-7AEF-406D-B96F-F07075995413}" sibTransId="{F13CD4A8-820D-4A80-BFDA-E1A05DC2EE64}"/>
    <dgm:cxn modelId="{8C6CCDA5-6EC3-49F7-AAF4-2D2C76E2AE3D}" type="presOf" srcId="{A21FB2F4-E651-48E9-886A-B61760DA85E5}" destId="{61D3FA14-7D84-46ED-A859-B2CCD5FF0B50}" srcOrd="0" destOrd="0" presId="urn:microsoft.com/office/officeart/2005/8/layout/radial3"/>
    <dgm:cxn modelId="{F6639EFF-9729-480A-9792-1D4A1C8613DB}" srcId="{1D37D987-8B5F-4DA9-A5DD-BD86E3C68B6E}" destId="{4B5E307A-E9D7-448E-A6D8-51CF6D1AAE39}" srcOrd="14" destOrd="0" parTransId="{E44BB2A5-15F9-4ABA-9504-2BFD5D0DE56A}" sibTransId="{CE3CEB83-8F27-46CD-9206-92CF34815915}"/>
    <dgm:cxn modelId="{85FE6396-1A46-4514-B2CC-D1B5FAB13CBF}" type="presOf" srcId="{D7F9CB98-EDB4-4AAB-B33C-CE98E4BD49F4}" destId="{1326CDF0-70DE-488D-B87B-AE18E2964E6F}" srcOrd="0" destOrd="0" presId="urn:microsoft.com/office/officeart/2005/8/layout/radial3"/>
    <dgm:cxn modelId="{DE46DA97-44C1-406D-996A-81225F62F770}" srcId="{1D37D987-8B5F-4DA9-A5DD-BD86E3C68B6E}" destId="{D7F9CB98-EDB4-4AAB-B33C-CE98E4BD49F4}" srcOrd="4" destOrd="0" parTransId="{F01BBF16-113B-4B70-A657-A84F2BFEDFC8}" sibTransId="{2432A26D-025C-4249-A7A9-78C138D96625}"/>
    <dgm:cxn modelId="{16DE1BC4-F388-4A82-8DFB-E7906AAC91E4}" type="presOf" srcId="{EEC10F6E-7E1F-4FFD-B390-796D0AAA3732}" destId="{BF1ECB7A-DD8E-4E7E-A79B-1DF460E58DF7}" srcOrd="0" destOrd="0" presId="urn:microsoft.com/office/officeart/2005/8/layout/radial3"/>
    <dgm:cxn modelId="{D59B8139-B500-48B0-B76D-C4378A205674}" srcId="{1D37D987-8B5F-4DA9-A5DD-BD86E3C68B6E}" destId="{A1F838A7-D385-41DB-A0A1-2D911ED4DB87}" srcOrd="6" destOrd="0" parTransId="{E22F2921-5251-4CE1-918B-637E8FF4D625}" sibTransId="{9C07F223-0F0D-435F-8F64-EA26C14D4868}"/>
    <dgm:cxn modelId="{FB310C0A-504C-45EA-B409-2C763C91251A}" srcId="{AD640ABA-FE54-4B36-8C16-ECB37A1DEE1B}" destId="{1D37D987-8B5F-4DA9-A5DD-BD86E3C68B6E}" srcOrd="0" destOrd="0" parTransId="{73F013EF-3560-40D3-AE4B-8DD27DC465E9}" sibTransId="{9346A121-721A-41B6-BACE-FA53B2EFCDB5}"/>
    <dgm:cxn modelId="{08D9D803-2290-4DB0-850B-FA07E8C5E6EB}" srcId="{1D37D987-8B5F-4DA9-A5DD-BD86E3C68B6E}" destId="{27CDF324-E8EF-479C-8996-036787115327}" srcOrd="5" destOrd="0" parTransId="{C417232A-22EC-4F3F-B1B3-0D74A39F11A3}" sibTransId="{8766E340-10E9-4AFB-9FCC-5B115162337F}"/>
    <dgm:cxn modelId="{9BBD7C3E-181C-485A-AB6E-A550C8CD163F}" type="presOf" srcId="{A792DEFE-B20E-4426-A5FA-46F445758AD5}" destId="{99C297AC-2469-4B20-889A-FF5DCC297A6F}" srcOrd="0" destOrd="0" presId="urn:microsoft.com/office/officeart/2005/8/layout/radial3"/>
    <dgm:cxn modelId="{4C37C4FA-0A48-4E83-9520-D67262A443C2}" type="presOf" srcId="{A24AA3D2-915A-40A0-A68E-080E450528AD}" destId="{3B26E9BD-9855-4631-A6E9-2B18395090B7}" srcOrd="0" destOrd="0" presId="urn:microsoft.com/office/officeart/2005/8/layout/radial3"/>
    <dgm:cxn modelId="{06857488-2123-49D0-9E2E-2C577D813131}" srcId="{1D37D987-8B5F-4DA9-A5DD-BD86E3C68B6E}" destId="{AF79ACA0-9CF5-45BF-BDCF-BE33B1F264A6}" srcOrd="17" destOrd="0" parTransId="{E0108138-B49E-4364-A46A-181DB546C52D}" sibTransId="{876C023E-6320-4A38-A80C-DCE6FC98FAA6}"/>
    <dgm:cxn modelId="{CB135E09-7DDF-4F5E-B1FB-3653CC233585}" type="presOf" srcId="{A1F838A7-D385-41DB-A0A1-2D911ED4DB87}" destId="{E544BF52-6011-4F85-905C-83E041CAAA23}" srcOrd="0" destOrd="0" presId="urn:microsoft.com/office/officeart/2005/8/layout/radial3"/>
    <dgm:cxn modelId="{41478AD7-17A4-45FD-B464-9E305B1D2457}" type="presOf" srcId="{4B5E307A-E9D7-448E-A6D8-51CF6D1AAE39}" destId="{172E1EB6-99F4-4079-A7C9-55AAE7354E43}" srcOrd="0" destOrd="0" presId="urn:microsoft.com/office/officeart/2005/8/layout/radial3"/>
    <dgm:cxn modelId="{70AD25F8-9381-49CC-9F13-BEEA4CAAB26B}" srcId="{1D37D987-8B5F-4DA9-A5DD-BD86E3C68B6E}" destId="{729357D3-6017-48FD-8A76-69FD598F509C}" srcOrd="1" destOrd="0" parTransId="{E76B814A-71C7-4080-B681-82D9CAC24CA9}" sibTransId="{FE2EC6DF-F3E5-4E81-AEE6-4E3A9AD22CF3}"/>
    <dgm:cxn modelId="{913A3AC2-1998-4E48-8EE0-AD56D4BA2C69}" srcId="{1D37D987-8B5F-4DA9-A5DD-BD86E3C68B6E}" destId="{A21FB2F4-E651-48E9-886A-B61760DA85E5}" srcOrd="0" destOrd="0" parTransId="{2C68C036-129C-4FDB-9FBA-3200E8B0948D}" sibTransId="{F145D98B-739C-41CB-97F6-D829371C5932}"/>
    <dgm:cxn modelId="{2921AAD2-B2FD-4567-94D8-4D836D08E6B6}" srcId="{1D37D987-8B5F-4DA9-A5DD-BD86E3C68B6E}" destId="{B5DF9CA8-1776-43E5-9768-1CC50D5BF43F}" srcOrd="15" destOrd="0" parTransId="{8AB8EFB6-867F-43C7-8C1E-FF518A79A760}" sibTransId="{123D6D8C-9377-4056-A267-B96F4F1AC7ED}"/>
    <dgm:cxn modelId="{31F304DD-8D8A-4615-A435-93A6C077923A}" type="presOf" srcId="{27CDF324-E8EF-479C-8996-036787115327}" destId="{9D4C5B1C-1546-46A6-8F72-A5383271B931}" srcOrd="0" destOrd="0" presId="urn:microsoft.com/office/officeart/2005/8/layout/radial3"/>
    <dgm:cxn modelId="{477E75BF-5E17-4CFB-B430-434403249534}" type="presOf" srcId="{BAAD3999-8EFE-4ACF-9546-F62B14C101B6}" destId="{2FCF472E-1E5D-451B-9ED3-88EBDB4F47BD}" srcOrd="0" destOrd="0" presId="urn:microsoft.com/office/officeart/2005/8/layout/radial3"/>
    <dgm:cxn modelId="{596315A2-2EE0-441A-909C-973ECC308C06}" type="presOf" srcId="{B5DF9CA8-1776-43E5-9768-1CC50D5BF43F}" destId="{4AB13B38-7EC2-4475-B66C-193EC925DB1E}" srcOrd="0" destOrd="0" presId="urn:microsoft.com/office/officeart/2005/8/layout/radial3"/>
    <dgm:cxn modelId="{CB893439-3E42-4159-98F1-7259256BADAD}" srcId="{1D37D987-8B5F-4DA9-A5DD-BD86E3C68B6E}" destId="{B6E2A6C1-DDB7-4431-B524-11E77346A1D3}" srcOrd="9" destOrd="0" parTransId="{91E466A8-1633-470D-819F-472852A978CF}" sibTransId="{A0C0299F-C247-4EC5-9774-ED4A0AB7B8A0}"/>
    <dgm:cxn modelId="{BD0D1A59-0F0F-4D9A-9835-647592E6B41B}" type="presOf" srcId="{5A3D536E-F8BF-4AAC-B95D-EDD470D86C8A}" destId="{C6349244-FEB6-4D37-9925-6EDB91A9B96C}" srcOrd="0" destOrd="0" presId="urn:microsoft.com/office/officeart/2005/8/layout/radial3"/>
    <dgm:cxn modelId="{729B3402-81EC-4B42-8FDB-BE3FF8DF5DD4}" type="presParOf" srcId="{D871F209-EE99-4B35-8D4A-B9309F5FE21A}" destId="{71A9DC1B-D8A8-42A1-87F7-8194A7F5C4DF}" srcOrd="0" destOrd="0" presId="urn:microsoft.com/office/officeart/2005/8/layout/radial3"/>
    <dgm:cxn modelId="{C894CD0B-421C-4382-95C5-827FAD6B1E61}" type="presParOf" srcId="{71A9DC1B-D8A8-42A1-87F7-8194A7F5C4DF}" destId="{66F0FD99-888F-477A-9D5F-3DE62CC343A4}" srcOrd="0" destOrd="0" presId="urn:microsoft.com/office/officeart/2005/8/layout/radial3"/>
    <dgm:cxn modelId="{7D7AB7A7-BA1D-440C-BEF5-0C5B117432A4}" type="presParOf" srcId="{71A9DC1B-D8A8-42A1-87F7-8194A7F5C4DF}" destId="{61D3FA14-7D84-46ED-A859-B2CCD5FF0B50}" srcOrd="1" destOrd="0" presId="urn:microsoft.com/office/officeart/2005/8/layout/radial3"/>
    <dgm:cxn modelId="{6D6E7C21-0CAD-4D7D-A640-D54FA39FFBCF}" type="presParOf" srcId="{71A9DC1B-D8A8-42A1-87F7-8194A7F5C4DF}" destId="{03FFB999-9B08-40C5-BBFF-56ED70635DB0}" srcOrd="2" destOrd="0" presId="urn:microsoft.com/office/officeart/2005/8/layout/radial3"/>
    <dgm:cxn modelId="{22783BD0-C899-436C-A4F1-A39EB1379716}" type="presParOf" srcId="{71A9DC1B-D8A8-42A1-87F7-8194A7F5C4DF}" destId="{C6349244-FEB6-4D37-9925-6EDB91A9B96C}" srcOrd="3" destOrd="0" presId="urn:microsoft.com/office/officeart/2005/8/layout/radial3"/>
    <dgm:cxn modelId="{2FD8076D-2B4C-4697-800D-4A457A3BA6D4}" type="presParOf" srcId="{71A9DC1B-D8A8-42A1-87F7-8194A7F5C4DF}" destId="{A115632A-EBAB-46AF-91F1-A980A8771DA5}" srcOrd="4" destOrd="0" presId="urn:microsoft.com/office/officeart/2005/8/layout/radial3"/>
    <dgm:cxn modelId="{AB505264-12D6-400A-98BC-2005246B4B25}" type="presParOf" srcId="{71A9DC1B-D8A8-42A1-87F7-8194A7F5C4DF}" destId="{1326CDF0-70DE-488D-B87B-AE18E2964E6F}" srcOrd="5" destOrd="0" presId="urn:microsoft.com/office/officeart/2005/8/layout/radial3"/>
    <dgm:cxn modelId="{B853D343-A664-492C-8B0B-7BEAD27CC569}" type="presParOf" srcId="{71A9DC1B-D8A8-42A1-87F7-8194A7F5C4DF}" destId="{9D4C5B1C-1546-46A6-8F72-A5383271B931}" srcOrd="6" destOrd="0" presId="urn:microsoft.com/office/officeart/2005/8/layout/radial3"/>
    <dgm:cxn modelId="{9777D0C6-1E08-459F-896D-E447A5A20653}" type="presParOf" srcId="{71A9DC1B-D8A8-42A1-87F7-8194A7F5C4DF}" destId="{E544BF52-6011-4F85-905C-83E041CAAA23}" srcOrd="7" destOrd="0" presId="urn:microsoft.com/office/officeart/2005/8/layout/radial3"/>
    <dgm:cxn modelId="{64BDFF03-9A71-4363-AE75-89B0EE935B43}" type="presParOf" srcId="{71A9DC1B-D8A8-42A1-87F7-8194A7F5C4DF}" destId="{3B26E9BD-9855-4631-A6E9-2B18395090B7}" srcOrd="8" destOrd="0" presId="urn:microsoft.com/office/officeart/2005/8/layout/radial3"/>
    <dgm:cxn modelId="{1EF2A03A-E659-4E2C-A87B-F097F26C99AC}" type="presParOf" srcId="{71A9DC1B-D8A8-42A1-87F7-8194A7F5C4DF}" destId="{2FCF472E-1E5D-451B-9ED3-88EBDB4F47BD}" srcOrd="9" destOrd="0" presId="urn:microsoft.com/office/officeart/2005/8/layout/radial3"/>
    <dgm:cxn modelId="{5B957CB1-3449-4C73-84E6-175B4F579B02}" type="presParOf" srcId="{71A9DC1B-D8A8-42A1-87F7-8194A7F5C4DF}" destId="{4CBCA9AB-FF8D-4650-B01C-B21E881EEEE9}" srcOrd="10" destOrd="0" presId="urn:microsoft.com/office/officeart/2005/8/layout/radial3"/>
    <dgm:cxn modelId="{C2E532E5-A0FC-445C-9388-DAE4632E7227}" type="presParOf" srcId="{71A9DC1B-D8A8-42A1-87F7-8194A7F5C4DF}" destId="{48C039C8-572E-42FA-B7E5-CDC7CA39C181}" srcOrd="11" destOrd="0" presId="urn:microsoft.com/office/officeart/2005/8/layout/radial3"/>
    <dgm:cxn modelId="{077B4FC3-FF94-41B9-ADD4-0F731377F8F0}" type="presParOf" srcId="{71A9DC1B-D8A8-42A1-87F7-8194A7F5C4DF}" destId="{11AD17D5-BAD5-40E4-99E7-44E33D93CEA8}" srcOrd="12" destOrd="0" presId="urn:microsoft.com/office/officeart/2005/8/layout/radial3"/>
    <dgm:cxn modelId="{E7D881AC-ED35-4340-898A-A5945CA05258}" type="presParOf" srcId="{71A9DC1B-D8A8-42A1-87F7-8194A7F5C4DF}" destId="{99C297AC-2469-4B20-889A-FF5DCC297A6F}" srcOrd="13" destOrd="0" presId="urn:microsoft.com/office/officeart/2005/8/layout/radial3"/>
    <dgm:cxn modelId="{9A9DC911-B8D1-4172-8498-E2179EB716B2}" type="presParOf" srcId="{71A9DC1B-D8A8-42A1-87F7-8194A7F5C4DF}" destId="{BF1ECB7A-DD8E-4E7E-A79B-1DF460E58DF7}" srcOrd="14" destOrd="0" presId="urn:microsoft.com/office/officeart/2005/8/layout/radial3"/>
    <dgm:cxn modelId="{15B138B4-0FD3-4E2C-91F0-D83B9386D1A9}" type="presParOf" srcId="{71A9DC1B-D8A8-42A1-87F7-8194A7F5C4DF}" destId="{172E1EB6-99F4-4079-A7C9-55AAE7354E43}" srcOrd="15" destOrd="0" presId="urn:microsoft.com/office/officeart/2005/8/layout/radial3"/>
    <dgm:cxn modelId="{7E06E2C3-2E9C-4A85-96C6-E3FB578D0324}" type="presParOf" srcId="{71A9DC1B-D8A8-42A1-87F7-8194A7F5C4DF}" destId="{4AB13B38-7EC2-4475-B66C-193EC925DB1E}" srcOrd="16" destOrd="0" presId="urn:microsoft.com/office/officeart/2005/8/layout/radial3"/>
    <dgm:cxn modelId="{8A5465F8-2A6C-4215-8767-36C0E89CE951}" type="presParOf" srcId="{71A9DC1B-D8A8-42A1-87F7-8194A7F5C4DF}" destId="{26685A32-2EA7-4260-9985-8DB0196A861B}" srcOrd="17" destOrd="0" presId="urn:microsoft.com/office/officeart/2005/8/layout/radial3"/>
    <dgm:cxn modelId="{90F298BD-BA88-4087-8AB8-2F152459FEB0}" type="presParOf" srcId="{71A9DC1B-D8A8-42A1-87F7-8194A7F5C4DF}" destId="{E8F1AEB6-5849-4FED-9708-84D5B0D254DB}" srcOrd="18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9518E1-12EB-4B3C-8B5F-D974E14EFB87}">
      <dsp:nvSpPr>
        <dsp:cNvPr id="0" name=""/>
        <dsp:cNvSpPr/>
      </dsp:nvSpPr>
      <dsp:spPr>
        <a:xfrm>
          <a:off x="-4724028" y="-724124"/>
          <a:ext cx="5626881" cy="5626881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4B001-A17A-4B8C-9581-5FC16B84669E}">
      <dsp:nvSpPr>
        <dsp:cNvPr id="0" name=""/>
        <dsp:cNvSpPr/>
      </dsp:nvSpPr>
      <dsp:spPr>
        <a:xfrm>
          <a:off x="472853" y="240689"/>
          <a:ext cx="7206634" cy="803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2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latin typeface="+mj-lt"/>
              <a:cs typeface="Times New Roman" panose="02020603050405020304" pitchFamily="18" charset="0"/>
            </a:rPr>
            <a:t>Обязательное  опубликование  в  средствах  массовой  информации утвержденных бюджетов и отчетов об их исполнении </a:t>
          </a:r>
          <a:endParaRPr lang="ru-RU" sz="1600" b="0" i="1" kern="1200" dirty="0">
            <a:latin typeface="+mj-lt"/>
            <a:cs typeface="Times New Roman" panose="02020603050405020304" pitchFamily="18" charset="0"/>
          </a:endParaRPr>
        </a:p>
      </dsp:txBody>
      <dsp:txXfrm>
        <a:off x="472853" y="240689"/>
        <a:ext cx="7206634" cy="803968"/>
      </dsp:txXfrm>
    </dsp:sp>
    <dsp:sp modelId="{89611791-A850-4B89-89EB-5C21F0941E7C}">
      <dsp:nvSpPr>
        <dsp:cNvPr id="0" name=""/>
        <dsp:cNvSpPr/>
      </dsp:nvSpPr>
      <dsp:spPr>
        <a:xfrm>
          <a:off x="71078" y="240898"/>
          <a:ext cx="803550" cy="803550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B8FCFB-CF53-4F5C-A7F0-C7F64F465CC0}">
      <dsp:nvSpPr>
        <dsp:cNvPr id="0" name=""/>
        <dsp:cNvSpPr/>
      </dsp:nvSpPr>
      <dsp:spPr>
        <a:xfrm>
          <a:off x="841408" y="1285681"/>
          <a:ext cx="6838079" cy="6428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2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+mj-lt"/>
              <a:cs typeface="Times New Roman" panose="02020603050405020304" pitchFamily="18" charset="0"/>
            </a:rPr>
            <a:t>Доступность иных сведений о бюджетах </a:t>
          </a:r>
          <a:endParaRPr lang="ru-RU" sz="1600" i="1" kern="1200" dirty="0">
            <a:latin typeface="+mj-lt"/>
            <a:cs typeface="Times New Roman" panose="02020603050405020304" pitchFamily="18" charset="0"/>
          </a:endParaRPr>
        </a:p>
      </dsp:txBody>
      <dsp:txXfrm>
        <a:off x="841408" y="1285681"/>
        <a:ext cx="6838079" cy="642840"/>
      </dsp:txXfrm>
    </dsp:sp>
    <dsp:sp modelId="{4D556A40-5431-4055-AE3D-37731D8F9AED}">
      <dsp:nvSpPr>
        <dsp:cNvPr id="0" name=""/>
        <dsp:cNvSpPr/>
      </dsp:nvSpPr>
      <dsp:spPr>
        <a:xfrm>
          <a:off x="439633" y="1205326"/>
          <a:ext cx="803550" cy="803550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285525D-0608-40F3-B875-FCB296F56181}">
      <dsp:nvSpPr>
        <dsp:cNvPr id="0" name=""/>
        <dsp:cNvSpPr/>
      </dsp:nvSpPr>
      <dsp:spPr>
        <a:xfrm>
          <a:off x="841408" y="2131987"/>
          <a:ext cx="6838079" cy="87908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2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+mj-lt"/>
              <a:cs typeface="Times New Roman" panose="02020603050405020304" pitchFamily="18" charset="0"/>
            </a:rPr>
            <a:t>Обязательная  открытость  для  общества  и  средств  массовой  информации проектов бюджетов, обеспечение доступа к информации на едином портале бюджетной системы Российской Федерации в сети «Интернет»</a:t>
          </a:r>
          <a:endParaRPr lang="ru-RU" sz="1600" i="1" kern="1200" dirty="0">
            <a:latin typeface="+mj-lt"/>
            <a:cs typeface="Times New Roman" panose="02020603050405020304" pitchFamily="18" charset="0"/>
          </a:endParaRPr>
        </a:p>
      </dsp:txBody>
      <dsp:txXfrm>
        <a:off x="841408" y="2131987"/>
        <a:ext cx="6838079" cy="879084"/>
      </dsp:txXfrm>
    </dsp:sp>
    <dsp:sp modelId="{0AFC0337-A094-4E6F-ADC3-86192D44916D}">
      <dsp:nvSpPr>
        <dsp:cNvPr id="0" name=""/>
        <dsp:cNvSpPr/>
      </dsp:nvSpPr>
      <dsp:spPr>
        <a:xfrm>
          <a:off x="439633" y="2169754"/>
          <a:ext cx="803550" cy="803550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ABFB54C-78EB-4035-AEF4-2CC6CDAEC6BA}">
      <dsp:nvSpPr>
        <dsp:cNvPr id="0" name=""/>
        <dsp:cNvSpPr/>
      </dsp:nvSpPr>
      <dsp:spPr>
        <a:xfrm>
          <a:off x="472853" y="3139087"/>
          <a:ext cx="7206634" cy="7937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255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>
              <a:latin typeface="+mj-lt"/>
              <a:cs typeface="Times New Roman" panose="02020603050405020304" pitchFamily="18" charset="0"/>
            </a:rPr>
            <a:t>Преемственность  бюджетной  классификации  Российской  Федерации,  а также  обеспечение  сопоставимости  показателей  бюджета  отчетного, текущего и очередного финансового года </a:t>
          </a:r>
          <a:endParaRPr lang="ru-RU" sz="1600" i="1" kern="1200" dirty="0">
            <a:latin typeface="+mj-lt"/>
            <a:cs typeface="Times New Roman" panose="02020603050405020304" pitchFamily="18" charset="0"/>
          </a:endParaRPr>
        </a:p>
      </dsp:txBody>
      <dsp:txXfrm>
        <a:off x="472853" y="3139087"/>
        <a:ext cx="7206634" cy="793741"/>
      </dsp:txXfrm>
    </dsp:sp>
    <dsp:sp modelId="{C860734A-428E-4FAA-A848-A86E63673D4E}">
      <dsp:nvSpPr>
        <dsp:cNvPr id="0" name=""/>
        <dsp:cNvSpPr/>
      </dsp:nvSpPr>
      <dsp:spPr>
        <a:xfrm>
          <a:off x="71078" y="3134182"/>
          <a:ext cx="803550" cy="80355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E696B-F7F0-43A4-B7AC-1660AD097937}">
      <dsp:nvSpPr>
        <dsp:cNvPr id="0" name=""/>
        <dsp:cNvSpPr/>
      </dsp:nvSpPr>
      <dsp:spPr>
        <a:xfrm>
          <a:off x="4248734" y="65386"/>
          <a:ext cx="3883884" cy="249407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100" b="1" kern="1200" dirty="0" smtClean="0">
              <a:solidFill>
                <a:schemeClr val="tx1"/>
              </a:solidFill>
              <a:latin typeface="+mn-lt"/>
              <a:cs typeface="Times New Roman" pitchFamily="18" charset="0"/>
            </a:rPr>
            <a:t>ДОХОДЫ</a:t>
          </a:r>
        </a:p>
      </dsp:txBody>
      <dsp:txXfrm>
        <a:off x="4817516" y="430635"/>
        <a:ext cx="2746320" cy="1763578"/>
      </dsp:txXfrm>
    </dsp:sp>
    <dsp:sp modelId="{D79279CD-58AD-4EB3-8479-F062D845D103}">
      <dsp:nvSpPr>
        <dsp:cNvPr id="0" name=""/>
        <dsp:cNvSpPr/>
      </dsp:nvSpPr>
      <dsp:spPr>
        <a:xfrm rot="275859">
          <a:off x="3145958" y="807812"/>
          <a:ext cx="799326" cy="464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146182" y="895118"/>
        <a:ext cx="659992" cy="278668"/>
      </dsp:txXfrm>
    </dsp:sp>
    <dsp:sp modelId="{1D390027-B686-4AEA-9C47-CB008C37010B}">
      <dsp:nvSpPr>
        <dsp:cNvPr id="0" name=""/>
        <dsp:cNvSpPr/>
      </dsp:nvSpPr>
      <dsp:spPr>
        <a:xfrm>
          <a:off x="0" y="123655"/>
          <a:ext cx="2802210" cy="1391078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itchFamily="18" charset="0"/>
            </a:rPr>
            <a:t>Налоговые доходы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cs typeface="Times New Roman" pitchFamily="18" charset="0"/>
            </a:rPr>
            <a:t>2110,5 </a:t>
          </a:r>
          <a:r>
            <a:rPr lang="ru-RU" sz="1800" b="1" kern="1200" dirty="0" err="1" smtClean="0">
              <a:latin typeface="+mn-lt"/>
              <a:cs typeface="Times New Roman" pitchFamily="18" charset="0"/>
            </a:rPr>
            <a:t>тыс.руб</a:t>
          </a:r>
          <a:r>
            <a:rPr lang="ru-RU" sz="1800" b="1" kern="1200" dirty="0" smtClean="0">
              <a:latin typeface="+mn-lt"/>
              <a:cs typeface="Times New Roman" pitchFamily="18" charset="0"/>
            </a:rPr>
            <a:t>.</a:t>
          </a:r>
          <a:endParaRPr lang="ru-RU" sz="1900" kern="1200" dirty="0">
            <a:latin typeface="+mn-lt"/>
          </a:endParaRPr>
        </a:p>
      </dsp:txBody>
      <dsp:txXfrm>
        <a:off x="410374" y="327374"/>
        <a:ext cx="1981462" cy="983640"/>
      </dsp:txXfrm>
    </dsp:sp>
    <dsp:sp modelId="{FFB48C0C-EF66-4985-972D-8E837A3981B3}">
      <dsp:nvSpPr>
        <dsp:cNvPr id="0" name=""/>
        <dsp:cNvSpPr/>
      </dsp:nvSpPr>
      <dsp:spPr>
        <a:xfrm rot="19749286">
          <a:off x="3588457" y="2578856"/>
          <a:ext cx="1142377" cy="464448"/>
        </a:xfrm>
        <a:prstGeom prst="rightArrow">
          <a:avLst>
            <a:gd name="adj1" fmla="val 60000"/>
            <a:gd name="adj2" fmla="val 50000"/>
          </a:avLst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solidFill>
              <a:srgbClr val="7030A0"/>
            </a:solidFill>
          </a:endParaRPr>
        </a:p>
      </dsp:txBody>
      <dsp:txXfrm rot="10800000">
        <a:off x="3598311" y="2707466"/>
        <a:ext cx="1003043" cy="278668"/>
      </dsp:txXfrm>
    </dsp:sp>
    <dsp:sp modelId="{272DEC4A-C20C-41FC-B05B-467405BEEDB5}">
      <dsp:nvSpPr>
        <dsp:cNvPr id="0" name=""/>
        <dsp:cNvSpPr/>
      </dsp:nvSpPr>
      <dsp:spPr>
        <a:xfrm>
          <a:off x="0" y="3048513"/>
          <a:ext cx="3703459" cy="1191365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Неналоговые доходы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193,0 </a:t>
          </a:r>
          <a:r>
            <a:rPr lang="ru-RU" sz="2000" b="1" kern="1200" dirty="0" err="1" smtClean="0">
              <a:solidFill>
                <a:schemeClr val="bg1"/>
              </a:solidFill>
              <a:latin typeface="+mn-lt"/>
              <a:cs typeface="Times New Roman" pitchFamily="18" charset="0"/>
            </a:rPr>
            <a:t>тыс.руб</a:t>
          </a:r>
          <a:r>
            <a:rPr lang="ru-RU" sz="2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.</a:t>
          </a:r>
        </a:p>
      </dsp:txBody>
      <dsp:txXfrm>
        <a:off x="542359" y="3222984"/>
        <a:ext cx="2618741" cy="842423"/>
      </dsp:txXfrm>
    </dsp:sp>
    <dsp:sp modelId="{52C8A661-072E-4A7E-89A6-F21DEB7F1ECE}">
      <dsp:nvSpPr>
        <dsp:cNvPr id="0" name=""/>
        <dsp:cNvSpPr/>
      </dsp:nvSpPr>
      <dsp:spPr>
        <a:xfrm rot="20999883">
          <a:off x="3244273" y="1579782"/>
          <a:ext cx="778577" cy="4644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10800000">
        <a:off x="3245332" y="1684772"/>
        <a:ext cx="639243" cy="278668"/>
      </dsp:txXfrm>
    </dsp:sp>
    <dsp:sp modelId="{1B66ADD8-BF13-488F-99AC-529703167217}">
      <dsp:nvSpPr>
        <dsp:cNvPr id="0" name=""/>
        <dsp:cNvSpPr/>
      </dsp:nvSpPr>
      <dsp:spPr>
        <a:xfrm>
          <a:off x="119653" y="1563360"/>
          <a:ext cx="2890114" cy="1305674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+mn-lt"/>
              <a:cs typeface="Times New Roman" pitchFamily="18" charset="0"/>
            </a:rPr>
            <a:t>Безвозмездные поступления </a:t>
          </a:r>
          <a:r>
            <a:rPr lang="ru-RU" sz="2000" b="1" kern="1200" dirty="0" smtClean="0">
              <a:latin typeface="+mn-lt"/>
              <a:cs typeface="Times New Roman" pitchFamily="18" charset="0"/>
            </a:rPr>
            <a:t>3735,9 </a:t>
          </a:r>
          <a:r>
            <a:rPr lang="ru-RU" sz="2000" b="1" kern="1200" dirty="0" err="1" smtClean="0">
              <a:latin typeface="+mn-lt"/>
              <a:cs typeface="Times New Roman" pitchFamily="18" charset="0"/>
            </a:rPr>
            <a:t>тыс.руб</a:t>
          </a:r>
          <a:r>
            <a:rPr lang="ru-RU" sz="2000" b="1" kern="1200" dirty="0" smtClean="0">
              <a:latin typeface="+mn-lt"/>
              <a:cs typeface="Times New Roman" pitchFamily="18" charset="0"/>
            </a:rPr>
            <a:t>.</a:t>
          </a:r>
        </a:p>
      </dsp:txBody>
      <dsp:txXfrm>
        <a:off x="542900" y="1754572"/>
        <a:ext cx="2043620" cy="9232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B5EAD-F753-4081-88EC-A5424B56F3DB}">
      <dsp:nvSpPr>
        <dsp:cNvPr id="0" name=""/>
        <dsp:cNvSpPr/>
      </dsp:nvSpPr>
      <dsp:spPr>
        <a:xfrm rot="10800000">
          <a:off x="432035" y="1692"/>
          <a:ext cx="6912793" cy="920996"/>
        </a:xfrm>
        <a:prstGeom prst="homePlate">
          <a:avLst/>
        </a:prstGeom>
        <a:solidFill>
          <a:schemeClr val="bg2">
            <a:lumMod val="2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13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n-lt"/>
              <a:cs typeface="Times New Roman" pitchFamily="18" charset="0"/>
            </a:rPr>
            <a:t>Аренда земли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n-lt"/>
              <a:cs typeface="Times New Roman" pitchFamily="18" charset="0"/>
            </a:rPr>
            <a:t>22,6 </a:t>
          </a:r>
          <a:r>
            <a:rPr lang="ru-RU" sz="1700" kern="1200" dirty="0" smtClean="0">
              <a:latin typeface="+mn-lt"/>
              <a:cs typeface="Times New Roman" pitchFamily="18" charset="0"/>
            </a:rPr>
            <a:t>тыс. руб. </a:t>
          </a:r>
          <a:endParaRPr lang="ru-RU" sz="1700" kern="1200" dirty="0">
            <a:latin typeface="+mn-lt"/>
            <a:cs typeface="Times New Roman" pitchFamily="18" charset="0"/>
          </a:endParaRPr>
        </a:p>
      </dsp:txBody>
      <dsp:txXfrm rot="10800000">
        <a:off x="662284" y="1692"/>
        <a:ext cx="6682544" cy="920996"/>
      </dsp:txXfrm>
    </dsp:sp>
    <dsp:sp modelId="{5992A659-8FAA-4B5B-9B50-16B8A68E776E}">
      <dsp:nvSpPr>
        <dsp:cNvPr id="0" name=""/>
        <dsp:cNvSpPr/>
      </dsp:nvSpPr>
      <dsp:spPr>
        <a:xfrm>
          <a:off x="375936" y="0"/>
          <a:ext cx="920996" cy="92099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5B7D6-044A-4581-93FF-ACA935E73FA7}">
      <dsp:nvSpPr>
        <dsp:cNvPr id="0" name=""/>
        <dsp:cNvSpPr/>
      </dsp:nvSpPr>
      <dsp:spPr>
        <a:xfrm rot="10800000">
          <a:off x="426915" y="1197613"/>
          <a:ext cx="6923033" cy="920996"/>
        </a:xfrm>
        <a:prstGeom prst="homePlat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13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n-lt"/>
              <a:cs typeface="Times New Roman" pitchFamily="18" charset="0"/>
            </a:rPr>
            <a:t>Аренда имущества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n-lt"/>
              <a:cs typeface="Times New Roman" pitchFamily="18" charset="0"/>
            </a:rPr>
            <a:t> </a:t>
          </a:r>
          <a:r>
            <a:rPr lang="ru-RU" sz="1700" kern="1200" dirty="0" smtClean="0">
              <a:latin typeface="+mn-lt"/>
              <a:cs typeface="Times New Roman" pitchFamily="18" charset="0"/>
            </a:rPr>
            <a:t>157,1 </a:t>
          </a:r>
          <a:r>
            <a:rPr lang="ru-RU" sz="1700" kern="1200" dirty="0" smtClean="0">
              <a:latin typeface="+mn-lt"/>
              <a:cs typeface="Times New Roman" pitchFamily="18" charset="0"/>
            </a:rPr>
            <a:t>тыс. руб.</a:t>
          </a:r>
          <a:endParaRPr lang="ru-RU" sz="1700" kern="1200" dirty="0">
            <a:latin typeface="+mn-lt"/>
            <a:cs typeface="Times New Roman" pitchFamily="18" charset="0"/>
          </a:endParaRPr>
        </a:p>
      </dsp:txBody>
      <dsp:txXfrm rot="10800000">
        <a:off x="657164" y="1197613"/>
        <a:ext cx="6692784" cy="920996"/>
      </dsp:txXfrm>
    </dsp:sp>
    <dsp:sp modelId="{690D97FD-FF9C-4967-ADDC-7EDA9B6AD50F}">
      <dsp:nvSpPr>
        <dsp:cNvPr id="0" name=""/>
        <dsp:cNvSpPr/>
      </dsp:nvSpPr>
      <dsp:spPr>
        <a:xfrm>
          <a:off x="358225" y="1167607"/>
          <a:ext cx="920996" cy="92099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8EBB68-D4B0-4F91-93B3-77DDFDFB33CA}">
      <dsp:nvSpPr>
        <dsp:cNvPr id="0" name=""/>
        <dsp:cNvSpPr/>
      </dsp:nvSpPr>
      <dsp:spPr>
        <a:xfrm rot="10800000">
          <a:off x="421123" y="2393534"/>
          <a:ext cx="6934617" cy="920996"/>
        </a:xfrm>
        <a:prstGeom prst="homePlat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13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n-lt"/>
              <a:cs typeface="Times New Roman" pitchFamily="18" charset="0"/>
            </a:rPr>
            <a:t>Плата за пользование водными объектами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n-lt"/>
              <a:cs typeface="Times New Roman" pitchFamily="18" charset="0"/>
            </a:rPr>
            <a:t>5,5 </a:t>
          </a:r>
          <a:r>
            <a:rPr lang="ru-RU" sz="1700" kern="1200" dirty="0" err="1" smtClean="0">
              <a:latin typeface="+mn-lt"/>
              <a:cs typeface="Times New Roman" pitchFamily="18" charset="0"/>
            </a:rPr>
            <a:t>тыс.руб</a:t>
          </a:r>
          <a:r>
            <a:rPr lang="ru-RU" sz="1700" kern="1200" dirty="0" smtClean="0">
              <a:latin typeface="+mn-lt"/>
              <a:cs typeface="Times New Roman" pitchFamily="18" charset="0"/>
            </a:rPr>
            <a:t>.</a:t>
          </a:r>
          <a:endParaRPr lang="ru-RU" sz="1700" kern="1200" dirty="0">
            <a:latin typeface="+mn-lt"/>
            <a:cs typeface="Times New Roman" pitchFamily="18" charset="0"/>
          </a:endParaRPr>
        </a:p>
      </dsp:txBody>
      <dsp:txXfrm rot="10800000">
        <a:off x="651372" y="2393534"/>
        <a:ext cx="6704368" cy="920996"/>
      </dsp:txXfrm>
    </dsp:sp>
    <dsp:sp modelId="{53F29403-F592-4A53-AFC3-ECA90596A355}">
      <dsp:nvSpPr>
        <dsp:cNvPr id="0" name=""/>
        <dsp:cNvSpPr/>
      </dsp:nvSpPr>
      <dsp:spPr>
        <a:xfrm>
          <a:off x="364120" y="2428909"/>
          <a:ext cx="920996" cy="920996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1CED5A-7687-4C33-8980-772417F862AC}">
      <dsp:nvSpPr>
        <dsp:cNvPr id="0" name=""/>
        <dsp:cNvSpPr/>
      </dsp:nvSpPr>
      <dsp:spPr>
        <a:xfrm rot="10800000">
          <a:off x="432216" y="3589454"/>
          <a:ext cx="6912431" cy="965572"/>
        </a:xfrm>
        <a:prstGeom prst="homePlat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134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u="sng" kern="1200" dirty="0" smtClean="0">
              <a:latin typeface="+mn-lt"/>
              <a:cs typeface="Times New Roman" pitchFamily="18" charset="0"/>
            </a:rPr>
            <a:t>Государственная пошлина за совершение нотариальных действий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>
              <a:latin typeface="+mn-lt"/>
              <a:cs typeface="Times New Roman" pitchFamily="18" charset="0"/>
            </a:rPr>
            <a:t>7,8 </a:t>
          </a:r>
          <a:r>
            <a:rPr lang="ru-RU" sz="1700" kern="1200" dirty="0" smtClean="0">
              <a:latin typeface="+mn-lt"/>
              <a:cs typeface="Times New Roman" pitchFamily="18" charset="0"/>
            </a:rPr>
            <a:t>тыс. руб. </a:t>
          </a:r>
          <a:endParaRPr lang="ru-RU" sz="1700" kern="1200" dirty="0">
            <a:latin typeface="+mn-lt"/>
            <a:cs typeface="Times New Roman" pitchFamily="18" charset="0"/>
          </a:endParaRPr>
        </a:p>
      </dsp:txBody>
      <dsp:txXfrm rot="10800000">
        <a:off x="673609" y="3589454"/>
        <a:ext cx="6671038" cy="965572"/>
      </dsp:txXfrm>
    </dsp:sp>
    <dsp:sp modelId="{DA61D832-BAC4-4430-8952-6AA28FA96BA7}">
      <dsp:nvSpPr>
        <dsp:cNvPr id="0" name=""/>
        <dsp:cNvSpPr/>
      </dsp:nvSpPr>
      <dsp:spPr>
        <a:xfrm>
          <a:off x="224451" y="3499620"/>
          <a:ext cx="920996" cy="92099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2A876-7BE9-42B0-BC2B-116C586ABD5C}">
      <dsp:nvSpPr>
        <dsp:cNvPr id="0" name=""/>
        <dsp:cNvSpPr/>
      </dsp:nvSpPr>
      <dsp:spPr>
        <a:xfrm>
          <a:off x="0" y="0"/>
          <a:ext cx="7112000" cy="4445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B1988B-3FD2-4E8D-941D-F5BEC032489F}">
      <dsp:nvSpPr>
        <dsp:cNvPr id="0" name=""/>
        <dsp:cNvSpPr/>
      </dsp:nvSpPr>
      <dsp:spPr>
        <a:xfrm>
          <a:off x="925815" y="3022600"/>
          <a:ext cx="255283" cy="271778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F25910-F822-42FF-9171-DCB0F3A3356D}">
      <dsp:nvSpPr>
        <dsp:cNvPr id="0" name=""/>
        <dsp:cNvSpPr/>
      </dsp:nvSpPr>
      <dsp:spPr>
        <a:xfrm>
          <a:off x="1067211" y="3171181"/>
          <a:ext cx="1612495" cy="1057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676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itchFamily="18" charset="0"/>
              <a:cs typeface="Times New Roman" pitchFamily="18" charset="0"/>
            </a:rPr>
            <a:t>Дотации на сбалансирование </a:t>
          </a:r>
          <a:r>
            <a:rPr lang="ru-RU" sz="1800" b="1" kern="1200" dirty="0" smtClean="0">
              <a:latin typeface="Cambria" pitchFamily="18" charset="0"/>
              <a:cs typeface="Times New Roman" pitchFamily="18" charset="0"/>
            </a:rPr>
            <a:t>760</a:t>
          </a:r>
          <a:endParaRPr lang="ru-RU" sz="1800" b="1" kern="1200" dirty="0">
            <a:latin typeface="Cambria" pitchFamily="18" charset="0"/>
          </a:endParaRPr>
        </a:p>
      </dsp:txBody>
      <dsp:txXfrm>
        <a:off x="1067211" y="3171181"/>
        <a:ext cx="1612495" cy="1057910"/>
      </dsp:txXfrm>
    </dsp:sp>
    <dsp:sp modelId="{C3897D2F-36E8-463A-AA9D-11C462801E78}">
      <dsp:nvSpPr>
        <dsp:cNvPr id="0" name=""/>
        <dsp:cNvSpPr/>
      </dsp:nvSpPr>
      <dsp:spPr>
        <a:xfrm>
          <a:off x="2219858" y="2057400"/>
          <a:ext cx="396340" cy="382267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F0948-185E-457C-80EE-4F730F8D3C9D}">
      <dsp:nvSpPr>
        <dsp:cNvPr id="0" name=""/>
        <dsp:cNvSpPr/>
      </dsp:nvSpPr>
      <dsp:spPr>
        <a:xfrm>
          <a:off x="2483912" y="2273938"/>
          <a:ext cx="1717353" cy="20313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740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itchFamily="18" charset="0"/>
              <a:cs typeface="Times New Roman" pitchFamily="18" charset="0"/>
            </a:rPr>
            <a:t>Субвенция на ВУС  </a:t>
          </a:r>
          <a:r>
            <a:rPr lang="ru-RU" sz="1800" b="1" kern="1200" dirty="0" smtClean="0">
              <a:latin typeface="Cambria" pitchFamily="18" charset="0"/>
              <a:cs typeface="Times New Roman" pitchFamily="18" charset="0"/>
            </a:rPr>
            <a:t>147,7</a:t>
          </a:r>
          <a:endParaRPr lang="ru-RU" sz="1800" b="1" kern="1200" dirty="0">
            <a:latin typeface="Cambria" pitchFamily="18" charset="0"/>
          </a:endParaRPr>
        </a:p>
      </dsp:txBody>
      <dsp:txXfrm>
        <a:off x="2483912" y="2273938"/>
        <a:ext cx="1717353" cy="2031365"/>
      </dsp:txXfrm>
    </dsp:sp>
    <dsp:sp modelId="{E6F677F7-3065-40FF-83CB-894AA9BD721F}">
      <dsp:nvSpPr>
        <dsp:cNvPr id="0" name=""/>
        <dsp:cNvSpPr/>
      </dsp:nvSpPr>
      <dsp:spPr>
        <a:xfrm>
          <a:off x="3715074" y="1282700"/>
          <a:ext cx="595445" cy="601981"/>
        </a:xfrm>
        <a:prstGeom prst="ellipse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DF904-8409-488A-82D8-FF114C24697D}">
      <dsp:nvSpPr>
        <dsp:cNvPr id="0" name=""/>
        <dsp:cNvSpPr/>
      </dsp:nvSpPr>
      <dsp:spPr>
        <a:xfrm>
          <a:off x="4117797" y="1697989"/>
          <a:ext cx="1493520" cy="274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31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mbria" pitchFamily="18" charset="0"/>
              <a:cs typeface="Times New Roman" pitchFamily="18" charset="0"/>
            </a:rPr>
            <a:t>Дотации на выравнивание  </a:t>
          </a:r>
          <a:r>
            <a:rPr lang="ru-RU" sz="1800" b="1" kern="1200" dirty="0" smtClean="0">
              <a:latin typeface="Cambria" pitchFamily="18" charset="0"/>
              <a:cs typeface="Times New Roman" pitchFamily="18" charset="0"/>
            </a:rPr>
            <a:t>1320,8</a:t>
          </a:r>
          <a:endParaRPr lang="ru-RU" sz="1800" b="1" kern="1200" dirty="0">
            <a:latin typeface="Cambria" pitchFamily="18" charset="0"/>
          </a:endParaRPr>
        </a:p>
      </dsp:txBody>
      <dsp:txXfrm>
        <a:off x="4117797" y="1697989"/>
        <a:ext cx="1493520" cy="2747010"/>
      </dsp:txXfrm>
    </dsp:sp>
    <dsp:sp modelId="{8E41FF5A-F241-4DFE-92F6-0C0AA10F8C36}">
      <dsp:nvSpPr>
        <dsp:cNvPr id="0" name=""/>
        <dsp:cNvSpPr/>
      </dsp:nvSpPr>
      <dsp:spPr>
        <a:xfrm>
          <a:off x="5469533" y="733388"/>
          <a:ext cx="664567" cy="663612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0E5C34-11CE-480C-AA67-D4F075D8DA76}">
      <dsp:nvSpPr>
        <dsp:cNvPr id="0" name=""/>
        <dsp:cNvSpPr/>
      </dsp:nvSpPr>
      <dsp:spPr>
        <a:xfrm>
          <a:off x="5888944" y="1423009"/>
          <a:ext cx="2463979" cy="748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564" tIns="0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Cambria" pitchFamily="18" charset="0"/>
            </a:rPr>
            <a:t>Субсидия на строительство авто дорог </a:t>
          </a:r>
          <a:r>
            <a:rPr lang="ru-RU" sz="1800" b="1" kern="1200" dirty="0" smtClean="0">
              <a:latin typeface="Cambria" pitchFamily="18" charset="0"/>
            </a:rPr>
            <a:t>1498,5</a:t>
          </a:r>
          <a:endParaRPr lang="ru-RU" sz="1800" b="1" kern="1200" dirty="0">
            <a:latin typeface="Cambria" pitchFamily="18" charset="0"/>
          </a:endParaRPr>
        </a:p>
      </dsp:txBody>
      <dsp:txXfrm>
        <a:off x="5888944" y="1423009"/>
        <a:ext cx="2463979" cy="74867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0FD99-888F-477A-9D5F-3DE62CC343A4}">
      <dsp:nvSpPr>
        <dsp:cNvPr id="0" name=""/>
        <dsp:cNvSpPr/>
      </dsp:nvSpPr>
      <dsp:spPr>
        <a:xfrm>
          <a:off x="2760441" y="1397047"/>
          <a:ext cx="2579466" cy="2333075"/>
        </a:xfrm>
        <a:prstGeom prst="ellipse">
          <a:avLst/>
        </a:prstGeom>
        <a:solidFill>
          <a:srgbClr val="FF000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latin typeface="+mn-lt"/>
              <a:cs typeface="Times New Roman" pitchFamily="18" charset="0"/>
            </a:rPr>
            <a:t>Всего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smtClean="0">
              <a:latin typeface="+mn-lt"/>
              <a:cs typeface="Times New Roman" pitchFamily="18" charset="0"/>
            </a:rPr>
            <a:t>6 071,5</a:t>
          </a:r>
          <a:endParaRPr lang="ru-RU" sz="3600" b="1" kern="1200" dirty="0">
            <a:latin typeface="+mn-lt"/>
            <a:cs typeface="Times New Roman" pitchFamily="18" charset="0"/>
          </a:endParaRPr>
        </a:p>
      </dsp:txBody>
      <dsp:txXfrm>
        <a:off x="3138195" y="1738718"/>
        <a:ext cx="1823958" cy="1649733"/>
      </dsp:txXfrm>
    </dsp:sp>
    <dsp:sp modelId="{61D3FA14-7D84-46ED-A859-B2CCD5FF0B50}">
      <dsp:nvSpPr>
        <dsp:cNvPr id="0" name=""/>
        <dsp:cNvSpPr/>
      </dsp:nvSpPr>
      <dsp:spPr>
        <a:xfrm>
          <a:off x="3875225" y="54613"/>
          <a:ext cx="913777" cy="913777"/>
        </a:xfrm>
        <a:prstGeom prst="ellipse">
          <a:avLst/>
        </a:prstGeom>
        <a:solidFill>
          <a:srgbClr val="7030A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2 531,9</a:t>
          </a:r>
          <a:endParaRPr lang="ru-RU" sz="800" kern="1200" dirty="0" smtClean="0">
            <a:latin typeface="+mn-lt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+mn-lt"/>
              <a:cs typeface="Times New Roman" pitchFamily="18" charset="0"/>
            </a:rPr>
            <a:t>Оплата труда и начисления</a:t>
          </a:r>
          <a:endParaRPr lang="ru-RU" sz="800" kern="1200" dirty="0">
            <a:latin typeface="+mn-lt"/>
            <a:cs typeface="Times New Roman" pitchFamily="18" charset="0"/>
          </a:endParaRPr>
        </a:p>
      </dsp:txBody>
      <dsp:txXfrm>
        <a:off x="4009045" y="188433"/>
        <a:ext cx="646137" cy="646137"/>
      </dsp:txXfrm>
    </dsp:sp>
    <dsp:sp modelId="{03FFB999-9B08-40C5-BBFF-56ED70635DB0}">
      <dsp:nvSpPr>
        <dsp:cNvPr id="0" name=""/>
        <dsp:cNvSpPr/>
      </dsp:nvSpPr>
      <dsp:spPr>
        <a:xfrm>
          <a:off x="4565825" y="207004"/>
          <a:ext cx="913777" cy="9137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81,3</a:t>
          </a:r>
          <a:endParaRPr lang="ru-RU" sz="800" b="1" kern="1200" dirty="0" smtClean="0">
            <a:latin typeface="+mn-lt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+mn-lt"/>
              <a:cs typeface="Times New Roman" pitchFamily="18" charset="0"/>
            </a:rPr>
            <a:t>Прочие расходы</a:t>
          </a:r>
          <a:endParaRPr lang="ru-RU" sz="800" kern="1200" dirty="0">
            <a:latin typeface="+mn-lt"/>
            <a:cs typeface="Times New Roman" pitchFamily="18" charset="0"/>
          </a:endParaRPr>
        </a:p>
      </dsp:txBody>
      <dsp:txXfrm>
        <a:off x="4699645" y="340824"/>
        <a:ext cx="646137" cy="646137"/>
      </dsp:txXfrm>
    </dsp:sp>
    <dsp:sp modelId="{C6349244-FEB6-4D37-9925-6EDB91A9B96C}">
      <dsp:nvSpPr>
        <dsp:cNvPr id="0" name=""/>
        <dsp:cNvSpPr/>
      </dsp:nvSpPr>
      <dsp:spPr>
        <a:xfrm>
          <a:off x="5091499" y="620743"/>
          <a:ext cx="913777" cy="9137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27,7</a:t>
          </a:r>
          <a:endParaRPr lang="ru-RU" sz="800" b="1" kern="1200" dirty="0" smtClean="0">
            <a:latin typeface="+mn-lt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+mn-lt"/>
              <a:cs typeface="Times New Roman" pitchFamily="18" charset="0"/>
            </a:rPr>
            <a:t>Материальные запасы</a:t>
          </a:r>
          <a:endParaRPr lang="ru-RU" sz="800" kern="1200" dirty="0">
            <a:latin typeface="+mn-lt"/>
            <a:cs typeface="Times New Roman" pitchFamily="18" charset="0"/>
          </a:endParaRPr>
        </a:p>
      </dsp:txBody>
      <dsp:txXfrm>
        <a:off x="5225319" y="754563"/>
        <a:ext cx="646137" cy="646137"/>
      </dsp:txXfrm>
    </dsp:sp>
    <dsp:sp modelId="{A115632A-EBAB-46AF-91F1-A980A8771DA5}">
      <dsp:nvSpPr>
        <dsp:cNvPr id="0" name=""/>
        <dsp:cNvSpPr/>
      </dsp:nvSpPr>
      <dsp:spPr>
        <a:xfrm>
          <a:off x="5565327" y="1282467"/>
          <a:ext cx="723063" cy="685424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13,5 </a:t>
          </a:r>
          <a:endParaRPr lang="ru-RU" sz="800" b="1" kern="1200" dirty="0" smtClean="0">
            <a:latin typeface="+mn-lt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+mn-lt"/>
              <a:cs typeface="Times New Roman" pitchFamily="18" charset="0"/>
            </a:rPr>
            <a:t>Услуги связи</a:t>
          </a:r>
          <a:endParaRPr lang="ru-RU" sz="800" kern="1200" dirty="0">
            <a:latin typeface="+mn-lt"/>
            <a:cs typeface="Times New Roman" pitchFamily="18" charset="0"/>
          </a:endParaRPr>
        </a:p>
      </dsp:txBody>
      <dsp:txXfrm>
        <a:off x="5671217" y="1382845"/>
        <a:ext cx="511283" cy="484668"/>
      </dsp:txXfrm>
    </dsp:sp>
    <dsp:sp modelId="{1326CDF0-70DE-488D-B87B-AE18E2964E6F}">
      <dsp:nvSpPr>
        <dsp:cNvPr id="0" name=""/>
        <dsp:cNvSpPr/>
      </dsp:nvSpPr>
      <dsp:spPr>
        <a:xfrm>
          <a:off x="5666725" y="1741092"/>
          <a:ext cx="913777" cy="9137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118,9 </a:t>
          </a:r>
          <a:r>
            <a:rPr lang="ru-RU" sz="800" b="0" kern="1200" dirty="0" smtClean="0">
              <a:latin typeface="+mn-lt"/>
              <a:cs typeface="Times New Roman" pitchFamily="18" charset="0"/>
            </a:rPr>
            <a:t>Коммунальные услуги</a:t>
          </a:r>
          <a:endParaRPr lang="ru-RU" sz="800" b="0" kern="1200" dirty="0">
            <a:latin typeface="+mn-lt"/>
            <a:cs typeface="Times New Roman" pitchFamily="18" charset="0"/>
          </a:endParaRPr>
        </a:p>
      </dsp:txBody>
      <dsp:txXfrm>
        <a:off x="5800545" y="1874912"/>
        <a:ext cx="646137" cy="646137"/>
      </dsp:txXfrm>
    </dsp:sp>
    <dsp:sp modelId="{9D4C5B1C-1546-46A6-8F72-A5383271B931}">
      <dsp:nvSpPr>
        <dsp:cNvPr id="0" name=""/>
        <dsp:cNvSpPr/>
      </dsp:nvSpPr>
      <dsp:spPr>
        <a:xfrm>
          <a:off x="5665900" y="2436887"/>
          <a:ext cx="913777" cy="9137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111,3</a:t>
          </a:r>
          <a:r>
            <a:rPr lang="ru-RU" sz="800" b="0" kern="1200" dirty="0" smtClean="0">
              <a:latin typeface="+mn-lt"/>
              <a:cs typeface="Times New Roman" pitchFamily="18" charset="0"/>
            </a:rPr>
            <a:t> </a:t>
          </a:r>
          <a:r>
            <a:rPr lang="ru-RU" sz="800" b="0" kern="1200" dirty="0" smtClean="0">
              <a:latin typeface="+mn-lt"/>
              <a:cs typeface="Times New Roman" pitchFamily="18" charset="0"/>
            </a:rPr>
            <a:t>Содержание имущества</a:t>
          </a:r>
          <a:endParaRPr lang="ru-RU" sz="800" b="0" kern="1200" dirty="0">
            <a:latin typeface="+mn-lt"/>
            <a:cs typeface="Times New Roman" pitchFamily="18" charset="0"/>
          </a:endParaRPr>
        </a:p>
      </dsp:txBody>
      <dsp:txXfrm>
        <a:off x="5799720" y="2570707"/>
        <a:ext cx="646137" cy="646137"/>
      </dsp:txXfrm>
    </dsp:sp>
    <dsp:sp modelId="{E544BF52-6011-4F85-905C-83E041CAAA23}">
      <dsp:nvSpPr>
        <dsp:cNvPr id="0" name=""/>
        <dsp:cNvSpPr/>
      </dsp:nvSpPr>
      <dsp:spPr>
        <a:xfrm>
          <a:off x="5325201" y="3151792"/>
          <a:ext cx="913777" cy="91377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72,2</a:t>
          </a:r>
          <a:endParaRPr lang="ru-RU" sz="800" b="1" kern="1200" dirty="0" smtClean="0">
            <a:latin typeface="+mn-lt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+mn-lt"/>
              <a:cs typeface="Times New Roman" pitchFamily="18" charset="0"/>
            </a:rPr>
            <a:t>Прочие работы</a:t>
          </a:r>
          <a:endParaRPr lang="ru-RU" sz="800" b="0" kern="1200" dirty="0">
            <a:latin typeface="+mn-lt"/>
            <a:cs typeface="Times New Roman" pitchFamily="18" charset="0"/>
          </a:endParaRPr>
        </a:p>
      </dsp:txBody>
      <dsp:txXfrm>
        <a:off x="5459021" y="3285612"/>
        <a:ext cx="646137" cy="646137"/>
      </dsp:txXfrm>
    </dsp:sp>
    <dsp:sp modelId="{3B26E9BD-9855-4631-A6E9-2B18395090B7}">
      <dsp:nvSpPr>
        <dsp:cNvPr id="0" name=""/>
        <dsp:cNvSpPr/>
      </dsp:nvSpPr>
      <dsp:spPr>
        <a:xfrm>
          <a:off x="5001414" y="3717024"/>
          <a:ext cx="913777" cy="9137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19,00</a:t>
          </a:r>
          <a:r>
            <a:rPr lang="ru-RU" sz="800" kern="1200" dirty="0" smtClean="0">
              <a:latin typeface="+mn-lt"/>
              <a:cs typeface="Times New Roman" pitchFamily="18" charset="0"/>
            </a:rPr>
            <a:t>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latin typeface="+mn-lt"/>
              <a:cs typeface="Times New Roman" pitchFamily="18" charset="0"/>
            </a:rPr>
            <a:t>Работы ,услуги по содержанию имущества</a:t>
          </a:r>
          <a:endParaRPr lang="ru-RU" sz="800" kern="1200" dirty="0">
            <a:latin typeface="+mn-lt"/>
            <a:cs typeface="Times New Roman" pitchFamily="18" charset="0"/>
          </a:endParaRPr>
        </a:p>
      </dsp:txBody>
      <dsp:txXfrm>
        <a:off x="5135234" y="3850844"/>
        <a:ext cx="646137" cy="646137"/>
      </dsp:txXfrm>
    </dsp:sp>
    <dsp:sp modelId="{2FCF472E-1E5D-451B-9ED3-88EBDB4F47BD}">
      <dsp:nvSpPr>
        <dsp:cNvPr id="0" name=""/>
        <dsp:cNvSpPr/>
      </dsp:nvSpPr>
      <dsp:spPr>
        <a:xfrm>
          <a:off x="4313384" y="4085149"/>
          <a:ext cx="913777" cy="91377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148,00</a:t>
          </a:r>
          <a:r>
            <a:rPr lang="ru-RU" sz="800" kern="1200" dirty="0" smtClean="0">
              <a:latin typeface="+mn-lt"/>
              <a:cs typeface="Times New Roman" pitchFamily="18" charset="0"/>
            </a:rPr>
            <a:t>Межбюджетные </a:t>
          </a:r>
          <a:r>
            <a:rPr lang="ru-RU" sz="800" kern="1200" dirty="0" smtClean="0">
              <a:latin typeface="+mn-lt"/>
              <a:cs typeface="Times New Roman" pitchFamily="18" charset="0"/>
            </a:rPr>
            <a:t>трансферты передача полномочий</a:t>
          </a:r>
          <a:endParaRPr lang="ru-RU" sz="800" kern="1200" dirty="0">
            <a:latin typeface="+mn-lt"/>
            <a:cs typeface="Times New Roman" pitchFamily="18" charset="0"/>
          </a:endParaRPr>
        </a:p>
      </dsp:txBody>
      <dsp:txXfrm>
        <a:off x="4447204" y="4218969"/>
        <a:ext cx="646137" cy="646137"/>
      </dsp:txXfrm>
    </dsp:sp>
    <dsp:sp modelId="{4CBCA9AB-FF8D-4650-B01C-B21E881EEEE9}">
      <dsp:nvSpPr>
        <dsp:cNvPr id="0" name=""/>
        <dsp:cNvSpPr/>
      </dsp:nvSpPr>
      <dsp:spPr>
        <a:xfrm>
          <a:off x="3593286" y="4212121"/>
          <a:ext cx="913777" cy="9137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16,5</a:t>
          </a:r>
          <a:endParaRPr lang="ru-RU" sz="800" b="1" kern="1200" dirty="0" smtClean="0">
            <a:latin typeface="+mn-lt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+mn-lt"/>
              <a:cs typeface="Times New Roman" pitchFamily="18" charset="0"/>
            </a:rPr>
            <a:t>Уборка несанкционированных свалок</a:t>
          </a:r>
          <a:endParaRPr lang="ru-RU" sz="800" b="0" kern="1200" dirty="0">
            <a:latin typeface="+mn-lt"/>
            <a:cs typeface="Times New Roman" pitchFamily="18" charset="0"/>
          </a:endParaRPr>
        </a:p>
      </dsp:txBody>
      <dsp:txXfrm>
        <a:off x="3727106" y="4345941"/>
        <a:ext cx="646137" cy="646137"/>
      </dsp:txXfrm>
    </dsp:sp>
    <dsp:sp modelId="{48C039C8-572E-42FA-B7E5-CDC7CA39C181}">
      <dsp:nvSpPr>
        <dsp:cNvPr id="0" name=""/>
        <dsp:cNvSpPr/>
      </dsp:nvSpPr>
      <dsp:spPr>
        <a:xfrm>
          <a:off x="2873188" y="4085149"/>
          <a:ext cx="913777" cy="91377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anose="02020603050405020304" pitchFamily="18" charset="0"/>
            </a:rPr>
            <a:t>147,7 </a:t>
          </a:r>
          <a:r>
            <a:rPr lang="ru-RU" sz="800" kern="1200" dirty="0" smtClean="0">
              <a:latin typeface="+mn-lt"/>
              <a:cs typeface="Times New Roman" panose="02020603050405020304" pitchFamily="18" charset="0"/>
            </a:rPr>
            <a:t>Национальная оборона</a:t>
          </a:r>
          <a:endParaRPr lang="ru-RU" sz="800" b="0" kern="1200" dirty="0">
            <a:latin typeface="+mn-lt"/>
            <a:cs typeface="Times New Roman" pitchFamily="18" charset="0"/>
          </a:endParaRPr>
        </a:p>
      </dsp:txBody>
      <dsp:txXfrm>
        <a:off x="3007008" y="4218969"/>
        <a:ext cx="646137" cy="646137"/>
      </dsp:txXfrm>
    </dsp:sp>
    <dsp:sp modelId="{11AD17D5-BAD5-40E4-99E7-44E33D93CEA8}">
      <dsp:nvSpPr>
        <dsp:cNvPr id="0" name=""/>
        <dsp:cNvSpPr/>
      </dsp:nvSpPr>
      <dsp:spPr>
        <a:xfrm>
          <a:off x="2239944" y="3719545"/>
          <a:ext cx="913777" cy="913777"/>
        </a:xfrm>
        <a:prstGeom prst="ellipse">
          <a:avLst/>
        </a:prstGeom>
        <a:solidFill>
          <a:srgbClr val="66FF66">
            <a:alpha val="4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245,8</a:t>
          </a:r>
          <a:endParaRPr lang="ru-RU" sz="800" b="1" kern="1200" dirty="0" smtClean="0">
            <a:latin typeface="+mn-lt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+mn-lt"/>
              <a:cs typeface="Times New Roman" pitchFamily="18" charset="0"/>
            </a:rPr>
            <a:t>Оформление  имущества и права собственности</a:t>
          </a:r>
          <a:endParaRPr lang="ru-RU" sz="800" b="0" kern="1200" dirty="0">
            <a:latin typeface="+mn-lt"/>
            <a:cs typeface="Times New Roman" pitchFamily="18" charset="0"/>
          </a:endParaRPr>
        </a:p>
      </dsp:txBody>
      <dsp:txXfrm>
        <a:off x="2373764" y="3853365"/>
        <a:ext cx="646137" cy="646137"/>
      </dsp:txXfrm>
    </dsp:sp>
    <dsp:sp modelId="{99C297AC-2469-4B20-889A-FF5DCC297A6F}">
      <dsp:nvSpPr>
        <dsp:cNvPr id="0" name=""/>
        <dsp:cNvSpPr/>
      </dsp:nvSpPr>
      <dsp:spPr>
        <a:xfrm>
          <a:off x="1739459" y="3159405"/>
          <a:ext cx="913777" cy="9137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278,2</a:t>
          </a:r>
          <a:endParaRPr lang="ru-RU" sz="800" b="1" kern="1200" dirty="0" smtClean="0">
            <a:latin typeface="+mn-lt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+mn-lt"/>
              <a:cs typeface="Times New Roman" pitchFamily="18" charset="0"/>
            </a:rPr>
            <a:t>Дорожное хозяйство</a:t>
          </a:r>
          <a:endParaRPr lang="ru-RU" sz="800" b="0" kern="1200" dirty="0">
            <a:latin typeface="+mn-lt"/>
            <a:cs typeface="Times New Roman" pitchFamily="18" charset="0"/>
          </a:endParaRPr>
        </a:p>
      </dsp:txBody>
      <dsp:txXfrm>
        <a:off x="1873279" y="3293225"/>
        <a:ext cx="646137" cy="646137"/>
      </dsp:txXfrm>
    </dsp:sp>
    <dsp:sp modelId="{BF1ECB7A-DD8E-4E7E-A79B-1DF460E58DF7}">
      <dsp:nvSpPr>
        <dsp:cNvPr id="0" name=""/>
        <dsp:cNvSpPr/>
      </dsp:nvSpPr>
      <dsp:spPr>
        <a:xfrm>
          <a:off x="1519846" y="2472299"/>
          <a:ext cx="913777" cy="91377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1498,5</a:t>
          </a:r>
          <a:endParaRPr lang="ru-RU" sz="800" b="1" kern="1200" dirty="0" smtClean="0">
            <a:latin typeface="+mn-lt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+mn-lt"/>
              <a:cs typeface="Times New Roman" pitchFamily="18" charset="0"/>
            </a:rPr>
            <a:t>Субсидии на кап. ремонт  авто. дорог</a:t>
          </a:r>
          <a:endParaRPr lang="ru-RU" sz="800" b="0" kern="1200" dirty="0">
            <a:latin typeface="+mn-lt"/>
            <a:cs typeface="Times New Roman" pitchFamily="18" charset="0"/>
          </a:endParaRPr>
        </a:p>
      </dsp:txBody>
      <dsp:txXfrm>
        <a:off x="1653666" y="2606119"/>
        <a:ext cx="646137" cy="646137"/>
      </dsp:txXfrm>
    </dsp:sp>
    <dsp:sp modelId="{172E1EB6-99F4-4079-A7C9-55AAE7354E43}">
      <dsp:nvSpPr>
        <dsp:cNvPr id="0" name=""/>
        <dsp:cNvSpPr/>
      </dsp:nvSpPr>
      <dsp:spPr>
        <a:xfrm>
          <a:off x="1423873" y="1751122"/>
          <a:ext cx="913777" cy="9137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36,7</a:t>
          </a:r>
          <a:endParaRPr lang="ru-RU" sz="800" b="1" kern="1200" dirty="0" smtClean="0">
            <a:latin typeface="+mn-lt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err="1" smtClean="0">
              <a:latin typeface="+mn-lt"/>
              <a:cs typeface="Times New Roman" pitchFamily="18" charset="0"/>
            </a:rPr>
            <a:t>Обеспеч</a:t>
          </a:r>
          <a:r>
            <a:rPr lang="ru-RU" sz="800" b="0" kern="1200" dirty="0" smtClean="0">
              <a:latin typeface="+mn-lt"/>
              <a:cs typeface="Times New Roman" pitchFamily="18" charset="0"/>
            </a:rPr>
            <a:t>. поселения уличным освещением</a:t>
          </a:r>
          <a:endParaRPr lang="ru-RU" sz="800" b="0" kern="1200" dirty="0">
            <a:latin typeface="+mn-lt"/>
            <a:cs typeface="Times New Roman" pitchFamily="18" charset="0"/>
          </a:endParaRPr>
        </a:p>
      </dsp:txBody>
      <dsp:txXfrm>
        <a:off x="1557693" y="1884942"/>
        <a:ext cx="646137" cy="646137"/>
      </dsp:txXfrm>
    </dsp:sp>
    <dsp:sp modelId="{4AB13B38-7EC2-4475-B66C-193EC925DB1E}">
      <dsp:nvSpPr>
        <dsp:cNvPr id="0" name=""/>
        <dsp:cNvSpPr/>
      </dsp:nvSpPr>
      <dsp:spPr>
        <a:xfrm>
          <a:off x="1711814" y="817637"/>
          <a:ext cx="1086618" cy="1095820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659,3</a:t>
          </a:r>
          <a:endParaRPr lang="ru-RU" sz="800" b="1" kern="1200" dirty="0" smtClean="0">
            <a:latin typeface="+mn-lt"/>
            <a:cs typeface="Times New Roman" pitchFamily="18" charset="0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+mn-lt"/>
              <a:cs typeface="Times New Roman" pitchFamily="18" charset="0"/>
            </a:rPr>
            <a:t>Расходы  на исполнение судебных актов в счет погашения задолженности</a:t>
          </a:r>
          <a:endParaRPr lang="ru-RU" sz="800" b="0" kern="1200" dirty="0">
            <a:latin typeface="+mn-lt"/>
            <a:cs typeface="Times New Roman" pitchFamily="18" charset="0"/>
          </a:endParaRPr>
        </a:p>
      </dsp:txBody>
      <dsp:txXfrm>
        <a:off x="1870946" y="978116"/>
        <a:ext cx="768354" cy="774862"/>
      </dsp:txXfrm>
    </dsp:sp>
    <dsp:sp modelId="{26685A32-2EA7-4260-9985-8DB0196A861B}">
      <dsp:nvSpPr>
        <dsp:cNvPr id="0" name=""/>
        <dsp:cNvSpPr/>
      </dsp:nvSpPr>
      <dsp:spPr>
        <a:xfrm>
          <a:off x="2554597" y="466605"/>
          <a:ext cx="741667" cy="72440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5,0</a:t>
          </a:r>
          <a:r>
            <a:rPr lang="ru-RU" sz="800" b="0" kern="1200" dirty="0" smtClean="0">
              <a:latin typeface="+mn-lt"/>
              <a:cs typeface="Times New Roman" pitchFamily="18" charset="0"/>
            </a:rPr>
            <a:t>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0" kern="1200" dirty="0" smtClean="0">
              <a:latin typeface="+mn-lt"/>
              <a:cs typeface="Times New Roman" pitchFamily="18" charset="0"/>
            </a:rPr>
            <a:t>Ежегодные членский взносы</a:t>
          </a:r>
          <a:endParaRPr lang="ru-RU" sz="800" b="0" kern="1200" dirty="0">
            <a:latin typeface="+mn-lt"/>
            <a:cs typeface="Times New Roman" pitchFamily="18" charset="0"/>
          </a:endParaRPr>
        </a:p>
      </dsp:txBody>
      <dsp:txXfrm>
        <a:off x="2663212" y="572692"/>
        <a:ext cx="524437" cy="512232"/>
      </dsp:txXfrm>
    </dsp:sp>
    <dsp:sp modelId="{E8F1AEB6-5849-4FED-9708-84D5B0D254DB}">
      <dsp:nvSpPr>
        <dsp:cNvPr id="0" name=""/>
        <dsp:cNvSpPr/>
      </dsp:nvSpPr>
      <dsp:spPr>
        <a:xfrm>
          <a:off x="3076644" y="105389"/>
          <a:ext cx="913777" cy="91377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latin typeface="+mn-lt"/>
              <a:cs typeface="Times New Roman" pitchFamily="18" charset="0"/>
            </a:rPr>
            <a:t>60,00 </a:t>
          </a:r>
          <a:r>
            <a:rPr lang="ru-RU" sz="800" b="0" kern="1200" dirty="0" smtClean="0">
              <a:latin typeface="+mn-lt"/>
              <a:cs typeface="Times New Roman" pitchFamily="18" charset="0"/>
            </a:rPr>
            <a:t>Пожарная </a:t>
          </a:r>
          <a:r>
            <a:rPr lang="ru-RU" sz="800" b="0" kern="1200" dirty="0" smtClean="0">
              <a:latin typeface="+mn-lt"/>
              <a:cs typeface="Times New Roman" pitchFamily="18" charset="0"/>
            </a:rPr>
            <a:t>безопасность</a:t>
          </a:r>
          <a:endParaRPr lang="ru-RU" sz="800" b="0" kern="1200" dirty="0">
            <a:latin typeface="+mn-lt"/>
            <a:cs typeface="Times New Roman" pitchFamily="18" charset="0"/>
          </a:endParaRPr>
        </a:p>
      </dsp:txBody>
      <dsp:txXfrm>
        <a:off x="3210464" y="239209"/>
        <a:ext cx="646137" cy="646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1B4DD-9ED0-453B-ABF6-7F16DAF2942E}" type="datetimeFigureOut">
              <a:rPr lang="ru-RU" smtClean="0"/>
              <a:t>16.08.2018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55738-CCEA-48B4-B347-A976C1C5EA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4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81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358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358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830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358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358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16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1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16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1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1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16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1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55738-CCEA-48B4-B347-A976C1C5EAFD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35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89D68-C015-4F82-B843-DF7F2AA09BAF}" type="datetime1">
              <a:rPr lang="ru-RU" smtClean="0"/>
              <a:t>16.08.2018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42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499BC-F685-4931-9547-A687FCD7EAF2}" type="datetime1">
              <a:rPr lang="ru-RU" smtClean="0"/>
              <a:t>16.08.2018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0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1ECE7-B17E-4D08-89BF-E1BC0B0A5776}" type="datetime1">
              <a:rPr lang="ru-RU" smtClean="0"/>
              <a:t>16.08.2018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19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7BD3F-FD85-4C9A-BAA1-4D0BCFBF7404}" type="datetime1">
              <a:rPr lang="ru-RU" smtClean="0"/>
              <a:t>16.08.2018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206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CC2D-B790-427F-A917-700BDF56E983}" type="datetime1">
              <a:rPr lang="ru-RU" smtClean="0"/>
              <a:t>16.08.2018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8507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6079-C97B-4882-9CF0-71F83213A903}" type="datetime1">
              <a:rPr lang="ru-RU" smtClean="0"/>
              <a:t>16.08.2018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91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EFA47-6701-4A39-B82C-291B67DDFE64}" type="datetime1">
              <a:rPr lang="ru-RU" smtClean="0"/>
              <a:t>16.08.2018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DA1-285D-4CF2-B8FB-32FA4F717957}" type="datetime1">
              <a:rPr lang="ru-RU" smtClean="0"/>
              <a:t>16.08.2018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855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8FA9-59E2-420C-871F-ACB9166C47E8}" type="datetime1">
              <a:rPr lang="ru-RU" smtClean="0"/>
              <a:t>16.08.2018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449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7320A-C1C2-4BDB-A7B8-F56029AB9B5F}" type="datetime1">
              <a:rPr lang="ru-RU" smtClean="0"/>
              <a:t>16.08.2018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352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09C0B-9996-4FF9-947F-3B8F190AC956}" type="datetime1">
              <a:rPr lang="ru-RU" smtClean="0"/>
              <a:t>16.08.2018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DFD2-F10C-43E6-8AFC-B513355071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378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1BF90-A50D-41F2-9194-2DCDC27E64D1}" type="datetime1">
              <a:rPr lang="ru-RU" smtClean="0"/>
              <a:t>16.08.2018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DFD2-F10C-43E6-8AFC-B513355071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48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shtany-sovet@bahch.rk.gov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rot="20544437" flipH="1">
            <a:off x="-579864" y="994366"/>
            <a:ext cx="10437543" cy="5152129"/>
            <a:chOff x="-517033" y="822825"/>
            <a:chExt cx="10305112" cy="5152129"/>
          </a:xfrm>
        </p:grpSpPr>
        <p:sp>
          <p:nvSpPr>
            <p:cNvPr id="4" name="Прямоугольник 3"/>
            <p:cNvSpPr/>
            <p:nvPr/>
          </p:nvSpPr>
          <p:spPr>
            <a:xfrm rot="21110853">
              <a:off x="-517032" y="956640"/>
              <a:ext cx="10152711" cy="4865914"/>
            </a:xfrm>
            <a:prstGeom prst="rect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 rot="20703472">
              <a:off x="-364632" y="1109040"/>
              <a:ext cx="10152711" cy="4865914"/>
            </a:xfrm>
            <a:prstGeom prst="rect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 rot="20544437">
              <a:off x="-517033" y="822825"/>
              <a:ext cx="10152711" cy="4865914"/>
            </a:xfrm>
            <a:prstGeom prst="rect">
              <a:avLst/>
            </a:prstGeom>
            <a:solidFill>
              <a:schemeClr val="lt1">
                <a:alpha val="72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35990" y="2380354"/>
            <a:ext cx="527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 для граждан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085929" y="2409473"/>
            <a:ext cx="0" cy="25056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8402530" y="5664751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29960" y="5756860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1</a:t>
            </a:fld>
            <a:endParaRPr lang="ru-RU" dirty="0"/>
          </a:p>
        </p:txBody>
      </p:sp>
      <p:pic>
        <p:nvPicPr>
          <p:cNvPr id="1026" name="Picture 2" descr="D:\Документы\ВСЕ\Бюджет для граждан\1883dde2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09473"/>
            <a:ext cx="3960337" cy="24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235991" y="3345451"/>
            <a:ext cx="52745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Каштановского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сельского поселения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Бахчисарайского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района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Республики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Крым</a:t>
            </a:r>
          </a:p>
          <a:p>
            <a:pPr algn="ctr"/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за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2017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</a:t>
            </a:r>
          </a:p>
        </p:txBody>
      </p:sp>
    </p:spTree>
    <p:extLst>
      <p:ext uri="{BB962C8B-B14F-4D97-AF65-F5344CB8AC3E}">
        <p14:creationId xmlns:p14="http://schemas.microsoft.com/office/powerpoint/2010/main" val="388861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359229"/>
            <a:ext cx="9383488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10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515" y="569463"/>
            <a:ext cx="8080239" cy="52322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cap="small" spc="3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Налоговые доходы</a:t>
            </a:r>
            <a:endParaRPr lang="ru-RU" sz="2800" b="1" i="1" cap="small" spc="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3285" y="1426028"/>
            <a:ext cx="8609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178818" y="1577300"/>
            <a:ext cx="2081782" cy="4397594"/>
            <a:chOff x="1693" y="0"/>
            <a:chExt cx="2176555" cy="498432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1693" y="0"/>
              <a:ext cx="2176555" cy="498432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Скругленный прямоугольник 4"/>
            <p:cNvSpPr/>
            <p:nvPr/>
          </p:nvSpPr>
          <p:spPr>
            <a:xfrm>
              <a:off x="1693" y="2073288"/>
              <a:ext cx="2087655" cy="19141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kern="1200" dirty="0" smtClean="0">
                  <a:latin typeface="Times New Roman" pitchFamily="18" charset="0"/>
                  <a:cs typeface="Times New Roman" pitchFamily="18" charset="0"/>
                </a:rPr>
                <a:t>Налог на доходы физ. лиц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1325,9 </a:t>
              </a:r>
              <a:r>
                <a:rPr lang="ru-RU" b="1" kern="1200" dirty="0" smtClean="0">
                  <a:latin typeface="Times New Roman" pitchFamily="18" charset="0"/>
                  <a:cs typeface="Times New Roman" pitchFamily="18" charset="0"/>
                </a:rPr>
                <a:t>тыс. руб. </a:t>
              </a:r>
              <a:endParaRPr lang="ru-RU" b="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Овал 8"/>
          <p:cNvSpPr/>
          <p:nvPr/>
        </p:nvSpPr>
        <p:spPr>
          <a:xfrm>
            <a:off x="369667" y="1786376"/>
            <a:ext cx="1435490" cy="140524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</p:spPr>
        <p:style>
          <a:lnRef idx="3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9"/>
          <p:cNvGrpSpPr/>
          <p:nvPr/>
        </p:nvGrpSpPr>
        <p:grpSpPr>
          <a:xfrm>
            <a:off x="2406856" y="1601685"/>
            <a:ext cx="2155778" cy="4397594"/>
            <a:chOff x="2715207" y="0"/>
            <a:chExt cx="2634480" cy="4984328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2715207" y="0"/>
              <a:ext cx="2634480" cy="498432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кругленный прямоугольник 7"/>
            <p:cNvSpPr/>
            <p:nvPr/>
          </p:nvSpPr>
          <p:spPr>
            <a:xfrm>
              <a:off x="2715207" y="1993731"/>
              <a:ext cx="2634480" cy="1993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Единый с/х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 налог 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263,4 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Овал 10"/>
          <p:cNvSpPr/>
          <p:nvPr/>
        </p:nvSpPr>
        <p:spPr>
          <a:xfrm>
            <a:off x="2733440" y="1742055"/>
            <a:ext cx="1512497" cy="1494682"/>
          </a:xfrm>
          <a:prstGeom prst="ellipse">
            <a:avLst/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Группа 11"/>
          <p:cNvGrpSpPr/>
          <p:nvPr/>
        </p:nvGrpSpPr>
        <p:grpSpPr>
          <a:xfrm>
            <a:off x="4681183" y="1577301"/>
            <a:ext cx="2024417" cy="4446364"/>
            <a:chOff x="5428722" y="0"/>
            <a:chExt cx="2634480" cy="498432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428722" y="0"/>
              <a:ext cx="2634480" cy="498432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Скругленный прямоугольник 10"/>
            <p:cNvSpPr/>
            <p:nvPr/>
          </p:nvSpPr>
          <p:spPr>
            <a:xfrm>
              <a:off x="5428722" y="1993731"/>
              <a:ext cx="2634480" cy="1993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Земельный 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налог 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39,8 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Овал 12"/>
          <p:cNvSpPr/>
          <p:nvPr/>
        </p:nvSpPr>
        <p:spPr>
          <a:xfrm>
            <a:off x="4961769" y="1760434"/>
            <a:ext cx="1463244" cy="1457123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000" r="-21000"/>
            </a:stretch>
          </a:blipFill>
        </p:spPr>
        <p:style>
          <a:lnRef idx="3">
            <a:schemeClr val="accent5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4" name="Группа 23"/>
          <p:cNvGrpSpPr/>
          <p:nvPr/>
        </p:nvGrpSpPr>
        <p:grpSpPr>
          <a:xfrm>
            <a:off x="6858000" y="1552914"/>
            <a:ext cx="2159000" cy="4446365"/>
            <a:chOff x="5428722" y="-27336"/>
            <a:chExt cx="2634480" cy="4984328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428722" y="-27336"/>
              <a:ext cx="2634480" cy="4984328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accent5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Скругленный прямоугольник 10"/>
            <p:cNvSpPr/>
            <p:nvPr/>
          </p:nvSpPr>
          <p:spPr>
            <a:xfrm>
              <a:off x="5428722" y="2133508"/>
              <a:ext cx="2634480" cy="1993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0" tIns="177800" rIns="177800" bIns="17780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Акцизы по подакцизным  товарам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481,4 </a:t>
              </a:r>
              <a:r>
                <a:rPr lang="ru-RU" sz="2000" b="1" kern="1200" dirty="0" smtClean="0">
                  <a:latin typeface="Times New Roman" pitchFamily="18" charset="0"/>
                  <a:cs typeface="Times New Roman" pitchFamily="18" charset="0"/>
                </a:rPr>
                <a:t>тыс. руб.</a:t>
              </a:r>
              <a:endParaRPr lang="ru-RU" sz="20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Двойная стрелка влево/вправо 15"/>
          <p:cNvSpPr/>
          <p:nvPr/>
        </p:nvSpPr>
        <p:spPr>
          <a:xfrm>
            <a:off x="369666" y="4924298"/>
            <a:ext cx="8326015" cy="747649"/>
          </a:xfrm>
          <a:prstGeom prst="leftRight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60000"/>
              <a:hueOff val="0"/>
              <a:satOff val="0"/>
              <a:lumOff val="0"/>
              <a:alphaOff val="0"/>
            </a:schemeClr>
          </a:fillRef>
          <a:effectRef idx="1">
            <a:schemeClr val="accent5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9" name="Овал 28" descr="D:\Документы\ВСЕ\Бюджет для граждан\RnpvRWPV.png"/>
          <p:cNvSpPr/>
          <p:nvPr/>
        </p:nvSpPr>
        <p:spPr>
          <a:xfrm>
            <a:off x="7198278" y="1809472"/>
            <a:ext cx="1478444" cy="1453489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7000" r="-17000"/>
            </a:stretch>
          </a:blip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63016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359229"/>
            <a:ext cx="9383488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11</a:t>
            </a:fld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3285" y="1426028"/>
            <a:ext cx="8609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3065123538"/>
              </p:ext>
            </p:extLst>
          </p:nvPr>
        </p:nvGraphicFramePr>
        <p:xfrm>
          <a:off x="694452" y="1663700"/>
          <a:ext cx="7776864" cy="455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5" name="Заголовок 1"/>
          <p:cNvSpPr txBox="1">
            <a:spLocks/>
          </p:cNvSpPr>
          <p:nvPr/>
        </p:nvSpPr>
        <p:spPr>
          <a:xfrm>
            <a:off x="539552" y="743552"/>
            <a:ext cx="8208912" cy="461336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 smtClean="0">
                <a:latin typeface="+mn-lt"/>
                <a:cs typeface="Times New Roman" panose="02020603050405020304" pitchFamily="18" charset="0"/>
              </a:rPr>
              <a:t>НЕНАЛОГОВЫЕ ДОХОДЫ</a:t>
            </a:r>
            <a:endParaRPr lang="ru-RU" sz="2400" b="1" dirty="0"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25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359229"/>
            <a:ext cx="9383488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12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515" y="569463"/>
            <a:ext cx="810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3285" y="1426028"/>
            <a:ext cx="8609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410334199"/>
              </p:ext>
            </p:extLst>
          </p:nvPr>
        </p:nvGraphicFramePr>
        <p:xfrm>
          <a:off x="266701" y="1397000"/>
          <a:ext cx="8365224" cy="444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522515" y="1887000"/>
            <a:ext cx="1260140" cy="57519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тыс. руб.</a:t>
            </a:r>
            <a:endParaRPr lang="ru-RU" b="1" dirty="0">
              <a:latin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0590623"/>
              </p:ext>
            </p:extLst>
          </p:nvPr>
        </p:nvGraphicFramePr>
        <p:xfrm>
          <a:off x="3578344" y="2829917"/>
          <a:ext cx="5696284" cy="4220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54360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359229"/>
            <a:ext cx="9383488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13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03847239"/>
              </p:ext>
            </p:extLst>
          </p:nvPr>
        </p:nvGraphicFramePr>
        <p:xfrm>
          <a:off x="539123" y="1056881"/>
          <a:ext cx="8100350" cy="512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284618" y="359229"/>
            <a:ext cx="8609361" cy="6976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Расходы бюджета </a:t>
            </a:r>
            <a:r>
              <a:rPr lang="ru-RU" b="1" cap="all" dirty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Каштановского сельского поселения Бахчисарайского района </a:t>
            </a:r>
            <a:r>
              <a:rPr lang="ru-RU" b="1" cap="all" dirty="0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 9 месяцев 2017 </a:t>
            </a:r>
            <a:r>
              <a:rPr lang="ru-RU" b="1" cap="all" dirty="0" err="1" smtClean="0">
                <a:ln w="9000" cmpd="sng">
                  <a:noFill/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годА</a:t>
            </a:r>
            <a:endParaRPr lang="ru-RU" b="1" cap="all" dirty="0">
              <a:ln w="9000" cmpd="sng">
                <a:noFill/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2918" y="5509121"/>
            <a:ext cx="1260140" cy="575195"/>
          </a:xfrm>
          <a:prstGeom prst="roundRect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Times New Roman" pitchFamily="18" charset="0"/>
              </a:rPr>
              <a:t>тыс. руб.</a:t>
            </a:r>
            <a:endParaRPr lang="ru-RU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1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359229"/>
            <a:ext cx="9383488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14</a:t>
            </a:fld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3285" y="1426028"/>
            <a:ext cx="8609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395536" y="1625600"/>
            <a:ext cx="8208912" cy="4323680"/>
          </a:xfrm>
          <a:prstGeom prst="snip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 rot="21321912">
            <a:off x="1077065" y="2210085"/>
            <a:ext cx="6781800" cy="315471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+mn-lt"/>
              </a:rPr>
              <a:t>Администрация Каштановского сельского  поселения</a:t>
            </a:r>
          </a:p>
          <a:p>
            <a:pPr algn="ctr" eaLnBrk="1" hangingPunct="1"/>
            <a:endParaRPr lang="ru-RU" altLang="ru-RU" sz="500" dirty="0" smtClean="0">
              <a:latin typeface="+mn-lt"/>
            </a:endParaRPr>
          </a:p>
          <a:p>
            <a:pPr algn="ctr" eaLnBrk="1" hangingPunct="1"/>
            <a:r>
              <a:rPr lang="ru-RU" altLang="ru-RU" dirty="0" smtClean="0">
                <a:latin typeface="+mn-lt"/>
              </a:rPr>
              <a:t>Адрес</a:t>
            </a:r>
            <a:r>
              <a:rPr lang="ru-RU" altLang="ru-RU" dirty="0">
                <a:latin typeface="+mn-lt"/>
              </a:rPr>
              <a:t>: </a:t>
            </a:r>
            <a:r>
              <a:rPr lang="ru-RU" altLang="ru-RU" dirty="0" smtClean="0">
                <a:latin typeface="+mn-lt"/>
              </a:rPr>
              <a:t>с. Каштаны, ул. Виноградная, 3</a:t>
            </a:r>
            <a:endParaRPr lang="ru-RU" altLang="ru-RU" dirty="0">
              <a:latin typeface="+mn-lt"/>
            </a:endParaRPr>
          </a:p>
          <a:p>
            <a:pPr algn="ctr" eaLnBrk="1" hangingPunct="1"/>
            <a:r>
              <a:rPr lang="ru-RU" altLang="ru-RU" dirty="0" smtClean="0">
                <a:latin typeface="+mn-lt"/>
              </a:rPr>
              <a:t>Бахчисарайский  район, Республика Крым , 298413</a:t>
            </a:r>
          </a:p>
          <a:p>
            <a:pPr algn="ctr" eaLnBrk="1" hangingPunct="1"/>
            <a:endParaRPr lang="ru-RU" altLang="ru-RU" sz="500" dirty="0">
              <a:latin typeface="+mn-lt"/>
            </a:endParaRPr>
          </a:p>
          <a:p>
            <a:pPr algn="ctr" eaLnBrk="1" hangingPunct="1"/>
            <a:r>
              <a:rPr lang="ru-RU" altLang="ru-RU" dirty="0">
                <a:latin typeface="+mn-lt"/>
              </a:rPr>
              <a:t>тел</a:t>
            </a:r>
            <a:r>
              <a:rPr lang="ru-RU" altLang="ru-RU" dirty="0" smtClean="0">
                <a:latin typeface="+mn-lt"/>
              </a:rPr>
              <a:t>. /факс (06554) 5 13 24</a:t>
            </a:r>
            <a:endParaRPr lang="ru-RU" altLang="ru-RU" dirty="0">
              <a:latin typeface="+mn-lt"/>
            </a:endParaRPr>
          </a:p>
          <a:p>
            <a:pPr algn="ctr"/>
            <a:r>
              <a:rPr lang="en-US" altLang="ru-RU" b="1" dirty="0" smtClean="0">
                <a:latin typeface="+mn-lt"/>
                <a:cs typeface="Times New Roman" pitchFamily="18" charset="0"/>
              </a:rPr>
              <a:t>e-mail</a:t>
            </a:r>
            <a:r>
              <a:rPr lang="ru-RU" altLang="ru-RU" b="1" dirty="0" smtClean="0">
                <a:latin typeface="+mn-lt"/>
                <a:cs typeface="Times New Roman" pitchFamily="18" charset="0"/>
              </a:rPr>
              <a:t>:</a:t>
            </a:r>
            <a:r>
              <a:rPr lang="en-US" altLang="ru-RU" b="1" dirty="0" smtClean="0">
                <a:latin typeface="+mn-lt"/>
                <a:cs typeface="Times New Roman" pitchFamily="18" charset="0"/>
              </a:rPr>
              <a:t> </a:t>
            </a:r>
            <a:r>
              <a:rPr lang="en-US" b="1" dirty="0" smtClean="0">
                <a:latin typeface="+mn-lt"/>
                <a:cs typeface="Times New Roman" pitchFamily="18" charset="0"/>
                <a:hlinkClick r:id="rId4"/>
              </a:rPr>
              <a:t>kashtany-sovet@bahch.rk.gov.ru</a:t>
            </a:r>
            <a:endParaRPr lang="ru-RU" b="1" dirty="0" smtClean="0">
              <a:latin typeface="+mn-lt"/>
              <a:cs typeface="Times New Roman" pitchFamily="18" charset="0"/>
            </a:endParaRPr>
          </a:p>
          <a:p>
            <a:pPr algn="ctr"/>
            <a:endParaRPr lang="ru-RU" altLang="ru-RU" sz="300" b="1" dirty="0">
              <a:latin typeface="+mn-lt"/>
              <a:cs typeface="Times New Roman" pitchFamily="18" charset="0"/>
            </a:endParaRPr>
          </a:p>
          <a:p>
            <a:pPr algn="ctr" eaLnBrk="1" hangingPunct="1"/>
            <a:r>
              <a:rPr lang="ru-RU" altLang="ru-RU" dirty="0" smtClean="0">
                <a:latin typeface="+mn-lt"/>
              </a:rPr>
              <a:t>График работы :</a:t>
            </a:r>
          </a:p>
          <a:p>
            <a:pPr algn="ctr" eaLnBrk="1" hangingPunct="1"/>
            <a:r>
              <a:rPr lang="ru-RU" altLang="ru-RU" dirty="0" smtClean="0">
                <a:latin typeface="+mn-lt"/>
              </a:rPr>
              <a:t>с </a:t>
            </a:r>
            <a:r>
              <a:rPr lang="ru-RU" altLang="ru-RU" dirty="0">
                <a:latin typeface="+mn-lt"/>
              </a:rPr>
              <a:t>8:00 до </a:t>
            </a:r>
            <a:r>
              <a:rPr lang="ru-RU" altLang="ru-RU" dirty="0" smtClean="0">
                <a:latin typeface="+mn-lt"/>
              </a:rPr>
              <a:t>1</a:t>
            </a:r>
            <a:r>
              <a:rPr lang="en-US" altLang="ru-RU" dirty="0" smtClean="0">
                <a:latin typeface="+mn-lt"/>
              </a:rPr>
              <a:t>7</a:t>
            </a:r>
            <a:r>
              <a:rPr lang="ru-RU" altLang="ru-RU" dirty="0" smtClean="0">
                <a:latin typeface="+mn-lt"/>
              </a:rPr>
              <a:t>:00 </a:t>
            </a:r>
            <a:r>
              <a:rPr lang="ru-RU" altLang="ru-RU" dirty="0">
                <a:latin typeface="+mn-lt"/>
              </a:rPr>
              <a:t>перерыв </a:t>
            </a:r>
            <a:r>
              <a:rPr lang="ru-RU" altLang="ru-RU" dirty="0" smtClean="0">
                <a:latin typeface="+mn-lt"/>
              </a:rPr>
              <a:t>с </a:t>
            </a:r>
            <a:r>
              <a:rPr lang="ru-RU" altLang="ru-RU" dirty="0">
                <a:latin typeface="+mn-lt"/>
              </a:rPr>
              <a:t>12:00 до </a:t>
            </a:r>
            <a:r>
              <a:rPr lang="ru-RU" altLang="ru-RU" dirty="0" smtClean="0">
                <a:latin typeface="+mn-lt"/>
              </a:rPr>
              <a:t>13:00</a:t>
            </a:r>
          </a:p>
          <a:p>
            <a:pPr algn="ctr" eaLnBrk="1" hangingPunct="1"/>
            <a:r>
              <a:rPr lang="ru-RU" altLang="ru-RU" b="1" dirty="0" smtClean="0">
                <a:latin typeface="+mn-lt"/>
              </a:rPr>
              <a:t>Приемные дни: вторник, четверг</a:t>
            </a:r>
          </a:p>
          <a:p>
            <a:pPr algn="ctr" eaLnBrk="1" hangingPunct="1"/>
            <a:r>
              <a:rPr lang="ru-RU" altLang="ru-RU" b="1" dirty="0">
                <a:latin typeface="+mn-lt"/>
              </a:rPr>
              <a:t>с </a:t>
            </a:r>
            <a:r>
              <a:rPr lang="ru-RU" altLang="ru-RU" b="1" dirty="0" smtClean="0">
                <a:latin typeface="+mn-lt"/>
              </a:rPr>
              <a:t>9:00 </a:t>
            </a:r>
            <a:r>
              <a:rPr lang="ru-RU" altLang="ru-RU" b="1" dirty="0">
                <a:latin typeface="+mn-lt"/>
              </a:rPr>
              <a:t>до </a:t>
            </a:r>
            <a:r>
              <a:rPr lang="ru-RU" altLang="ru-RU" b="1" dirty="0" smtClean="0">
                <a:latin typeface="+mn-lt"/>
              </a:rPr>
              <a:t>16:00 </a:t>
            </a:r>
            <a:r>
              <a:rPr lang="ru-RU" altLang="ru-RU" b="1" dirty="0">
                <a:latin typeface="+mn-lt"/>
              </a:rPr>
              <a:t>перерыв с 12:00 до 13:00</a:t>
            </a:r>
          </a:p>
          <a:p>
            <a:pPr algn="ctr" eaLnBrk="1" hangingPunct="1"/>
            <a:r>
              <a:rPr lang="ru-RU" altLang="ru-RU" dirty="0" smtClean="0">
                <a:latin typeface="+mn-lt"/>
              </a:rPr>
              <a:t>Выходной суббота, воскресенье.</a:t>
            </a:r>
            <a:endParaRPr lang="ru-RU" altLang="ru-RU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2515" y="569463"/>
            <a:ext cx="8109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pc="3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Контактная информация:</a:t>
            </a:r>
          </a:p>
        </p:txBody>
      </p:sp>
    </p:spTree>
    <p:extLst>
      <p:ext uri="{BB962C8B-B14F-4D97-AF65-F5344CB8AC3E}">
        <p14:creationId xmlns:p14="http://schemas.microsoft.com/office/powerpoint/2010/main" val="253762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359229"/>
            <a:ext cx="9383488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515" y="569463"/>
            <a:ext cx="81094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Уважаемые жители</a:t>
            </a:r>
          </a:p>
          <a:p>
            <a:r>
              <a:rPr lang="ru-RU" sz="3600" i="1" dirty="0" smtClean="0"/>
              <a:t>Каштановского сельского поселения!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22515" y="2112298"/>
            <a:ext cx="81094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i="1" dirty="0" smtClean="0"/>
              <a:t>Открытость </a:t>
            </a:r>
            <a:r>
              <a:rPr lang="ru-RU" sz="1600" i="1" dirty="0"/>
              <a:t>и доступность информации являются одними из важных аспектов формирования и исполнения муниципального бюджета. </a:t>
            </a:r>
            <a:r>
              <a:rPr lang="ru-RU" sz="1600" i="1" dirty="0" smtClean="0">
                <a:cs typeface="Times New Roman" pitchFamily="18" charset="0"/>
              </a:rPr>
              <a:t>Представленная </a:t>
            </a:r>
            <a:r>
              <a:rPr lang="ru-RU" sz="1600" i="1" dirty="0">
                <a:cs typeface="Times New Roman" pitchFamily="18" charset="0"/>
              </a:rPr>
              <a:t>информация предназначена для широкого круга пользователей и будет интересна и полезна всем категориям населения, так как бюджет затрагивает интересы каждого жителя Каштановского сельского поселения. </a:t>
            </a:r>
            <a:endParaRPr lang="ru-RU" sz="1600" i="1" dirty="0" smtClean="0">
              <a:cs typeface="Times New Roman" pitchFamily="18" charset="0"/>
            </a:endParaRPr>
          </a:p>
          <a:p>
            <a:pPr indent="457200" algn="just"/>
            <a:r>
              <a:rPr lang="ru-RU" sz="1600" i="1" dirty="0" smtClean="0">
                <a:cs typeface="Times New Roman" pitchFamily="18" charset="0"/>
              </a:rPr>
              <a:t>Мы </a:t>
            </a:r>
            <a:r>
              <a:rPr lang="ru-RU" sz="1600" i="1" dirty="0">
                <a:cs typeface="Times New Roman" pitchFamily="18" charset="0"/>
              </a:rPr>
              <a:t>постарались в доступной и понятной форме для граждан, показать основные показатели бюджета муниципального образования </a:t>
            </a:r>
            <a:r>
              <a:rPr lang="ru-RU" sz="1600" i="1" dirty="0" err="1">
                <a:cs typeface="Times New Roman" pitchFamily="18" charset="0"/>
              </a:rPr>
              <a:t>Каштановское</a:t>
            </a:r>
            <a:r>
              <a:rPr lang="ru-RU" sz="1600" i="1" dirty="0">
                <a:cs typeface="Times New Roman" pitchFamily="18" charset="0"/>
              </a:rPr>
              <a:t> сельское поселение Бахчисарайского района Республики </a:t>
            </a:r>
            <a:r>
              <a:rPr lang="ru-RU" sz="1600" i="1" dirty="0" smtClean="0">
                <a:cs typeface="Times New Roman" pitchFamily="18" charset="0"/>
              </a:rPr>
              <a:t>Крым.</a:t>
            </a:r>
          </a:p>
          <a:p>
            <a:pPr indent="457200" algn="just"/>
            <a:r>
              <a:rPr lang="ru-RU" sz="1600" i="1" dirty="0"/>
              <a:t>Граждане 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каждого человека.</a:t>
            </a:r>
          </a:p>
          <a:p>
            <a:pPr indent="457200" algn="just"/>
            <a:r>
              <a:rPr lang="ru-RU" sz="1600" b="1" i="1" dirty="0" smtClean="0">
                <a:cs typeface="Times New Roman" pitchFamily="18" charset="0"/>
              </a:rPr>
              <a:t>«</a:t>
            </a:r>
            <a:r>
              <a:rPr lang="ru-RU" sz="1600" b="1" i="1" dirty="0">
                <a:cs typeface="Times New Roman" pitchFamily="18" charset="0"/>
              </a:rPr>
              <a:t>Бюджет для граждан» </a:t>
            </a:r>
            <a:r>
              <a:rPr lang="ru-RU" sz="1600" i="1" dirty="0">
                <a:cs typeface="Times New Roman" pitchFamily="18" charset="0"/>
              </a:rPr>
              <a:t>нацелен на получение обратной связи от граждан, которым интересны современные проблемы финансов в </a:t>
            </a:r>
            <a:r>
              <a:rPr lang="ru-RU" sz="1600" i="1" dirty="0" err="1">
                <a:cs typeface="Times New Roman" pitchFamily="18" charset="0"/>
              </a:rPr>
              <a:t>Каштановском</a:t>
            </a:r>
            <a:r>
              <a:rPr lang="ru-RU" sz="1600" i="1" dirty="0">
                <a:cs typeface="Times New Roman" pitchFamily="18" charset="0"/>
              </a:rPr>
              <a:t> сельском поселении</a:t>
            </a:r>
            <a:r>
              <a:rPr lang="ru-RU" sz="1600" i="1" dirty="0" smtClean="0">
                <a:cs typeface="Times New Roman" pitchFamily="18" charset="0"/>
              </a:rPr>
              <a:t>.</a:t>
            </a:r>
            <a:endParaRPr lang="ru-RU" sz="1600" i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54650" y="1956503"/>
            <a:ext cx="8609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481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359229"/>
            <a:ext cx="9383488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515" y="569463"/>
            <a:ext cx="8109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/>
              <a:t>Принцип прозрачности (открытости) бюджетной системы Российской Федерации означает</a:t>
            </a:r>
            <a:r>
              <a:rPr lang="ru-RU" sz="2400" b="1" i="1" dirty="0" smtClean="0"/>
              <a:t>:</a:t>
            </a:r>
            <a:endParaRPr lang="ru-RU" sz="2400" b="1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72539" y="1568576"/>
            <a:ext cx="8609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33464318"/>
              </p:ext>
            </p:extLst>
          </p:nvPr>
        </p:nvGraphicFramePr>
        <p:xfrm>
          <a:off x="714641" y="1731819"/>
          <a:ext cx="7736485" cy="417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5504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23117" y="359228"/>
            <a:ext cx="9383488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4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22995" y="463975"/>
            <a:ext cx="8291264" cy="4320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latin typeface="+mn-lt"/>
              </a:rPr>
              <a:t>ЧТО ТАКОЕ БЮДЖЕТ?</a:t>
            </a:r>
            <a:endParaRPr lang="ru-RU" sz="3200" b="1" i="1" dirty="0">
              <a:latin typeface="+mn-lt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>
            <a:off x="3011066" y="2816800"/>
            <a:ext cx="6097438" cy="570547"/>
          </a:xfrm>
          <a:prstGeom prst="curved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3403006" y="1578090"/>
            <a:ext cx="2520000" cy="3960000"/>
            <a:chOff x="2080617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2080617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/>
                <a:t>ДОХОДЫ</a:t>
              </a:r>
            </a:p>
            <a:p>
              <a:pPr algn="ctr"/>
              <a:r>
                <a:rPr lang="ru-RU" sz="2200" b="1" dirty="0" smtClean="0"/>
                <a:t>бюджета</a:t>
              </a:r>
              <a:endParaRPr lang="ru-RU" sz="2200" b="1" dirty="0"/>
            </a:p>
          </p:txBody>
        </p:sp>
        <p:sp>
          <p:nvSpPr>
            <p:cNvPr id="13" name="Скругленный прямоугольник 4"/>
            <p:cNvSpPr/>
            <p:nvPr/>
          </p:nvSpPr>
          <p:spPr>
            <a:xfrm>
              <a:off x="2080617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16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6101916" y="1628800"/>
            <a:ext cx="2520000" cy="3960000"/>
            <a:chOff x="4160490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4160490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/>
                <a:t>РАСХОДЫ </a:t>
              </a:r>
            </a:p>
            <a:p>
              <a:pPr algn="ctr"/>
              <a:r>
                <a:rPr lang="ru-RU" sz="2200" b="1" dirty="0" smtClean="0"/>
                <a:t>бюджета</a:t>
              </a:r>
              <a:endParaRPr lang="ru-RU" sz="2200" b="1" dirty="0"/>
            </a:p>
          </p:txBody>
        </p:sp>
        <p:sp>
          <p:nvSpPr>
            <p:cNvPr id="20" name="Скругленный прямоугольник 4"/>
            <p:cNvSpPr/>
            <p:nvPr/>
          </p:nvSpPr>
          <p:spPr>
            <a:xfrm>
              <a:off x="4160490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422995" y="1628800"/>
            <a:ext cx="2520000" cy="3960000"/>
            <a:chOff x="744" y="0"/>
            <a:chExt cx="1934765" cy="4063999"/>
          </a:xfr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744" y="0"/>
              <a:ext cx="1934765" cy="4063999"/>
            </a:xfrm>
            <a:prstGeom prst="roundRect">
              <a:avLst>
                <a:gd name="adj" fmla="val 10000"/>
              </a:avLst>
            </a:prstGeom>
            <a:solidFill>
              <a:schemeClr val="bg1">
                <a:lumMod val="95000"/>
              </a:schemeClr>
            </a:solidFill>
            <a:ln w="22225"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ru-RU" sz="2800" b="1" dirty="0" smtClean="0"/>
                <a:t>БЮДЖЕТ</a:t>
              </a:r>
              <a:endParaRPr lang="ru-RU" sz="2800" b="1" dirty="0"/>
            </a:p>
          </p:txBody>
        </p:sp>
        <p:sp>
          <p:nvSpPr>
            <p:cNvPr id="23" name="Скругленный прямоугольник 4"/>
            <p:cNvSpPr/>
            <p:nvPr/>
          </p:nvSpPr>
          <p:spPr>
            <a:xfrm>
              <a:off x="744" y="0"/>
              <a:ext cx="1934765" cy="1219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1450" tIns="171450" rIns="171450" bIns="171450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500" kern="1200" dirty="0"/>
            </a:p>
          </p:txBody>
        </p:sp>
      </p:grpSp>
      <p:sp>
        <p:nvSpPr>
          <p:cNvPr id="24" name="Скругленный прямоугольник 23"/>
          <p:cNvSpPr/>
          <p:nvPr/>
        </p:nvSpPr>
        <p:spPr>
          <a:xfrm>
            <a:off x="548995" y="2303988"/>
            <a:ext cx="2268000" cy="3096000"/>
          </a:xfrm>
          <a:prstGeom prst="roundRect">
            <a:avLst>
              <a:gd name="adj" fmla="val 10000"/>
            </a:avLst>
          </a:prstGeom>
          <a:solidFill>
            <a:srgbClr val="7030A0"/>
          </a:soli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- форма образования и расходования денежных средств, предназначенных для финансового обеспечения задач </a:t>
            </a:r>
          </a:p>
          <a:p>
            <a:pPr algn="ctr"/>
            <a:r>
              <a:rPr lang="ru-RU" dirty="0" smtClean="0"/>
              <a:t>и функций </a:t>
            </a:r>
          </a:p>
          <a:p>
            <a:pPr algn="ctr"/>
            <a:r>
              <a:rPr lang="ru-RU" dirty="0"/>
              <a:t>о</a:t>
            </a:r>
            <a:r>
              <a:rPr lang="ru-RU" dirty="0" smtClean="0"/>
              <a:t>рганов местного </a:t>
            </a:r>
            <a:r>
              <a:rPr lang="ru-RU" sz="1900" dirty="0" smtClean="0"/>
              <a:t>самоуправления</a:t>
            </a:r>
            <a:endParaRPr lang="ru-RU" sz="1900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6227916" y="2502988"/>
            <a:ext cx="2268000" cy="2952000"/>
            <a:chOff x="4434766" y="1188957"/>
            <a:chExt cx="1627712" cy="1258300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434766" y="1188957"/>
              <a:ext cx="1627712" cy="1258300"/>
            </a:xfrm>
            <a:prstGeom prst="roundRect">
              <a:avLst>
                <a:gd name="adj" fmla="val 10000"/>
              </a:avLst>
            </a:prstGeom>
            <a:solidFill>
              <a:srgbClr val="FF0000"/>
            </a:solidFill>
            <a:ln w="317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 prstMaterial="dkEdge"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ru-RU" dirty="0" smtClean="0"/>
                <a:t>направляемые из бюджета денежные средства</a:t>
              </a:r>
            </a:p>
            <a:p>
              <a:pPr algn="ctr"/>
              <a:r>
                <a:rPr lang="ru-RU" sz="1600" dirty="0" smtClean="0"/>
                <a:t>(финансовое обеспечение муниципальных учреждений, </a:t>
              </a:r>
            </a:p>
            <a:p>
              <a:pPr algn="ctr"/>
              <a:r>
                <a:rPr lang="ru-RU" sz="1600" dirty="0" smtClean="0"/>
                <a:t>дорожное хозяйство, ЖКХ  и транспорт,  капитальное строительство и др.)</a:t>
              </a:r>
              <a:endParaRPr lang="ru-RU" sz="1600" dirty="0"/>
            </a:p>
          </p:txBody>
        </p:sp>
        <p:sp>
          <p:nvSpPr>
            <p:cNvPr id="30" name="Скругленный прямоугольник 4"/>
            <p:cNvSpPr/>
            <p:nvPr/>
          </p:nvSpPr>
          <p:spPr>
            <a:xfrm>
              <a:off x="4563012" y="1256278"/>
              <a:ext cx="1452420" cy="11894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68580" rIns="9144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3600" kern="1200" dirty="0"/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334412" y="939403"/>
            <a:ext cx="8657188" cy="46166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i="1" dirty="0"/>
              <a:t>Слово это заимствовано из Англии, где в старину канцлер казначейства приносил ежегодно в парламент мешок </a:t>
            </a:r>
            <a:r>
              <a:rPr lang="ru-RU" sz="1200" i="1" dirty="0" smtClean="0"/>
              <a:t>  с </a:t>
            </a:r>
            <a:r>
              <a:rPr lang="ru-RU" sz="1200" i="1" dirty="0"/>
              <a:t>деньгами и произносил речь, которая собственно и называлась старинным </a:t>
            </a:r>
            <a:r>
              <a:rPr lang="ru-RU" sz="1200" i="1" dirty="0" smtClean="0"/>
              <a:t>нормандским </a:t>
            </a:r>
            <a:r>
              <a:rPr lang="ru-RU" sz="1200" i="1" dirty="0"/>
              <a:t>словом "</a:t>
            </a:r>
            <a:r>
              <a:rPr lang="ru-RU" sz="1200" i="1" dirty="0" smtClean="0"/>
              <a:t>B</a:t>
            </a:r>
            <a:r>
              <a:rPr lang="en-US" sz="1200" i="1" dirty="0"/>
              <a:t>o</a:t>
            </a:r>
            <a:r>
              <a:rPr lang="ru-RU" sz="1200" i="1" dirty="0" smtClean="0"/>
              <a:t>u</a:t>
            </a:r>
            <a:r>
              <a:rPr lang="en-US" sz="1200" i="1" dirty="0"/>
              <a:t>g</a:t>
            </a:r>
            <a:r>
              <a:rPr lang="en-US" sz="1200" i="1" dirty="0" smtClean="0"/>
              <a:t>ett</a:t>
            </a:r>
            <a:r>
              <a:rPr lang="ru-RU" sz="1200" i="1" dirty="0" smtClean="0"/>
              <a:t>e" (</a:t>
            </a:r>
            <a:r>
              <a:rPr lang="ru-RU" sz="1200" i="1" dirty="0"/>
              <a:t>т.е. кожаный мешок</a:t>
            </a:r>
            <a:r>
              <a:rPr lang="ru-RU" sz="1200" i="1" dirty="0" smtClean="0"/>
              <a:t>)</a:t>
            </a:r>
            <a:endParaRPr lang="ru-RU" sz="1200" i="1" dirty="0"/>
          </a:p>
        </p:txBody>
      </p:sp>
      <p:sp>
        <p:nvSpPr>
          <p:cNvPr id="32" name="Прямоугольник с двумя скругленными противолежащими углами 31"/>
          <p:cNvSpPr/>
          <p:nvPr/>
        </p:nvSpPr>
        <p:spPr>
          <a:xfrm>
            <a:off x="422995" y="5661248"/>
            <a:ext cx="8072921" cy="423068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i="1" dirty="0" smtClean="0">
                <a:cs typeface="Times New Roman" panose="02020603050405020304" pitchFamily="18" charset="0"/>
              </a:rPr>
              <a:t>Если расходная часть бюджета превышает доходную, то бюджет формируется с дефицитом. Превышение доходов над расходами образует положительный остаток бюджета (профицит). </a:t>
            </a:r>
            <a:endParaRPr lang="ru-RU" sz="1200" i="1" dirty="0">
              <a:cs typeface="Times New Roman" panose="02020603050405020304" pitchFamily="18" charset="0"/>
            </a:endParaRPr>
          </a:p>
        </p:txBody>
      </p:sp>
      <p:sp>
        <p:nvSpPr>
          <p:cNvPr id="34" name="Номер слайда 17"/>
          <p:cNvSpPr txBox="1">
            <a:spLocks/>
          </p:cNvSpPr>
          <p:nvPr/>
        </p:nvSpPr>
        <p:spPr>
          <a:xfrm>
            <a:off x="6984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3A37E2-5D0A-4213-9953-B665852D344C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529006" y="2486428"/>
            <a:ext cx="2268000" cy="2952000"/>
          </a:xfrm>
          <a:prstGeom prst="roundRect">
            <a:avLst>
              <a:gd name="adj" fmla="val 10000"/>
            </a:avLst>
          </a:prstGeom>
          <a:solidFill>
            <a:schemeClr val="accent6"/>
          </a:soli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>
                <a:latin typeface="Arial Narrow" panose="020B0606020202030204" pitchFamily="34" charset="0"/>
              </a:rPr>
              <a:t>поступающие в бюджет денежные средства (налоги юридических </a:t>
            </a:r>
          </a:p>
          <a:p>
            <a:pPr algn="ctr"/>
            <a:r>
              <a:rPr lang="ru-RU" dirty="0"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помощь)</a:t>
            </a:r>
          </a:p>
        </p:txBody>
      </p:sp>
      <p:sp>
        <p:nvSpPr>
          <p:cNvPr id="33" name="Выгнутая вниз стрелка 32"/>
          <p:cNvSpPr/>
          <p:nvPr/>
        </p:nvSpPr>
        <p:spPr>
          <a:xfrm>
            <a:off x="3011066" y="3473836"/>
            <a:ext cx="6192688" cy="756304"/>
          </a:xfrm>
          <a:prstGeom prst="curved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1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23117" y="359228"/>
            <a:ext cx="9383488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5</a:t>
            </a:fld>
            <a:endParaRPr lang="ru-RU" dirty="0"/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6101916" y="1628800"/>
            <a:ext cx="2520000" cy="1188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4" name="Номер слайда 17"/>
          <p:cNvSpPr txBox="1">
            <a:spLocks/>
          </p:cNvSpPr>
          <p:nvPr/>
        </p:nvSpPr>
        <p:spPr>
          <a:xfrm>
            <a:off x="6984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3A37E2-5D0A-4213-9953-B665852D344C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90277" y="1628800"/>
            <a:ext cx="8603702" cy="4239159"/>
            <a:chOff x="1077" y="2207"/>
            <a:chExt cx="15015" cy="7934"/>
          </a:xfrm>
        </p:grpSpPr>
        <p:sp>
          <p:nvSpPr>
            <p:cNvPr id="3" name="AutoShape 15"/>
            <p:cNvSpPr>
              <a:spLocks noChangeArrowheads="1"/>
            </p:cNvSpPr>
            <p:nvPr/>
          </p:nvSpPr>
          <p:spPr bwMode="auto">
            <a:xfrm>
              <a:off x="1077" y="2207"/>
              <a:ext cx="15015" cy="1065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943634"/>
                </a:gs>
                <a:gs pos="50000">
                  <a:srgbClr val="D99594"/>
                </a:gs>
                <a:gs pos="100000">
                  <a:srgbClr val="943634"/>
                </a:gs>
              </a:gsLst>
              <a:lin ang="5400000" scaled="1"/>
            </a:gradFill>
            <a:ln w="12700">
              <a:solidFill>
                <a:srgbClr val="FFFFFF"/>
              </a:solidFill>
              <a:round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ea typeface="Calibri" pitchFamily="34" charset="0"/>
                  <a:cs typeface="Times New Roman" pitchFamily="18" charset="0"/>
                </a:rPr>
                <a:t>Единство бюджетной системы РФ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" name="AutoShape 14"/>
            <p:cNvSpPr>
              <a:spLocks noChangeArrowheads="1"/>
            </p:cNvSpPr>
            <p:nvPr/>
          </p:nvSpPr>
          <p:spPr bwMode="auto">
            <a:xfrm>
              <a:off x="1077" y="3466"/>
              <a:ext cx="11070" cy="1169"/>
            </a:xfrm>
            <a:prstGeom prst="flowChartAlternateProcess">
              <a:avLst/>
            </a:prstGeom>
            <a:gradFill rotWithShape="0">
              <a:gsLst>
                <a:gs pos="0">
                  <a:srgbClr val="5F497A"/>
                </a:gs>
                <a:gs pos="50000">
                  <a:srgbClr val="B2A1C7"/>
                </a:gs>
                <a:gs pos="100000">
                  <a:srgbClr val="5F497A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Разграничение доходов, расходов и источников финансирования дефицита бюджетов между бюджетами бюджетной системы РФ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12285" y="3466"/>
              <a:ext cx="3705" cy="1169"/>
            </a:xfrm>
            <a:prstGeom prst="flowChartAlternateProcess">
              <a:avLst/>
            </a:prstGeom>
            <a:gradFill rotWithShape="0">
              <a:gsLst>
                <a:gs pos="0">
                  <a:srgbClr val="5F497A"/>
                </a:gs>
                <a:gs pos="50000">
                  <a:srgbClr val="B2A1C7"/>
                </a:gs>
                <a:gs pos="100000">
                  <a:srgbClr val="5F497A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Самостоятельность бюджетов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>
              <a:off x="12285" y="4741"/>
              <a:ext cx="3705" cy="1708"/>
            </a:xfrm>
            <a:prstGeom prst="flowChartAlternateProcess">
              <a:avLst/>
            </a:prstGeom>
            <a:gradFill rotWithShape="0">
              <a:gsLst>
                <a:gs pos="0">
                  <a:srgbClr val="00B050"/>
                </a:gs>
                <a:gs pos="50000">
                  <a:srgbClr val="04C86F"/>
                </a:gs>
                <a:gs pos="100000">
                  <a:srgbClr val="00B050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Эффективность использования бюджетных средств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8" name="AutoShape 11"/>
            <p:cNvSpPr>
              <a:spLocks noChangeArrowheads="1"/>
            </p:cNvSpPr>
            <p:nvPr/>
          </p:nvSpPr>
          <p:spPr bwMode="auto">
            <a:xfrm>
              <a:off x="12285" y="6614"/>
              <a:ext cx="3705" cy="1696"/>
            </a:xfrm>
            <a:prstGeom prst="flowChartAlternateProcess">
              <a:avLst/>
            </a:prstGeom>
            <a:gradFill rotWithShape="0">
              <a:gsLst>
                <a:gs pos="0">
                  <a:srgbClr val="D6A300"/>
                </a:gs>
                <a:gs pos="50000">
                  <a:srgbClr val="FFC000"/>
                </a:gs>
                <a:gs pos="100000">
                  <a:srgbClr val="D6A300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Прозрачность (открытость)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18" name="AutoShape 10"/>
            <p:cNvSpPr>
              <a:spLocks noChangeArrowheads="1"/>
            </p:cNvSpPr>
            <p:nvPr/>
          </p:nvSpPr>
          <p:spPr bwMode="auto">
            <a:xfrm>
              <a:off x="12360" y="8475"/>
              <a:ext cx="3630" cy="1666"/>
            </a:xfrm>
            <a:prstGeom prst="flowChartAlternateProcess">
              <a:avLst/>
            </a:prstGeom>
            <a:gradFill rotWithShape="0">
              <a:gsLst>
                <a:gs pos="0">
                  <a:srgbClr val="D6A300"/>
                </a:gs>
                <a:gs pos="50000">
                  <a:srgbClr val="FFC000"/>
                </a:gs>
                <a:gs pos="100000">
                  <a:srgbClr val="D6A300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Достоверность бюджета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5" name="AutoShape 9"/>
            <p:cNvSpPr>
              <a:spLocks noChangeArrowheads="1"/>
            </p:cNvSpPr>
            <p:nvPr/>
          </p:nvSpPr>
          <p:spPr bwMode="auto">
            <a:xfrm>
              <a:off x="1077" y="4741"/>
              <a:ext cx="3855" cy="1708"/>
            </a:xfrm>
            <a:prstGeom prst="flowChartAlternateProcess">
              <a:avLst/>
            </a:prstGeom>
            <a:gradFill rotWithShape="0">
              <a:gsLst>
                <a:gs pos="0">
                  <a:srgbClr val="00B050"/>
                </a:gs>
                <a:gs pos="50000">
                  <a:srgbClr val="04C86F"/>
                </a:gs>
                <a:gs pos="100000">
                  <a:srgbClr val="00B050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Сбалансированность</a:t>
              </a:r>
              <a:r>
                <a:rPr kumimoji="0" lang="ru-RU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бюджета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1077" y="6614"/>
              <a:ext cx="3855" cy="1696"/>
            </a:xfrm>
            <a:prstGeom prst="flowChartAlternateProcess">
              <a:avLst/>
            </a:prstGeom>
            <a:gradFill rotWithShape="0">
              <a:gsLst>
                <a:gs pos="0">
                  <a:srgbClr val="D6A300"/>
                </a:gs>
                <a:gs pos="50000">
                  <a:srgbClr val="FFC000"/>
                </a:gs>
                <a:gs pos="100000">
                  <a:srgbClr val="D6A300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Общее (совокупное) покрытие расходов бюджетов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7" name="AutoShape 7"/>
            <p:cNvSpPr>
              <a:spLocks noChangeArrowheads="1"/>
            </p:cNvSpPr>
            <p:nvPr/>
          </p:nvSpPr>
          <p:spPr bwMode="auto">
            <a:xfrm>
              <a:off x="1080" y="8475"/>
              <a:ext cx="3765" cy="1666"/>
            </a:xfrm>
            <a:prstGeom prst="flowChartAlternateProcess">
              <a:avLst/>
            </a:prstGeom>
            <a:gradFill rotWithShape="0">
              <a:gsLst>
                <a:gs pos="0">
                  <a:srgbClr val="D6A300"/>
                </a:gs>
                <a:gs pos="50000">
                  <a:srgbClr val="FFC000"/>
                </a:gs>
                <a:gs pos="100000">
                  <a:srgbClr val="D6A300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Адресность и целевой характер бюджетных средств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8" name="AutoShape 6"/>
            <p:cNvSpPr>
              <a:spLocks noChangeArrowheads="1"/>
            </p:cNvSpPr>
            <p:nvPr/>
          </p:nvSpPr>
          <p:spPr bwMode="auto">
            <a:xfrm>
              <a:off x="5040" y="4754"/>
              <a:ext cx="7110" cy="1695"/>
            </a:xfrm>
            <a:prstGeom prst="flowChartAlternateProcess">
              <a:avLst/>
            </a:prstGeom>
            <a:gradFill rotWithShape="0">
              <a:gsLst>
                <a:gs pos="0">
                  <a:srgbClr val="00B050"/>
                </a:gs>
                <a:gs pos="50000">
                  <a:srgbClr val="04C86F"/>
                </a:gs>
                <a:gs pos="100000">
                  <a:srgbClr val="00B050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Равенство бюджетных прав субъектов РФ, муниципальных образований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39" name="AutoShape 5"/>
            <p:cNvSpPr>
              <a:spLocks noChangeArrowheads="1"/>
            </p:cNvSpPr>
            <p:nvPr/>
          </p:nvSpPr>
          <p:spPr bwMode="auto">
            <a:xfrm>
              <a:off x="5040" y="6614"/>
              <a:ext cx="7110" cy="1696"/>
            </a:xfrm>
            <a:prstGeom prst="flowChartAlternateProcess">
              <a:avLst/>
            </a:prstGeom>
            <a:gradFill rotWithShape="0">
              <a:gsLst>
                <a:gs pos="0">
                  <a:srgbClr val="D6A300"/>
                </a:gs>
                <a:gs pos="50000">
                  <a:srgbClr val="FFC000"/>
                </a:gs>
                <a:gs pos="100000">
                  <a:srgbClr val="D6A300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Полнота отражения доходов, расходов и источников финансирования дефицитов бюджетов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0" name="AutoShape 4"/>
            <p:cNvSpPr>
              <a:spLocks noChangeArrowheads="1"/>
            </p:cNvSpPr>
            <p:nvPr/>
          </p:nvSpPr>
          <p:spPr bwMode="auto">
            <a:xfrm>
              <a:off x="4935" y="8475"/>
              <a:ext cx="3690" cy="1666"/>
            </a:xfrm>
            <a:prstGeom prst="flowChartAlternateProcess">
              <a:avLst/>
            </a:prstGeom>
            <a:gradFill rotWithShape="0">
              <a:gsLst>
                <a:gs pos="0">
                  <a:srgbClr val="D6A300"/>
                </a:gs>
                <a:gs pos="50000">
                  <a:srgbClr val="FFC000"/>
                </a:gs>
                <a:gs pos="100000">
                  <a:srgbClr val="D6A300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Подведомственность расходов бюджетов</a:t>
              </a:r>
              <a:endPara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  <p:sp>
          <p:nvSpPr>
            <p:cNvPr id="41" name="AutoShape 3"/>
            <p:cNvSpPr>
              <a:spLocks noChangeArrowheads="1"/>
            </p:cNvSpPr>
            <p:nvPr/>
          </p:nvSpPr>
          <p:spPr bwMode="auto">
            <a:xfrm>
              <a:off x="8730" y="8475"/>
              <a:ext cx="3555" cy="1666"/>
            </a:xfrm>
            <a:prstGeom prst="flowChartAlternateProcess">
              <a:avLst/>
            </a:prstGeom>
            <a:gradFill rotWithShape="0">
              <a:gsLst>
                <a:gs pos="0">
                  <a:srgbClr val="D6A300"/>
                </a:gs>
                <a:gs pos="50000">
                  <a:srgbClr val="FFC000"/>
                </a:gs>
                <a:gs pos="100000">
                  <a:srgbClr val="D6A300"/>
                </a:gs>
              </a:gsLst>
              <a:lin ang="5400000" scaled="1"/>
            </a:gradFill>
            <a:ln w="12700">
              <a:solidFill>
                <a:srgbClr val="FFFFF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Calibri" pitchFamily="34" charset="0"/>
                  <a:cs typeface="Times New Roman" pitchFamily="18" charset="0"/>
                </a:rPr>
                <a:t>Единство кассы</a:t>
              </a:r>
              <a:endPara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42" name="AutoShape 1"/>
          <p:cNvSpPr>
            <a:spLocks noChangeArrowheads="1"/>
          </p:cNvSpPr>
          <p:nvPr/>
        </p:nvSpPr>
        <p:spPr bwMode="auto">
          <a:xfrm>
            <a:off x="290277" y="749302"/>
            <a:ext cx="8545255" cy="638175"/>
          </a:xfrm>
          <a:prstGeom prst="flowChartAlternateProcess">
            <a:avLst/>
          </a:prstGeom>
          <a:solidFill>
            <a:srgbClr val="008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ea typeface="Calibri" pitchFamily="34" charset="0"/>
                <a:cs typeface="Times New Roman" pitchFamily="18" charset="0"/>
              </a:rPr>
              <a:t>Принципы бюджетной системы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0965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  <a:tab pos="545782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  <a:tab pos="5457825" algn="l"/>
              </a:tabLst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  <a:tab pos="54578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  <a:tab pos="54578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  <a:tab pos="54578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  <a:tab pos="54578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48075" algn="l"/>
                <a:tab pos="54578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23117" y="359228"/>
            <a:ext cx="9383488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6</a:t>
            </a:fld>
            <a:endParaRPr lang="ru-RU" dirty="0"/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6101916" y="1628800"/>
            <a:ext cx="2520000" cy="1188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4" name="Номер слайда 17"/>
          <p:cNvSpPr txBox="1">
            <a:spLocks/>
          </p:cNvSpPr>
          <p:nvPr/>
        </p:nvSpPr>
        <p:spPr>
          <a:xfrm>
            <a:off x="6984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3A37E2-5D0A-4213-9953-B665852D344C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2" name="AutoShape 8"/>
          <p:cNvSpPr>
            <a:spLocks noChangeAspect="1" noChangeArrowheads="1"/>
          </p:cNvSpPr>
          <p:nvPr/>
        </p:nvSpPr>
        <p:spPr bwMode="auto">
          <a:xfrm>
            <a:off x="0" y="914400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"/>
          <p:cNvSpPr>
            <a:spLocks noChangeAspect="1" noChangeArrowheads="1"/>
          </p:cNvSpPr>
          <p:nvPr/>
        </p:nvSpPr>
        <p:spPr bwMode="auto">
          <a:xfrm>
            <a:off x="0" y="1228725"/>
            <a:ext cx="314325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Рисунок 11" descr="Описание: Cycle-engagem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869" y="2132013"/>
            <a:ext cx="305276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3255963" y="2035969"/>
            <a:ext cx="3240087" cy="3240087"/>
          </a:xfrm>
          <a:prstGeom prst="ellipse">
            <a:avLst/>
          </a:prstGeom>
          <a:noFill/>
          <a:ln w="254000">
            <a:solidFill>
              <a:srgbClr val="548DD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74196" y="1601931"/>
            <a:ext cx="2796380" cy="1664277"/>
          </a:xfrm>
          <a:prstGeom prst="flowChartAlternateProcess">
            <a:avLst/>
          </a:prstGeom>
          <a:solidFill>
            <a:srgbClr val="FBD4B4">
              <a:alpha val="85001"/>
            </a:srgbClr>
          </a:solidFill>
          <a:ln w="12700">
            <a:solidFill>
              <a:srgbClr val="FABF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Подготовка материалов для составления бюджета;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Согласование материалов для составления бюджета;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Подготовка проекта решения о бюджете.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406616" y="1228724"/>
            <a:ext cx="1943100" cy="552449"/>
          </a:xfrm>
          <a:prstGeom prst="flowChartAlternateProcess">
            <a:avLst/>
          </a:prstGeom>
          <a:solidFill>
            <a:srgbClr val="C6D9F1">
              <a:alpha val="73000"/>
            </a:srgbClr>
          </a:solidFill>
          <a:ln w="3175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СОСТАВЛЕНИЕ БЮДЖЕТА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6090752" y="1540018"/>
            <a:ext cx="2898827" cy="1494127"/>
          </a:xfrm>
          <a:prstGeom prst="flowChartAlternateProcess">
            <a:avLst/>
          </a:prstGeom>
          <a:solidFill>
            <a:srgbClr val="FBD4B4">
              <a:alpha val="85001"/>
            </a:srgbClr>
          </a:solidFill>
          <a:ln w="12700">
            <a:solidFill>
              <a:srgbClr val="FABF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Рассмотрение проекта решения о бюджете;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Утверждение проекта решения о бюджете;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Подписание решения о бюджете.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7174500" y="1071562"/>
            <a:ext cx="1943100" cy="639258"/>
          </a:xfrm>
          <a:prstGeom prst="flowChartAlternateProcess">
            <a:avLst/>
          </a:prstGeom>
          <a:solidFill>
            <a:srgbClr val="C6D9F1">
              <a:alpha val="88000"/>
            </a:srgbClr>
          </a:solidFill>
          <a:ln w="3175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УТВЕРЖДЕНИЕ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82913" y="4021571"/>
            <a:ext cx="2887663" cy="2243714"/>
          </a:xfrm>
          <a:prstGeom prst="flowChartAlternateProcess">
            <a:avLst/>
          </a:prstGeom>
          <a:solidFill>
            <a:srgbClr val="FBD4B4">
              <a:alpha val="85001"/>
            </a:srgbClr>
          </a:solidFill>
          <a:ln w="9525">
            <a:solidFill>
              <a:srgbClr val="FABF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Подготовка бюджетной отчетности об исполнении бюджета;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Рассмотрение и согласование бюджетной отчетности об исполнении бюджета;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Утверждение бюджетной отчетности об исполнении бюджета;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406616" y="3656011"/>
            <a:ext cx="2066997" cy="548121"/>
          </a:xfrm>
          <a:prstGeom prst="flowChartAlternateProcess">
            <a:avLst/>
          </a:prstGeom>
          <a:solidFill>
            <a:srgbClr val="C6D9F1">
              <a:alpha val="88000"/>
            </a:srgbClr>
          </a:solidFill>
          <a:ln w="3175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ОТЧЕТНОСТЬ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143057" y="4021571"/>
            <a:ext cx="2887663" cy="2005013"/>
          </a:xfrm>
          <a:prstGeom prst="flowChartAlternateProcess">
            <a:avLst/>
          </a:prstGeom>
          <a:solidFill>
            <a:srgbClr val="FBD4B4">
              <a:alpha val="85001"/>
            </a:srgbClr>
          </a:solidFill>
          <a:ln w="9525">
            <a:solidFill>
              <a:srgbClr val="FABF8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Подготовка документов для исполнения бюджета;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Исполнение бюджета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7202627" y="3656011"/>
            <a:ext cx="1914973" cy="406400"/>
          </a:xfrm>
          <a:prstGeom prst="flowChartAlternateProcess">
            <a:avLst/>
          </a:prstGeom>
          <a:solidFill>
            <a:srgbClr val="C6D9F1">
              <a:alpha val="88000"/>
            </a:srgbClr>
          </a:solidFill>
          <a:ln w="3175">
            <a:solidFill>
              <a:srgbClr val="548DD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ИСПОЛНЕНИЕ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1228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26"/>
          <p:cNvSpPr>
            <a:spLocks noChangeArrowheads="1"/>
          </p:cNvSpPr>
          <p:nvPr/>
        </p:nvSpPr>
        <p:spPr bwMode="auto">
          <a:xfrm>
            <a:off x="314325" y="481664"/>
            <a:ext cx="8831402" cy="446591"/>
          </a:xfrm>
          <a:prstGeom prst="flowChartAlternateProcess">
            <a:avLst/>
          </a:prstGeom>
          <a:solidFill>
            <a:srgbClr val="008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Какие этапы проходит бюджет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7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23117" y="359228"/>
            <a:ext cx="9383488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7</a:t>
            </a:fld>
            <a:endParaRPr lang="ru-RU" dirty="0"/>
          </a:p>
        </p:txBody>
      </p:sp>
      <p:sp>
        <p:nvSpPr>
          <p:cNvPr id="16" name="Скругленный прямоугольник 4"/>
          <p:cNvSpPr/>
          <p:nvPr/>
        </p:nvSpPr>
        <p:spPr>
          <a:xfrm>
            <a:off x="4148678" y="1387477"/>
            <a:ext cx="1626655" cy="122205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6101916" y="1628800"/>
            <a:ext cx="2520000" cy="1188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1450" tIns="171450" rIns="171450" bIns="171450" numCol="1" spcCol="1270" anchor="ctr" anchorCtr="0">
            <a:noAutofit/>
          </a:bodyPr>
          <a:lstStyle/>
          <a:p>
            <a:pPr lvl="0" algn="ctr" defTabSz="2000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4500" kern="1200" dirty="0"/>
          </a:p>
        </p:txBody>
      </p:sp>
      <p:sp>
        <p:nvSpPr>
          <p:cNvPr id="34" name="Номер слайда 17"/>
          <p:cNvSpPr txBox="1">
            <a:spLocks/>
          </p:cNvSpPr>
          <p:nvPr/>
        </p:nvSpPr>
        <p:spPr>
          <a:xfrm>
            <a:off x="6984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3A37E2-5D0A-4213-9953-B665852D344C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7" name="AutoShape 77"/>
          <p:cNvSpPr>
            <a:spLocks noChangeArrowheads="1"/>
          </p:cNvSpPr>
          <p:nvPr/>
        </p:nvSpPr>
        <p:spPr bwMode="auto">
          <a:xfrm>
            <a:off x="266700" y="457200"/>
            <a:ext cx="8738755" cy="638175"/>
          </a:xfrm>
          <a:prstGeom prst="flowChartAlternateProcess">
            <a:avLst/>
          </a:prstGeom>
          <a:solidFill>
            <a:srgbClr val="008000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Бюджетный процесс 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48" name="Rectangle 74"/>
          <p:cNvSpPr>
            <a:spLocks noChangeArrowheads="1"/>
          </p:cNvSpPr>
          <p:nvPr/>
        </p:nvSpPr>
        <p:spPr bwMode="auto">
          <a:xfrm>
            <a:off x="268288" y="1628800"/>
            <a:ext cx="3849687" cy="857250"/>
          </a:xfrm>
          <a:prstGeom prst="rect">
            <a:avLst/>
          </a:prstGeom>
          <a:gradFill rotWithShape="0">
            <a:gsLst>
              <a:gs pos="0">
                <a:srgbClr val="B2A1C7"/>
              </a:gs>
              <a:gs pos="100000">
                <a:srgbClr val="5E4878"/>
              </a:gs>
            </a:gsLst>
            <a:path path="shape">
              <a:fillToRect l="50000" t="50000" r="50000" b="50000"/>
            </a:path>
          </a:gradFill>
          <a:ln w="38100">
            <a:solidFill>
              <a:srgbClr val="3F3151"/>
            </a:solidFill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F2F2F2"/>
                </a:solidFill>
                <a:effectLst/>
                <a:ea typeface="Calibri" pitchFamily="34" charset="0"/>
                <a:cs typeface="Times New Roman" pitchFamily="18" charset="0"/>
              </a:rPr>
              <a:t>ЭТАПЫ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F2F2F2"/>
                </a:solidFill>
                <a:effectLst/>
                <a:ea typeface="Calibri" pitchFamily="34" charset="0"/>
                <a:cs typeface="Times New Roman" pitchFamily="18" charset="0"/>
              </a:rPr>
              <a:t>БЮДЖЕТНОГО ПРОЦЕССА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9" name="Rectangle 76"/>
          <p:cNvSpPr>
            <a:spLocks noChangeArrowheads="1"/>
          </p:cNvSpPr>
          <p:nvPr/>
        </p:nvSpPr>
        <p:spPr bwMode="auto">
          <a:xfrm>
            <a:off x="268288" y="2455717"/>
            <a:ext cx="3849687" cy="857250"/>
          </a:xfrm>
          <a:prstGeom prst="rect">
            <a:avLst/>
          </a:prstGeom>
          <a:gradFill rotWithShape="0">
            <a:gsLst>
              <a:gs pos="0">
                <a:srgbClr val="FD7B91"/>
              </a:gs>
              <a:gs pos="100000">
                <a:srgbClr val="F80C44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3F3151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Calibri" pitchFamily="34" charset="0"/>
                <a:cs typeface="Times New Roman" pitchFamily="18" charset="0"/>
              </a:rPr>
              <a:t>Составление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Calibri" pitchFamily="34" charset="0"/>
                <a:cs typeface="Times New Roman" pitchFamily="18" charset="0"/>
              </a:rPr>
              <a:t>проекта бюджета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0" name="Rectangle 65"/>
          <p:cNvSpPr>
            <a:spLocks noChangeArrowheads="1"/>
          </p:cNvSpPr>
          <p:nvPr/>
        </p:nvSpPr>
        <p:spPr bwMode="auto">
          <a:xfrm>
            <a:off x="268288" y="3285692"/>
            <a:ext cx="3849687" cy="857250"/>
          </a:xfrm>
          <a:prstGeom prst="rect">
            <a:avLst/>
          </a:prstGeom>
          <a:gradFill rotWithShape="0">
            <a:gsLst>
              <a:gs pos="0">
                <a:srgbClr val="9999FF"/>
              </a:gs>
              <a:gs pos="100000">
                <a:srgbClr val="493BFB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3F3151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Calibri" pitchFamily="34" charset="0"/>
                <a:cs typeface="Times New Roman" pitchFamily="18" charset="0"/>
              </a:rPr>
              <a:t>Рассмотрение и утверждение бюджета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1" name="Rectangle 66"/>
          <p:cNvSpPr>
            <a:spLocks noChangeArrowheads="1"/>
          </p:cNvSpPr>
          <p:nvPr/>
        </p:nvSpPr>
        <p:spPr bwMode="auto">
          <a:xfrm>
            <a:off x="268288" y="4126490"/>
            <a:ext cx="3849687" cy="857250"/>
          </a:xfrm>
          <a:prstGeom prst="rect">
            <a:avLst/>
          </a:prstGeom>
          <a:gradFill rotWithShape="0">
            <a:gsLst>
              <a:gs pos="0">
                <a:srgbClr val="FBC86D"/>
              </a:gs>
              <a:gs pos="100000">
                <a:srgbClr val="DE5A08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3F3151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ea typeface="Calibri" pitchFamily="34" charset="0"/>
                <a:cs typeface="Times New Roman" pitchFamily="18" charset="0"/>
              </a:rPr>
              <a:t>Контроль и исполнение бюджета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2" name="Rectangle 67"/>
          <p:cNvSpPr>
            <a:spLocks noChangeArrowheads="1"/>
          </p:cNvSpPr>
          <p:nvPr/>
        </p:nvSpPr>
        <p:spPr bwMode="auto">
          <a:xfrm>
            <a:off x="268288" y="4965267"/>
            <a:ext cx="3849687" cy="981075"/>
          </a:xfrm>
          <a:prstGeom prst="rect">
            <a:avLst/>
          </a:prstGeom>
          <a:gradFill rotWithShape="0">
            <a:gsLst>
              <a:gs pos="0">
                <a:srgbClr val="92D050"/>
              </a:gs>
              <a:gs pos="100000">
                <a:srgbClr val="00B05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3F3151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Calibri" pitchFamily="34" charset="0"/>
                <a:cs typeface="Times New Roman" pitchFamily="18" charset="0"/>
              </a:rPr>
              <a:t>Составление, рассмотрение, утверждение бюджетной отчетности и внешняя проверка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3" name="AutoShape 73"/>
          <p:cNvSpPr>
            <a:spLocks noChangeArrowheads="1"/>
          </p:cNvSpPr>
          <p:nvPr/>
        </p:nvSpPr>
        <p:spPr bwMode="auto">
          <a:xfrm>
            <a:off x="3775391" y="2442847"/>
            <a:ext cx="352425" cy="333375"/>
          </a:xfrm>
          <a:prstGeom prst="flowChartMerge">
            <a:avLst/>
          </a:prstGeom>
          <a:gradFill rotWithShape="0">
            <a:gsLst>
              <a:gs pos="0">
                <a:srgbClr val="8064A2">
                  <a:gamma/>
                  <a:shade val="46275"/>
                  <a:invGamma/>
                </a:srgbClr>
              </a:gs>
              <a:gs pos="100000">
                <a:srgbClr val="8064A2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3F3151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" name="AutoShape 68"/>
          <p:cNvSpPr>
            <a:spLocks noChangeArrowheads="1"/>
          </p:cNvSpPr>
          <p:nvPr/>
        </p:nvSpPr>
        <p:spPr bwMode="auto">
          <a:xfrm>
            <a:off x="3765550" y="3285692"/>
            <a:ext cx="352425" cy="333375"/>
          </a:xfrm>
          <a:prstGeom prst="flowChartMerge">
            <a:avLst/>
          </a:prstGeom>
          <a:gradFill rotWithShape="0">
            <a:gsLst>
              <a:gs pos="0">
                <a:srgbClr val="F80C44"/>
              </a:gs>
              <a:gs pos="100000">
                <a:srgbClr val="F80C44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3F3151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" name="AutoShape 69"/>
          <p:cNvSpPr>
            <a:spLocks noChangeArrowheads="1"/>
          </p:cNvSpPr>
          <p:nvPr/>
        </p:nvSpPr>
        <p:spPr bwMode="auto">
          <a:xfrm>
            <a:off x="3765550" y="4126490"/>
            <a:ext cx="352425" cy="333375"/>
          </a:xfrm>
          <a:prstGeom prst="flowChartMerge">
            <a:avLst/>
          </a:prstGeom>
          <a:gradFill rotWithShape="0">
            <a:gsLst>
              <a:gs pos="0">
                <a:srgbClr val="493BFB"/>
              </a:gs>
              <a:gs pos="100000">
                <a:srgbClr val="493BFB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3F3151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AutoShape 70"/>
          <p:cNvSpPr>
            <a:spLocks noChangeArrowheads="1"/>
          </p:cNvSpPr>
          <p:nvPr/>
        </p:nvSpPr>
        <p:spPr bwMode="auto">
          <a:xfrm>
            <a:off x="3765549" y="4942609"/>
            <a:ext cx="352425" cy="333375"/>
          </a:xfrm>
          <a:prstGeom prst="flowChartMerge">
            <a:avLst/>
          </a:prstGeom>
          <a:gradFill rotWithShape="0">
            <a:gsLst>
              <a:gs pos="0">
                <a:srgbClr val="DE5A08"/>
              </a:gs>
              <a:gs pos="100000">
                <a:srgbClr val="DE5A08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3F3151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AutoShape 75"/>
          <p:cNvSpPr>
            <a:spLocks noChangeArrowheads="1"/>
          </p:cNvSpPr>
          <p:nvPr/>
        </p:nvSpPr>
        <p:spPr bwMode="auto">
          <a:xfrm>
            <a:off x="4309385" y="1489075"/>
            <a:ext cx="4696070" cy="8001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48DD4"/>
              </a:gs>
              <a:gs pos="100000">
                <a:srgbClr val="548DD4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28398" dir="3806097" algn="ctr" rotWithShape="0">
              <a:srgbClr val="974706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ea typeface="Calibri" pitchFamily="34" charset="0"/>
                <a:cs typeface="Times New Roman" pitchFamily="18" charset="0"/>
              </a:rPr>
              <a:t>Участники бюджетного процесса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8" name="AutoShape 71"/>
          <p:cNvSpPr>
            <a:spLocks noChangeArrowheads="1"/>
          </p:cNvSpPr>
          <p:nvPr/>
        </p:nvSpPr>
        <p:spPr bwMode="auto">
          <a:xfrm>
            <a:off x="4309385" y="2579543"/>
            <a:ext cx="2445797" cy="609599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8DB3E2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3F3151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Глава муниципального образования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9" name="AutoShape 72"/>
          <p:cNvSpPr>
            <a:spLocks noChangeArrowheads="1"/>
          </p:cNvSpPr>
          <p:nvPr/>
        </p:nvSpPr>
        <p:spPr bwMode="auto">
          <a:xfrm>
            <a:off x="6908800" y="2540001"/>
            <a:ext cx="2027281" cy="74569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8DB3E2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3F3151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Органы местного самоуправления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0" name="AutoShape 64"/>
          <p:cNvSpPr>
            <a:spLocks noChangeArrowheads="1"/>
          </p:cNvSpPr>
          <p:nvPr/>
        </p:nvSpPr>
        <p:spPr bwMode="auto">
          <a:xfrm>
            <a:off x="4309384" y="3413413"/>
            <a:ext cx="4626697" cy="10191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8DB3E2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3F3151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Главные администраторы (администраторы) источников финансирования дефицита бюджета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1" name="AutoShape 63"/>
          <p:cNvSpPr>
            <a:spLocks noChangeArrowheads="1"/>
          </p:cNvSpPr>
          <p:nvPr/>
        </p:nvSpPr>
        <p:spPr bwMode="auto">
          <a:xfrm>
            <a:off x="5787749" y="4523509"/>
            <a:ext cx="3148333" cy="838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8DB3E2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3F3151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Главные администраторы (администраторы) доходов бюджета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2" name="AutoShape 62"/>
          <p:cNvSpPr>
            <a:spLocks noChangeArrowheads="1"/>
          </p:cNvSpPr>
          <p:nvPr/>
        </p:nvSpPr>
        <p:spPr bwMode="auto">
          <a:xfrm>
            <a:off x="4309385" y="5455804"/>
            <a:ext cx="2805907" cy="73527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6D9F1"/>
              </a:gs>
              <a:gs pos="100000">
                <a:srgbClr val="8DB3E2"/>
              </a:gs>
            </a:gsLst>
            <a:lin ang="5400000" scaled="1"/>
          </a:gradFill>
          <a:ln>
            <a:noFill/>
          </a:ln>
          <a:effectLst>
            <a:outerShdw dist="28398" dir="3806097" algn="ctr" rotWithShape="0">
              <a:srgbClr val="3F3151"/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Главные распорядители средств бюджета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3" name="Rectangle 78"/>
          <p:cNvSpPr>
            <a:spLocks noChangeArrowheads="1"/>
          </p:cNvSpPr>
          <p:nvPr/>
        </p:nvSpPr>
        <p:spPr bwMode="auto">
          <a:xfrm>
            <a:off x="0" y="43934"/>
            <a:ext cx="41549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097" name="Rectangle 86"/>
          <p:cNvSpPr>
            <a:spLocks noChangeArrowheads="1"/>
          </p:cNvSpPr>
          <p:nvPr/>
        </p:nvSpPr>
        <p:spPr bwMode="auto">
          <a:xfrm>
            <a:off x="0" y="75828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099" name="Rectangle 92"/>
          <p:cNvSpPr>
            <a:spLocks noChangeArrowheads="1"/>
          </p:cNvSpPr>
          <p:nvPr/>
        </p:nvSpPr>
        <p:spPr bwMode="auto">
          <a:xfrm>
            <a:off x="0" y="1215480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101" name="Rectangle 96"/>
          <p:cNvSpPr>
            <a:spLocks noChangeArrowheads="1"/>
          </p:cNvSpPr>
          <p:nvPr/>
        </p:nvSpPr>
        <p:spPr bwMode="auto">
          <a:xfrm>
            <a:off x="0" y="18727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959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359229"/>
            <a:ext cx="9383488" cy="5987141"/>
          </a:xfrm>
          <a:prstGeom prst="rect">
            <a:avLst/>
          </a:prstGeom>
          <a:solidFill>
            <a:schemeClr val="lt1">
              <a:alpha val="86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i="1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8</a:t>
            </a:fld>
            <a:endParaRPr lang="ru-RU" dirty="0"/>
          </a:p>
        </p:txBody>
      </p:sp>
      <p:sp>
        <p:nvSpPr>
          <p:cNvPr id="34" name="Номер слайда 17"/>
          <p:cNvSpPr txBox="1">
            <a:spLocks/>
          </p:cNvSpPr>
          <p:nvPr/>
        </p:nvSpPr>
        <p:spPr>
          <a:xfrm>
            <a:off x="6984000" y="6480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3A37E2-5D0A-4213-9953-B665852D344C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107950" y="188913"/>
            <a:ext cx="8786813" cy="648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42925" algn="just">
              <a:buFontTx/>
              <a:buNone/>
            </a:pPr>
            <a:endParaRPr lang="ru-RU" altLang="ru-RU" sz="1800" b="1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520700" y="581891"/>
            <a:ext cx="3645329" cy="176234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37" name="AutoShape 8"/>
          <p:cNvSpPr>
            <a:spLocks noChangeArrowheads="1"/>
          </p:cNvSpPr>
          <p:nvPr/>
        </p:nvSpPr>
        <p:spPr bwMode="auto">
          <a:xfrm>
            <a:off x="345950" y="4470897"/>
            <a:ext cx="3597375" cy="180495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5185747" y="4429319"/>
            <a:ext cx="3755157" cy="159947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39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40" name="Text Box 40"/>
          <p:cNvSpPr txBox="1">
            <a:spLocks noChangeArrowheads="1"/>
          </p:cNvSpPr>
          <p:nvPr/>
        </p:nvSpPr>
        <p:spPr bwMode="auto">
          <a:xfrm>
            <a:off x="749073" y="847511"/>
            <a:ext cx="3194252" cy="1231106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 smtClean="0">
                <a:latin typeface="+mn-lt"/>
              </a:rPr>
              <a:t>Дотации </a:t>
            </a:r>
            <a:endParaRPr lang="ru-RU" altLang="ru-RU" b="1" dirty="0">
              <a:latin typeface="+mn-lt"/>
            </a:endParaRPr>
          </a:p>
          <a:p>
            <a:pPr eaLnBrk="1" hangingPunct="1"/>
            <a:r>
              <a:rPr lang="ru-RU" altLang="ru-RU" sz="1400" b="1" dirty="0">
                <a:latin typeface="+mn-lt"/>
              </a:rPr>
              <a:t>(</a:t>
            </a:r>
            <a:r>
              <a:rPr lang="ru-RU" altLang="ru-RU" sz="1400" b="1" i="1" dirty="0">
                <a:latin typeface="+mn-lt"/>
              </a:rPr>
              <a:t>от лат. «</a:t>
            </a:r>
            <a:r>
              <a:rPr lang="en-US" altLang="ru-RU" sz="1400" b="1" i="1" dirty="0" err="1">
                <a:latin typeface="+mn-lt"/>
              </a:rPr>
              <a:t>Dotatio</a:t>
            </a:r>
            <a:r>
              <a:rPr lang="ru-RU" altLang="ru-RU" sz="1400" b="1" i="1" dirty="0">
                <a:latin typeface="+mn-lt"/>
              </a:rPr>
              <a:t>» -дар, </a:t>
            </a:r>
            <a:r>
              <a:rPr lang="ru-RU" altLang="ru-RU" sz="1400" b="1" i="1" dirty="0" smtClean="0">
                <a:latin typeface="+mn-lt"/>
              </a:rPr>
              <a:t>пожертвование</a:t>
            </a:r>
            <a:r>
              <a:rPr lang="ru-RU" altLang="ru-RU" sz="1400" b="1" dirty="0" smtClean="0">
                <a:latin typeface="+mn-lt"/>
              </a:rPr>
              <a:t>)</a:t>
            </a:r>
            <a:endParaRPr lang="ru-RU" altLang="ru-RU" sz="1400" b="1" dirty="0">
              <a:latin typeface="+mn-lt"/>
            </a:endParaRPr>
          </a:p>
          <a:p>
            <a:pPr eaLnBrk="1" hangingPunct="1"/>
            <a:r>
              <a:rPr lang="ru-RU" altLang="ru-RU" sz="1400" dirty="0">
                <a:latin typeface="+mn-lt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433324" y="4703046"/>
            <a:ext cx="3422625" cy="1446550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n-lt"/>
              </a:rPr>
              <a:t>Субвенции </a:t>
            </a:r>
          </a:p>
          <a:p>
            <a:pPr eaLnBrk="1" hangingPunct="1"/>
            <a:r>
              <a:rPr lang="ru-RU" altLang="ru-RU" sz="1400" b="1" dirty="0">
                <a:latin typeface="+mn-lt"/>
              </a:rPr>
              <a:t>(</a:t>
            </a:r>
            <a:r>
              <a:rPr lang="ru-RU" altLang="ru-RU" sz="1400" b="1" i="1" dirty="0">
                <a:latin typeface="+mn-lt"/>
              </a:rPr>
              <a:t>от лат.</a:t>
            </a:r>
            <a:r>
              <a:rPr lang="en-US" altLang="ru-RU" sz="1400" b="1" i="1" dirty="0">
                <a:latin typeface="+mn-lt"/>
              </a:rPr>
              <a:t> </a:t>
            </a:r>
            <a:r>
              <a:rPr lang="ru-RU" altLang="ru-RU" sz="1400" b="1" i="1" dirty="0">
                <a:latin typeface="+mn-lt"/>
              </a:rPr>
              <a:t>«</a:t>
            </a:r>
            <a:r>
              <a:rPr lang="en-US" altLang="ru-RU" sz="1400" b="1" i="1" dirty="0" err="1">
                <a:latin typeface="+mn-lt"/>
              </a:rPr>
              <a:t>Subvenire</a:t>
            </a:r>
            <a:r>
              <a:rPr lang="ru-RU" altLang="ru-RU" sz="1400" b="1" i="1" dirty="0">
                <a:latin typeface="+mn-lt"/>
              </a:rPr>
              <a:t>»</a:t>
            </a:r>
            <a:r>
              <a:rPr lang="en-US" altLang="ru-RU" sz="1400" b="1" i="1" dirty="0">
                <a:latin typeface="+mn-lt"/>
              </a:rPr>
              <a:t> - </a:t>
            </a:r>
            <a:r>
              <a:rPr lang="ru-RU" altLang="ru-RU" sz="1400" b="1" i="1" dirty="0">
                <a:latin typeface="+mn-lt"/>
              </a:rPr>
              <a:t>приходить на помощь</a:t>
            </a:r>
            <a:r>
              <a:rPr lang="ru-RU" altLang="ru-RU" sz="1400" b="1" dirty="0">
                <a:latin typeface="+mn-lt"/>
              </a:rPr>
              <a:t>)</a:t>
            </a:r>
          </a:p>
          <a:p>
            <a:pPr eaLnBrk="1" hangingPunct="1"/>
            <a:r>
              <a:rPr lang="ru-RU" altLang="ru-RU" sz="1400" dirty="0">
                <a:latin typeface="+mn-lt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42" name="Text Box 42"/>
          <p:cNvSpPr txBox="1">
            <a:spLocks noChangeArrowheads="1"/>
          </p:cNvSpPr>
          <p:nvPr/>
        </p:nvSpPr>
        <p:spPr bwMode="auto">
          <a:xfrm>
            <a:off x="5338825" y="4627269"/>
            <a:ext cx="3409639" cy="1231106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n-lt"/>
              </a:rPr>
              <a:t>Субсидии </a:t>
            </a:r>
          </a:p>
          <a:p>
            <a:pPr eaLnBrk="1" hangingPunct="1"/>
            <a:r>
              <a:rPr lang="ru-RU" altLang="ru-RU" sz="1400" b="1" i="1" dirty="0">
                <a:latin typeface="+mn-lt"/>
              </a:rPr>
              <a:t>(от лат. «</a:t>
            </a:r>
            <a:r>
              <a:rPr lang="en-US" altLang="ru-RU" sz="1400" b="1" i="1" dirty="0" err="1">
                <a:latin typeface="+mn-lt"/>
              </a:rPr>
              <a:t>Subsiduim</a:t>
            </a:r>
            <a:r>
              <a:rPr lang="ru-RU" altLang="ru-RU" sz="1400" b="1" i="1" dirty="0">
                <a:latin typeface="+mn-lt"/>
              </a:rPr>
              <a:t>» - поддержка)</a:t>
            </a:r>
          </a:p>
          <a:p>
            <a:pPr eaLnBrk="1" hangingPunct="1"/>
            <a:r>
              <a:rPr lang="ru-RU" altLang="ru-RU" sz="1400" dirty="0">
                <a:latin typeface="+mn-lt"/>
              </a:rPr>
              <a:t>Предоставляются на условиях долевого </a:t>
            </a:r>
            <a:r>
              <a:rPr lang="ru-RU" altLang="ru-RU" sz="1400" dirty="0" err="1">
                <a:latin typeface="+mn-lt"/>
              </a:rPr>
              <a:t>софинансирования</a:t>
            </a:r>
            <a:r>
              <a:rPr lang="ru-RU" altLang="ru-RU" sz="1400" dirty="0">
                <a:latin typeface="+mn-lt"/>
              </a:rPr>
              <a:t> расходов других бюджетов</a:t>
            </a:r>
          </a:p>
        </p:txBody>
      </p:sp>
      <p:sp>
        <p:nvSpPr>
          <p:cNvPr id="43" name="Line 43"/>
          <p:cNvSpPr>
            <a:spLocks noChangeShapeType="1"/>
          </p:cNvSpPr>
          <p:nvPr/>
        </p:nvSpPr>
        <p:spPr bwMode="auto">
          <a:xfrm flipH="1">
            <a:off x="2398809" y="3880703"/>
            <a:ext cx="589014" cy="439678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flipH="1">
            <a:off x="6065107" y="2537618"/>
            <a:ext cx="451107" cy="394815"/>
          </a:xfrm>
          <a:custGeom>
            <a:avLst/>
            <a:gdLst>
              <a:gd name="connsiteX0" fmla="*/ 0 w 327025"/>
              <a:gd name="connsiteY0" fmla="*/ 0 h 187325"/>
              <a:gd name="connsiteX1" fmla="*/ 327025 w 327025"/>
              <a:gd name="connsiteY1" fmla="*/ 187325 h 187325"/>
              <a:gd name="connsiteX0" fmla="*/ 584998 w 595321"/>
              <a:gd name="connsiteY0" fmla="*/ 389495 h 394815"/>
              <a:gd name="connsiteX1" fmla="*/ 10323 w 595321"/>
              <a:gd name="connsiteY1" fmla="*/ 5320 h 394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95321" h="394815">
                <a:moveTo>
                  <a:pt x="584998" y="389495"/>
                </a:moveTo>
                <a:cubicBezTo>
                  <a:pt x="694006" y="451937"/>
                  <a:pt x="-98685" y="-57122"/>
                  <a:pt x="10323" y="5320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6065107" y="3880703"/>
            <a:ext cx="576262" cy="323815"/>
          </a:xfrm>
          <a:prstGeom prst="line">
            <a:avLst/>
          </a:pr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auto">
          <a:xfrm>
            <a:off x="4809507" y="581891"/>
            <a:ext cx="3938957" cy="1909153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smtClean="0">
              <a:latin typeface="Times New Roman" pitchFamily="18" charset="0"/>
            </a:endParaRPr>
          </a:p>
        </p:txBody>
      </p:sp>
      <p:sp>
        <p:nvSpPr>
          <p:cNvPr id="47" name="Line 50"/>
          <p:cNvSpPr>
            <a:spLocks noChangeShapeType="1"/>
          </p:cNvSpPr>
          <p:nvPr/>
        </p:nvSpPr>
        <p:spPr bwMode="auto">
          <a:xfrm>
            <a:off x="2458582" y="2511442"/>
            <a:ext cx="529242" cy="420991"/>
          </a:xfrm>
          <a:custGeom>
            <a:avLst/>
            <a:gdLst>
              <a:gd name="connsiteX0" fmla="*/ 0 w 404291"/>
              <a:gd name="connsiteY0" fmla="*/ 0 h 357926"/>
              <a:gd name="connsiteX1" fmla="*/ 404291 w 404291"/>
              <a:gd name="connsiteY1" fmla="*/ 357926 h 357926"/>
              <a:gd name="connsiteX0" fmla="*/ 376809 w 395909"/>
              <a:gd name="connsiteY0" fmla="*/ 394064 h 409454"/>
              <a:gd name="connsiteX1" fmla="*/ 19100 w 395909"/>
              <a:gd name="connsiteY1" fmla="*/ 15390 h 409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5909" h="409454">
                <a:moveTo>
                  <a:pt x="376809" y="394064"/>
                </a:moveTo>
                <a:cubicBezTo>
                  <a:pt x="511573" y="513373"/>
                  <a:pt x="-115664" y="-103919"/>
                  <a:pt x="19100" y="15390"/>
                </a:cubicBezTo>
              </a:path>
            </a:pathLst>
          </a:custGeom>
          <a:noFill/>
          <a:ln w="38100">
            <a:solidFill>
              <a:schemeClr val="accent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" name="Text Box 51"/>
          <p:cNvSpPr txBox="1">
            <a:spLocks noChangeArrowheads="1"/>
          </p:cNvSpPr>
          <p:nvPr/>
        </p:nvSpPr>
        <p:spPr bwMode="auto">
          <a:xfrm>
            <a:off x="5006469" y="665400"/>
            <a:ext cx="3528392" cy="1723549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latin typeface="+mn-lt"/>
              </a:rPr>
              <a:t>Иные межбюджетные трансферты</a:t>
            </a:r>
            <a:r>
              <a:rPr lang="ru-RU" altLang="ru-RU" sz="900" dirty="0">
                <a:latin typeface="+mn-lt"/>
              </a:rPr>
              <a:t> </a:t>
            </a:r>
            <a:r>
              <a:rPr lang="ru-RU" altLang="ru-RU" sz="1400" b="1" i="1" dirty="0">
                <a:latin typeface="+mn-lt"/>
              </a:rPr>
              <a:t>(</a:t>
            </a:r>
            <a:r>
              <a:rPr lang="ru-RU" altLang="ru-RU" sz="1400" b="1" i="1" dirty="0" err="1">
                <a:latin typeface="+mn-lt"/>
              </a:rPr>
              <a:t>Трансфе́рт</a:t>
            </a:r>
            <a:r>
              <a:rPr lang="ru-RU" altLang="ru-RU" sz="1400" b="1" i="1" dirty="0">
                <a:latin typeface="+mn-lt"/>
              </a:rPr>
              <a:t> от лат. «</a:t>
            </a:r>
            <a:r>
              <a:rPr lang="ru-RU" altLang="ru-RU" sz="1400" b="1" i="1" dirty="0" err="1">
                <a:latin typeface="+mn-lt"/>
              </a:rPr>
              <a:t>Transfero</a:t>
            </a:r>
            <a:r>
              <a:rPr lang="ru-RU" altLang="ru-RU" sz="1400" b="1" i="1" dirty="0">
                <a:latin typeface="+mn-lt"/>
              </a:rPr>
              <a:t>»-</a:t>
            </a:r>
            <a:r>
              <a:rPr lang="ru-RU" altLang="ru-RU" sz="1400" b="1" i="1" dirty="0" err="1" smtClean="0">
                <a:latin typeface="+mn-lt"/>
              </a:rPr>
              <a:t>переношу,перемещаю</a:t>
            </a:r>
            <a:r>
              <a:rPr lang="ru-RU" altLang="ru-RU" sz="1400" b="1" i="1" dirty="0">
                <a:latin typeface="+mn-lt"/>
              </a:rPr>
              <a:t>)</a:t>
            </a:r>
            <a:r>
              <a:rPr lang="ru-RU" altLang="ru-RU" sz="1400" b="1" dirty="0">
                <a:latin typeface="+mn-lt"/>
              </a:rPr>
              <a:t> </a:t>
            </a:r>
            <a:r>
              <a:rPr lang="ru-RU" altLang="ru-RU" sz="1400" dirty="0">
                <a:latin typeface="+mn-lt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900" b="1" dirty="0">
              <a:latin typeface="+mn-lt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627313" y="2537618"/>
            <a:ext cx="3725925" cy="1912819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altLang="ru-RU" sz="2400" b="1" i="1" dirty="0">
              <a:latin typeface="Times New Roman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2816005" y="2673979"/>
            <a:ext cx="3363122" cy="1640096"/>
          </a:xfrm>
          <a:prstGeom prst="ellipse">
            <a:avLst/>
          </a:prstGeom>
          <a:solidFill>
            <a:srgbClr val="008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200" b="1" i="1" dirty="0" smtClean="0"/>
              <a:t>Межбюджетные трансферты</a:t>
            </a:r>
            <a:endParaRPr lang="ru-RU" alt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39038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flipH="1">
            <a:off x="-108860" y="621282"/>
            <a:ext cx="9383488" cy="5987141"/>
          </a:xfrm>
          <a:prstGeom prst="rect">
            <a:avLst/>
          </a:prstGeom>
          <a:solidFill>
            <a:schemeClr val="lt1">
              <a:alpha val="86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8369872" y="6084316"/>
            <a:ext cx="524107" cy="5241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97302" y="6176425"/>
            <a:ext cx="475345" cy="365125"/>
          </a:xfrm>
        </p:spPr>
        <p:txBody>
          <a:bodyPr/>
          <a:lstStyle/>
          <a:p>
            <a:fld id="{2358DFD2-F10C-43E6-8AFC-B51335507144}" type="slidenum">
              <a:rPr lang="ru-RU" smtClean="0"/>
              <a:t>9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22515" y="569463"/>
            <a:ext cx="8371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Доходы бюджета Каштановского сельского поселения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2017 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год</a:t>
            </a:r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63285" y="1426028"/>
            <a:ext cx="8609362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236653330"/>
              </p:ext>
            </p:extLst>
          </p:nvPr>
        </p:nvGraphicFramePr>
        <p:xfrm>
          <a:off x="401656" y="1426028"/>
          <a:ext cx="8132619" cy="423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933892"/>
              </p:ext>
            </p:extLst>
          </p:nvPr>
        </p:nvGraphicFramePr>
        <p:xfrm>
          <a:off x="4582884" y="3970677"/>
          <a:ext cx="4802416" cy="288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1419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e8e136e2a28ac3dd26ee0f94cd6165e57bf65c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980</Words>
  <Application>Microsoft Office PowerPoint</Application>
  <PresentationFormat>Экран (4:3)</PresentationFormat>
  <Paragraphs>218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 Грибан</dc:creator>
  <cp:lastModifiedBy>H</cp:lastModifiedBy>
  <cp:revision>63</cp:revision>
  <dcterms:created xsi:type="dcterms:W3CDTF">2013-02-13T04:37:02Z</dcterms:created>
  <dcterms:modified xsi:type="dcterms:W3CDTF">2018-08-16T12:12:19Z</dcterms:modified>
</cp:coreProperties>
</file>