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1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4411B"/>
    <a:srgbClr val="4F540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344941664017703E-2"/>
          <c:y val="0.37852059647693481"/>
          <c:w val="0.8644983458717429"/>
          <c:h val="0.534585354713673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52,13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19,87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1407.25</c:v>
                </c:pt>
                <c:pt idx="1">
                  <c:v>3180.85</c:v>
                </c:pt>
                <c:pt idx="2">
                  <c:v>2847.99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606-4109-A777-BDC39C46DAE4}"/>
            </c:ext>
          </c:extLst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5.5593903092606832E-2"/>
          <c:y val="5.1898778923553962E-2"/>
          <c:w val="0.82451003833712522"/>
          <c:h val="0.25937032128705317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7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"/>
          <c:y val="0.19324409448818899"/>
          <c:w val="0.95416666666666661"/>
          <c:h val="0.65372194881889789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5.4677669367958544E-2"/>
                  <c:y val="-0.32358907513097179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defRPr>
                    </a:pPr>
                    <a:r>
                      <a:rPr lang="ru-RU" dirty="0" smtClean="0"/>
                      <a:t>11 802,08</a:t>
                    </a:r>
                    <a:endParaRPr lang="en-US" dirty="0"/>
                  </a:p>
                </c:rich>
              </c:tx>
              <c:spPr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4342630176564905"/>
                      <c:h val="7.329765804247172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7137-42A2-8801-22CCEF16613C}"/>
                </c:ext>
              </c:extLst>
            </c:dLbl>
            <c:dLbl>
              <c:idx val="1"/>
              <c:layout>
                <c:manualLayout>
                  <c:x val="2.9166666666666743E-2"/>
                  <c:y val="-0.32500000000000007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defRPr>
                    </a:pPr>
                    <a:r>
                      <a:rPr lang="en-US" dirty="0" smtClean="0"/>
                      <a:t>1</a:t>
                    </a:r>
                    <a:r>
                      <a:rPr lang="ru-RU" dirty="0" smtClean="0"/>
                      <a:t>1 793,47</a:t>
                    </a:r>
                    <a:endParaRPr lang="en-US" dirty="0"/>
                  </a:p>
                </c:rich>
              </c:tx>
              <c:spPr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37-42A2-8801-22CCEF16613C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7327.24</c:v>
                </c:pt>
                <c:pt idx="1">
                  <c:v>7266.6200000000008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137-42A2-8801-22CCEF16613C}"/>
            </c:ext>
          </c:extLst>
        </c:ser>
        <c:dLbls>
          <c:showVal val="1"/>
        </c:dLbls>
        <c:gapWidth val="95"/>
        <c:gapDepth val="95"/>
        <c:shape val="cylinder"/>
        <c:axId val="127349120"/>
        <c:axId val="127350656"/>
        <c:axId val="0"/>
      </c:bar3DChart>
      <c:catAx>
        <c:axId val="127349120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2000" b="1">
                <a:solidFill>
                  <a:schemeClr val="accent6">
                    <a:lumMod val="20000"/>
                    <a:lumOff val="80000"/>
                  </a:schemeClr>
                </a:solidFill>
              </a:defRPr>
            </a:pPr>
            <a:endParaRPr lang="ru-RU"/>
          </a:p>
        </c:txPr>
        <c:crossAx val="127350656"/>
        <c:crosses val="autoZero"/>
        <c:auto val="1"/>
        <c:lblAlgn val="ctr"/>
        <c:lblOffset val="100"/>
      </c:catAx>
      <c:valAx>
        <c:axId val="127350656"/>
        <c:scaling>
          <c:orientation val="minMax"/>
        </c:scaling>
        <c:delete val="1"/>
        <c:axPos val="l"/>
        <c:numFmt formatCode="0%" sourceLinked="1"/>
        <c:tickLblPos val="none"/>
        <c:crossAx val="12734912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2800" b="1">
              <a:solidFill>
                <a:schemeClr val="accent5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0.75001</cdr:x>
      <cdr:y>0.08789</cdr:y>
    </cdr:from>
    <cdr:to>
      <cdr:x>0.90357</cdr:x>
      <cdr:y>0.22963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572032" y="357190"/>
          <a:ext cx="936102" cy="576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99,93%</a:t>
          </a:r>
          <a:endParaRPr lang="ru-RU" sz="2400" b="1" dirty="0">
            <a:solidFill>
              <a:schemeClr val="accent6">
                <a:lumMod val="60000"/>
                <a:lumOff val="40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03.05.22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03.05.22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03.05.22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03.05.22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03.05.22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03.05.22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03.05.22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03.05.22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03.05.22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03.05.22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03.05.22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вт 03.05.22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pp.userapi.com/c851332/v851332208/14542f/c_dEEz4wox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357562"/>
            <a:ext cx="8424936" cy="1584176"/>
          </a:xfrm>
        </p:spPr>
        <p:txBody>
          <a:bodyPr>
            <a:noAutofit/>
          </a:bodyPr>
          <a:lstStyle/>
          <a:p>
            <a:r>
              <a:rPr lang="ru-RU" sz="2800" b="1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Отчет об исполнении  бюджета Каштановского сельского поселения Бахчисарайского района Республики Крым за </a:t>
            </a:r>
            <a:r>
              <a:rPr lang="ru-RU" sz="28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2021 </a:t>
            </a:r>
            <a:r>
              <a:rPr lang="ru-RU" sz="2800" b="1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год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dirty="0">
                <a:solidFill>
                  <a:schemeClr val="tx2">
                    <a:lumMod val="75000"/>
                  </a:schemeClr>
                </a:solidFill>
              </a:rPr>
            </a:b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122" name="AutoShape 2" descr="https://lucidgypsy.files.wordpress.com/2013/12/sky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714348" y="1071546"/>
            <a:ext cx="7772400" cy="1470025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6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Бюджет для граждан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pp.userapi.com/c851332/v851332208/14542f/c_dEEz4wox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42910" y="1428736"/>
            <a:ext cx="8143932" cy="142876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Спасибо за внимание!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4786322"/>
            <a:ext cx="814393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 уважением, Администрация Каштановского сельского поселения Бахчисарайского района Республики Крым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pp.userapi.com/c851332/v851332208/14542f/c_dEEz4wox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755576" y="188640"/>
            <a:ext cx="7488832" cy="17543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altLang="ru-RU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Уважаемые жители Каштановского сельского поселения!</a:t>
            </a:r>
            <a:endParaRPr lang="ru-R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44824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      Представляем Вашему вниманию Отчет об исполнении  бюджета Каштановского сельского поселения Бахчисарайского района за </a:t>
            </a:r>
            <a:r>
              <a:rPr lang="ru-RU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2021 </a:t>
            </a:r>
            <a:r>
              <a:rPr lang="ru-RU" sz="2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год.</a:t>
            </a:r>
          </a:p>
          <a:p>
            <a:pPr algn="just"/>
            <a:r>
              <a:rPr lang="ru-RU" sz="2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       Бюджет для граждан нацелен на получение обратной связи от жителей поселения, которых волнуют проблемы муниципальных финансов. Надеемся, что представление бюджета в понятной для жителей форме повысит уровень общественного участия граждан в бюджетном процессе.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pp.userapi.com/c851332/v851332208/14542f/c_dEEz4wox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188640"/>
            <a:ext cx="8892480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ОСНОВНЫЕ ПАРАМЕТРЫ ИСПОЛНЕНИЯ  БЮДЖЕТА КАШТАНОВСКОГО СЕЛЬСКОГО ПОСЕЛЕНИЯ ЗА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2021 </a:t>
            </a:r>
            <a:r>
              <a:rPr lang="ru-RU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ГОД (ТЫС.РУБ.)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37170067"/>
              </p:ext>
            </p:extLst>
          </p:nvPr>
        </p:nvGraphicFramePr>
        <p:xfrm>
          <a:off x="1115616" y="1844824"/>
          <a:ext cx="7200800" cy="220740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769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14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102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020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3580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Показатель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План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Факт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Исполнение</a:t>
                      </a:r>
                    </a:p>
                    <a:p>
                      <a:pPr algn="ctr"/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(%)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Доход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10 742,87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11 908,59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110,85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Расход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11 802,09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11 793,47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99,93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Дефицит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974,05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-115,11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7" name="Picture 4" descr="http://zuzino.mos.ru/upload/medialibrary/d03/byudzhet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4509120"/>
            <a:ext cx="4194984" cy="20652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s://pp.userapi.com/c851332/v851332208/14542f/c_dEEz4wox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3528" y="332656"/>
            <a:ext cx="8344005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ИСПОЛНЕНИЕ БЮДЖЕТА КАШТАНОВСКОГО СЕЛЬСКОГО ПОСЕЛЕНИЯ ЗА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2021 </a:t>
            </a:r>
            <a:r>
              <a:rPr lang="ru-RU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ГОД ПО ДОХОДАМ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364160066"/>
              </p:ext>
            </p:extLst>
          </p:nvPr>
        </p:nvGraphicFramePr>
        <p:xfrm>
          <a:off x="1817948" y="1988840"/>
          <a:ext cx="550810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pp.userapi.com/c851332/v851332208/14542f/c_dEEz4wox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20398724"/>
              </p:ext>
            </p:extLst>
          </p:nvPr>
        </p:nvGraphicFramePr>
        <p:xfrm>
          <a:off x="323529" y="1412776"/>
          <a:ext cx="8606189" cy="396928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1125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6137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652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План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Поступило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Отклонения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24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latin typeface="+mj-lt"/>
                        </a:rPr>
                        <a:t>8 461,74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latin typeface="+mj-lt"/>
                        </a:rPr>
                        <a:t>9 542,29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1080,55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9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Налог на доходы физических лиц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1 392,83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1 659,78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266,95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61147" marR="61147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3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Единый сельскохозяйственный налог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493,98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493,08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- 0,9</a:t>
                      </a:r>
                      <a:endParaRPr lang="ru-RU" sz="1600" b="0" dirty="0">
                        <a:solidFill>
                          <a:srgbClr val="FF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9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 на имущество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346,32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233,74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- 112,58</a:t>
                      </a:r>
                      <a:endParaRPr lang="ru-RU" sz="1600" b="0" dirty="0">
                        <a:solidFill>
                          <a:srgbClr val="FF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339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Земельный налог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671,28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946,94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275,66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915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Доходы от сдачи в аренду имущества, находящегося в государственной и муниципальной собственности доходы от использования имущества, находящегося в государственной и муниципальной собственности  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4 985,08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5 634,10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649,02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2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Прочие неналоговые доходы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572,25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574,65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2,4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СТРУКТУРА И ОБЪЕМ НАЛОГОВЫХ И НЕНАЛОГОВЫХ ДОХОДОВ БЮДЖЕТА КАШТАНОВСКОГО СЕЛЬСКОГО ПОСЕЛЕНИЯ ЗА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2021 </a:t>
            </a:r>
            <a:r>
              <a:rPr lang="ru-RU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ГОД (ТЫС.РУБ.)</a:t>
            </a:r>
          </a:p>
        </p:txBody>
      </p:sp>
      <p:pic>
        <p:nvPicPr>
          <p:cNvPr id="7170" name="Picture 2" descr="https://ds20.edusev.ru/uploads/700/689/section/30545/wise-owl.png?155377880919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4506286"/>
            <a:ext cx="1561261" cy="22145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pp.userapi.com/c851332/v851332208/14542f/c_dEEz4wox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688" y="214290"/>
            <a:ext cx="8858312" cy="138499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СТРУКТУРА И ОБЪЕМ БЕЗВОЗМЕЗДНЫХ ПОСТУПЛЕНИЙ В БЮДЖЕТ КАШТАНОВСКОГО СЕЛЬСКОГО ПОСЕЛЕНИЯ (ТЫС.РУБ.) 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3918104"/>
              </p:ext>
            </p:extLst>
          </p:nvPr>
        </p:nvGraphicFramePr>
        <p:xfrm>
          <a:off x="233247" y="1666312"/>
          <a:ext cx="8534784" cy="3352467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48559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300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300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1866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37594">
                <a:tc>
                  <a:txBody>
                    <a:bodyPr/>
                    <a:lstStyle/>
                    <a:p>
                      <a:pPr algn="l"/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bg1"/>
                          </a:solidFill>
                        </a:rPr>
                        <a:t>План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bg1"/>
                          </a:solidFill>
                        </a:rPr>
                        <a:t>Факт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bg1"/>
                          </a:solidFill>
                        </a:rPr>
                        <a:t>Исполнение(%)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9444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+mj-lt"/>
                        </a:rPr>
                        <a:t>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2 281,12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2 366,29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103,73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4027">
                <a:tc>
                  <a:txBody>
                    <a:bodyPr/>
                    <a:lstStyle/>
                    <a:p>
                      <a:pPr algn="l"/>
                      <a:r>
                        <a:rPr lang="ru-RU" sz="1600" b="0" kern="1200" dirty="0">
                          <a:solidFill>
                            <a:schemeClr val="bg1"/>
                          </a:solidFill>
                          <a:latin typeface="+mj-lt"/>
                        </a:rPr>
                        <a:t>Дотации на выравнивание уровня бюджетной обеспеченности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2 045,70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2 045,70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100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1597">
                <a:tc>
                  <a:txBody>
                    <a:bodyPr/>
                    <a:lstStyle/>
                    <a:p>
                      <a:pPr algn="l"/>
                      <a:r>
                        <a:rPr lang="ru-RU" sz="1600" b="0" kern="1200" dirty="0">
                          <a:solidFill>
                            <a:schemeClr val="bg1"/>
                          </a:solidFill>
                          <a:latin typeface="+mj-lt"/>
                        </a:rPr>
                        <a:t>Субвенции на осуществление полномочий по первичному воинскому учету  на территориях,  где отсутствуют военные комиссариаты 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233,94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233,94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+mj-lt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>
                          <a:solidFill>
                            <a:schemeClr val="bg1"/>
                          </a:solidFill>
                          <a:latin typeface="+mj-lt"/>
                        </a:rPr>
                        <a:t>Субвенции на выполнение передаваемых полномочий субъектов РФ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endParaRPr>
                    </a:p>
                    <a:p>
                      <a:pPr algn="l"/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+mj-lt"/>
                        </a:rPr>
                        <a:t>1,4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+mj-lt"/>
                        </a:rPr>
                        <a:t>1,4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+mj-lt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4393470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Иные межбюджетные 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трансферты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0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85,16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-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85036301"/>
                  </a:ext>
                </a:extLst>
              </a:tr>
            </a:tbl>
          </a:graphicData>
        </a:graphic>
      </p:graphicFrame>
      <p:pic>
        <p:nvPicPr>
          <p:cNvPr id="8" name="Picture 4" descr="http://s48.radikal.ru/i122/1108/4a/01f31e9621df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5170681"/>
            <a:ext cx="1695201" cy="17504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pp.userapi.com/c851332/v851332208/14542f/c_dEEz4wox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188640"/>
            <a:ext cx="8064896" cy="138499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ИСПОЛНЕНИЕ БЮДЖЕТА КАШТАНОВСКОГО СЕЛЬСКОГО ПОСЕЛЕНИЯ ЗА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2021 </a:t>
            </a:r>
            <a:r>
              <a:rPr lang="ru-RU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ГОД ПО РАСХОДАМ (ТЫС.РУБ.)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2057308999"/>
              </p:ext>
            </p:extLst>
          </p:nvPr>
        </p:nvGraphicFramePr>
        <p:xfrm>
          <a:off x="1142976" y="2071678"/>
          <a:ext cx="6310314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pp.userapi.com/c851332/v851332208/14542f/c_dEEz4wox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57216015"/>
              </p:ext>
            </p:extLst>
          </p:nvPr>
        </p:nvGraphicFramePr>
        <p:xfrm>
          <a:off x="428596" y="1571612"/>
          <a:ext cx="8352927" cy="387832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5034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830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234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77923"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Факт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Исполнение(%)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0139"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bg1"/>
                          </a:solidFill>
                        </a:rPr>
                        <a:t>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11 802,08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11 793,47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99,93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0044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bg1"/>
                          </a:solidFill>
                        </a:rPr>
                        <a:t>Общегосударственные вопросы 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4 001,82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3 993,21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99,78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bg1"/>
                          </a:solidFill>
                        </a:rPr>
                        <a:t>Национальная оборона</a:t>
                      </a:r>
                      <a:endParaRPr lang="ru-RU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233,94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233,94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ru-RU" sz="1800" b="1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НАЦИОНАЛЬНАЯ БЕЗОПАСНОСТЬ И ПРАВООХРАНИТЕЛЬНАЯ ДЕЯТЕЛЬНОСТЬ</a:t>
                      </a:r>
                      <a:endParaRPr lang="ru-RU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198,00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198,00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71807577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ru-RU" sz="1800" b="1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НАЦИОНАЛЬНАЯ ЭКОНОМИКА</a:t>
                      </a:r>
                      <a:endParaRPr lang="ru-RU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65,34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65,34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216202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bg1"/>
                          </a:solidFill>
                        </a:rPr>
                        <a:t>Жилищно-коммунальное хозяйство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6 968,43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6 968,43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0139">
                <a:tc>
                  <a:txBody>
                    <a:bodyPr/>
                    <a:lstStyle/>
                    <a:p>
                      <a:r>
                        <a:rPr lang="ru-RU" sz="1800" b="1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КУЛЬТУРА, КИНЕМАТОГРАФИЯ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300,25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300,25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0139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</a:rPr>
                        <a:t>СОЦИАЛЬНАЯ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</a:rPr>
                        <a:t> ПОЛИТИКА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34,30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34,30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536" y="188640"/>
            <a:ext cx="8352928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СТРУКТУРА И ОБЪЕМ РАСХОДОВ БЮДЖЕТА КАШТАНОВСКОГО СЕЛЬСКОГО ПОСЕЛЕНИЯ ЗА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2021 </a:t>
            </a:r>
            <a:r>
              <a:rPr lang="ru-RU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(ТЫС.РУБ.)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pp.userapi.com/c851332/v851332208/14542f/c_dEEz4wox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38499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РАСХОДЫ БЮДЖЕТА ПОСЕЛЕНИЯ В РАМКАХ МУНИЦИПАЛЬНЫХ  ЦЕЛЕВЫХ ПРОГРАММ ЗА 2020 ГОД (ТЫС.РУБ.)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95855451"/>
              </p:ext>
            </p:extLst>
          </p:nvPr>
        </p:nvGraphicFramePr>
        <p:xfrm>
          <a:off x="214282" y="1357298"/>
          <a:ext cx="8640960" cy="4672847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5896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08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342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619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75558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Наименование программ</a:t>
                      </a:r>
                      <a:endParaRPr lang="ru-RU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Годовые назначения</a:t>
                      </a:r>
                      <a:endParaRPr lang="ru-RU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Кассовое исполнение</a:t>
                      </a:r>
                      <a:endParaRPr lang="ru-RU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Исполнение</a:t>
                      </a:r>
                      <a:endParaRPr lang="en-US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(%)</a:t>
                      </a:r>
                      <a:endParaRPr lang="ru-RU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0673">
                <a:tc>
                  <a:txBody>
                    <a:bodyPr/>
                    <a:lstStyle/>
                    <a:p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ВСЕГО ПО ПРОГРАММАМ</a:t>
                      </a:r>
                      <a:endParaRPr lang="ru-RU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11966,4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11344,2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94,8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6140">
                <a:tc>
                  <a:txBody>
                    <a:bodyPr/>
                    <a:lstStyle/>
                    <a:p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«Обеспечение эффективности деятельности</a:t>
                      </a:r>
                      <a:r>
                        <a:rPr lang="ru-RU" sz="1500" b="1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органов местного самоуправления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»</a:t>
                      </a:r>
                      <a:endParaRPr lang="ru-RU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3 085, 7</a:t>
                      </a:r>
                      <a:endParaRPr lang="ru-RU" sz="15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3 085, 1</a:t>
                      </a:r>
                      <a:endParaRPr lang="ru-RU" sz="15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99,98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1291">
                <a:tc>
                  <a:txBody>
                    <a:bodyPr/>
                    <a:lstStyle/>
                    <a:p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«Управление муниципальным имуществом Каштановского сельского поселения»</a:t>
                      </a:r>
                      <a:endParaRPr lang="ru-RU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1 027, 3</a:t>
                      </a:r>
                      <a:endParaRPr lang="ru-RU" sz="15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1 027, 3</a:t>
                      </a:r>
                      <a:endParaRPr lang="ru-RU" sz="15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endParaRPr lang="ru-RU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1825">
                <a:tc>
                  <a:txBody>
                    <a:bodyPr/>
                    <a:lstStyle/>
                    <a:p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«Благоустройство</a:t>
                      </a:r>
                      <a:r>
                        <a:rPr lang="ru-RU" sz="1500" b="1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Каштановского сельского поселения 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»</a:t>
                      </a:r>
                      <a:endParaRPr lang="ru-RU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2 725, 0</a:t>
                      </a:r>
                      <a:endParaRPr lang="ru-RU" sz="15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2 103,4</a:t>
                      </a:r>
                      <a:endParaRPr lang="ru-RU" sz="15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77,2</a:t>
                      </a:r>
                      <a:endParaRPr lang="ru-RU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6297">
                <a:tc>
                  <a:txBody>
                    <a:bodyPr/>
                    <a:lstStyle/>
                    <a:p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«Формирование городской среды на</a:t>
                      </a:r>
                      <a:r>
                        <a:rPr lang="ru-RU" sz="1500" b="1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территории Каштановского сельского поселения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»</a:t>
                      </a:r>
                      <a:endParaRPr lang="ru-RU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5025,0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5025,0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endParaRPr lang="ru-RU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6297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"Охрана окружающей среды в Каштановском сельском поселении Бахчисарайского района Республики Крым на 2018-2020 годы"</a:t>
                      </a:r>
                      <a:endParaRPr lang="ru-RU" sz="1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103,4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103,4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2552593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3042</TotalTime>
  <Words>437</Words>
  <Application>Microsoft Office PowerPoint</Application>
  <PresentationFormat>Экран (4:3)</PresentationFormat>
  <Paragraphs>155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Бюджет для граждан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Семейка Соитовых!</dc:creator>
  <cp:lastModifiedBy>admin</cp:lastModifiedBy>
  <cp:revision>57</cp:revision>
  <dcterms:created xsi:type="dcterms:W3CDTF">2018-03-07T10:41:26Z</dcterms:created>
  <dcterms:modified xsi:type="dcterms:W3CDTF">2022-05-03T14:27:23Z</dcterms:modified>
</cp:coreProperties>
</file>