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49416640177044E-2"/>
          <c:y val="0.37852059647693476"/>
          <c:w val="0.86449834587174301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23,8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39,4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36,8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1407.25</c:v>
                </c:pt>
                <c:pt idx="1">
                  <c:v>3180.85</c:v>
                </c:pt>
                <c:pt idx="2">
                  <c:v>2847.99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5593903092606818E-2"/>
          <c:y val="3.907192130167355E-2"/>
          <c:w val="0.82451003833712522"/>
          <c:h val="0.25937032128705306"/>
        </c:manualLayout>
      </c:layout>
      <c:overlay val="0"/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9324409448818897"/>
          <c:w val="0.95416666666666672"/>
          <c:h val="0.6537219488188976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583333333333331E-2"/>
                  <c:y val="-0.3250000000000000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8723,7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66666666666743E-2"/>
                  <c:y val="-0.3250000000000000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8519,43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7327.24</c:v>
                </c:pt>
                <c:pt idx="1">
                  <c:v>7266.62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41935872"/>
        <c:axId val="32511040"/>
        <c:axId val="0"/>
      </c:bar3DChart>
      <c:catAx>
        <c:axId val="41935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32511040"/>
        <c:crosses val="autoZero"/>
        <c:auto val="1"/>
        <c:lblAlgn val="ctr"/>
        <c:lblOffset val="100"/>
        <c:noMultiLvlLbl val="0"/>
      </c:catAx>
      <c:valAx>
        <c:axId val="325110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19358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0.75001</cdr:x>
      <cdr:y>0.08789</cdr:y>
    </cdr:from>
    <cdr:to>
      <cdr:x>0.90357</cdr:x>
      <cdr:y>0.22963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32" y="357190"/>
          <a:ext cx="936102" cy="576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97,1%</a:t>
          </a:r>
          <a:endParaRPr lang="ru-RU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Отчет об исполнении  бюджета </a:t>
            </a:r>
            <a:r>
              <a:rPr lang="ru-R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Каштановского </a:t>
            </a:r>
            <a:r>
              <a:rPr lang="ru-R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сельского поселения Бахчисарайского района Республики Крым за </a:t>
            </a:r>
            <a:r>
              <a:rPr lang="ru-R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2019 </a:t>
            </a:r>
            <a:r>
              <a:rPr lang="ru-R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для граждан</a:t>
            </a:r>
            <a:endParaRPr lang="ru-RU" sz="6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1428736"/>
            <a:ext cx="8143932" cy="14287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Спасибо за внимание!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786322"/>
            <a:ext cx="81439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уважением, Администрация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Каштановского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сельского поселения Бахчисарайского района Республики Крым</a:t>
            </a:r>
            <a:endParaRPr lang="ru-RU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Каштановского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Представляем Вашему вниманию Отчет об исполнении  бюджета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Каштановского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сельского поселения Бахчисарайского района за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2019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год.</a:t>
            </a:r>
          </a:p>
          <a:p>
            <a:pPr algn="just"/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ОСНОВНЫЕ ПАРАМЕТРЫ ИСПОЛНЕНИЯ 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КАШТАНОВСКОГО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(ТЫС.РУБ.)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31584"/>
              </p:ext>
            </p:extLst>
          </p:nvPr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11469"/>
                <a:gridCol w="1410270"/>
                <a:gridCol w="190209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8232,2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8154,9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8723,7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8519,4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97,7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491,5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-364,5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КАШТАНОВСКОГО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ПО ДОХОДАМ (ТЫС.РУБ.)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2675917"/>
              </p:ext>
            </p:extLst>
          </p:nvPr>
        </p:nvGraphicFramePr>
        <p:xfrm>
          <a:off x="1817948" y="1988840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35359"/>
              </p:ext>
            </p:extLst>
          </p:nvPr>
        </p:nvGraphicFramePr>
        <p:xfrm>
          <a:off x="323529" y="1412776"/>
          <a:ext cx="8606189" cy="356328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12567"/>
                <a:gridCol w="1152128"/>
                <a:gridCol w="1080120"/>
                <a:gridCol w="1261374"/>
              </a:tblGrid>
              <a:tr h="665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82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3717,9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3640,7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77,3</a:t>
                      </a:r>
                      <a:endParaRPr lang="ru-RU" sz="16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19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1344,7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1300,5</a:t>
                      </a:r>
                      <a:endParaRPr lang="ru-RU" sz="16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44,2</a:t>
                      </a:r>
                      <a:endParaRPr lang="ru-RU" sz="16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1147" marR="61147" marT="0" marB="0"/>
                </a:tc>
              </a:tr>
              <a:tr h="332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240,4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201,7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38,7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175,9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440,6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-264,7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091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Доходы от сдачи в аренду имущества, находящегося в государственной и </a:t>
                      </a: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муниципальной </a:t>
                      </a: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собственности доходы от использования имущества, находящегося в государственной и муниципальной собственности  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1695,4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1477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218,4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2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Прочие неналоговые доходы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261,5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220,9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40,6</a:t>
                      </a:r>
                      <a:endParaRPr lang="ru-RU" sz="1600" b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НАЛОГОВЫХ И НЕНАЛОГОВЫХ ДОХОДОВ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БЮДЖЕТА КАШТАНОВСКОГО СЕЛЬСКОГО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(ТЫС.РУБ.)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170" name="Picture 2" descr="https://ds20.edusev.ru/uploads/700/689/section/30545/wise-owl.png?1553778809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643446"/>
            <a:ext cx="1561261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688" y="214290"/>
            <a:ext cx="885831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БЕЗВОЗМЕЗДНЫХ ПОСТУПЛЕНИЙ В БЮДЖЕТ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КАШТАНОВСКОГО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СЕЛЬСКОГО ПОСЕЛЕНИЯ (ТЫС.РУБ.)  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094487"/>
              </p:ext>
            </p:extLst>
          </p:nvPr>
        </p:nvGraphicFramePr>
        <p:xfrm>
          <a:off x="500034" y="1785926"/>
          <a:ext cx="8352928" cy="425388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План</a:t>
                      </a:r>
                      <a:endParaRPr lang="ru-RU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Факт</a:t>
                      </a:r>
                      <a:endParaRPr lang="ru-RU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4514,3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4514,3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2057,1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2057,1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бюджета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2264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2264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5449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191,7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191,7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38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Субвенции на выполнение передаваемых полномочий субъектов РФ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1,5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1,5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4" descr="http://s48.radikal.ru/i122/1108/4a/01f31e9621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5107578"/>
            <a:ext cx="1695201" cy="1750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КАШТАНОВСКОГО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ПО РАСХОДАМ (ТЫС.РУБ.)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582630"/>
              </p:ext>
            </p:extLst>
          </p:nvPr>
        </p:nvGraphicFramePr>
        <p:xfrm>
          <a:off x="1142976" y="2071678"/>
          <a:ext cx="63103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05872"/>
              </p:ext>
            </p:extLst>
          </p:nvPr>
        </p:nvGraphicFramePr>
        <p:xfrm>
          <a:off x="428596" y="1571612"/>
          <a:ext cx="8352927" cy="3108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14908"/>
                <a:gridCol w="1071570"/>
                <a:gridCol w="1143008"/>
                <a:gridCol w="1423441"/>
              </a:tblGrid>
              <a:tr h="612743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Исполнение(%)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8723,7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8519,5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97,1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004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Общегосударственные вопросы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5317,4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5116,8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96,2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4291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Национальная оборона</a:t>
                      </a:r>
                      <a:endParaRPr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191,7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191,7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</a:tr>
              <a:tr h="33605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Жилищно-коммунальное хозяйство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3113,1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3109,5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99,9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Социальная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</a:rPr>
                        <a:t> политика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31,5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31,5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Культура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70,0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70,0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РАСХОДОВ БЮДЖЕТА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КАШТАНОВСКОГО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СЕЛЬСКОГО ПОСЕЛЕНИЯ ЗА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(ТЫС.РУБ.)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РАСХОДЫ БЮДЖЕТА ПОСЕЛЕНИЯ В РАМКАХ МУНИЦИПАЛЬНЫХ  ЦЕЛЕВЫХ ПРОГРАММ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ГОД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(ТЫС.РУБ.)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97343"/>
              </p:ext>
            </p:extLst>
          </p:nvPr>
        </p:nvGraphicFramePr>
        <p:xfrm>
          <a:off x="214282" y="1357298"/>
          <a:ext cx="8640960" cy="358748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программ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Годовые назначения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Кассовое исполнение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Исполнение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67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 ПО ПРОГРАММАМ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8017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7971,1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689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«Обеспечение эффективности деятельности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органов местного самоуправления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3380,1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3344,3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98,9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«Управление муниципальным имуществом 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Каштановского сельского 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поселения»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1380,6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1374,1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99,9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825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«Благоустройство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Каштановского сельского поселения 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3113,1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3109,5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99,9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«Формирование городской среды на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территории Каштановского сельского поселения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143,2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143,2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365</Words>
  <Application>Microsoft Office PowerPoint</Application>
  <PresentationFormat>Экран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26</cp:revision>
  <dcterms:created xsi:type="dcterms:W3CDTF">2018-03-07T10:41:26Z</dcterms:created>
  <dcterms:modified xsi:type="dcterms:W3CDTF">2020-03-30T12:56:00Z</dcterms:modified>
</cp:coreProperties>
</file>