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63" r:id="rId6"/>
    <p:sldId id="264" r:id="rId7"/>
    <p:sldId id="271" r:id="rId8"/>
    <p:sldId id="273" r:id="rId9"/>
    <p:sldId id="272" r:id="rId10"/>
    <p:sldId id="265" r:id="rId11"/>
    <p:sldId id="259" r:id="rId12"/>
    <p:sldId id="267" r:id="rId13"/>
    <p:sldId id="266" r:id="rId14"/>
    <p:sldId id="258" r:id="rId15"/>
    <p:sldId id="268" r:id="rId16"/>
    <p:sldId id="270" r:id="rId17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8" userDrawn="1">
          <p15:clr>
            <a:srgbClr val="A4A3A4"/>
          </p15:clr>
        </p15:guide>
        <p15:guide id="2" pos="28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8000"/>
    <a:srgbClr val="003600"/>
    <a:srgbClr val="002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9779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2251" y="-302"/>
      </p:cViewPr>
      <p:guideLst>
        <p:guide orient="horz" pos="2188"/>
        <p:guide pos="28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4;&#1086;&#1082;&#1091;&#1084;&#1077;&#1085;&#1090;&#1099;\&#1042;&#1057;&#1045;\&#1041;&#1102;&#1076;&#1078;&#1077;&#1090;%20&#1076;&#1083;&#1103;%20&#1075;&#1088;&#1072;&#1078;&#1076;&#1072;&#1085;\9%20&#1084;&#1077;&#108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solidFill>
                <a:schemeClr val="accent1"/>
              </a:solidFill>
            </c:spPr>
          </c:dPt>
          <c:dPt>
            <c:idx val="2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/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rPr>
                      <a:t>39,17 %</a:t>
                    </a:r>
                    <a:endParaRPr lang="en-US" b="1" dirty="0">
                      <a:latin typeface="+mj-lt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76688358526208"/>
                  <c:y val="-0.30617634396983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rPr>
                      <a:t>53,42%</a:t>
                    </a:r>
                    <a:endParaRPr lang="en-US" b="1" dirty="0">
                      <a:latin typeface="+mj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414539265236498"/>
                  <c:y val="1.83561035602891e-5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rPr>
                      <a:t>7,41%</a:t>
                    </a:r>
                    <a:endParaRPr lang="en-US" b="1" dirty="0">
                      <a:latin typeface="+mj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800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val>
            <c:numRef>
              <c:f>Лист1!$B$4:$B$6</c:f>
              <c:numCache>
                <c:formatCode>General</c:formatCode>
                <c:ptCount val="3"/>
                <c:pt idx="0">
                  <c:v>1617.18</c:v>
                </c:pt>
                <c:pt idx="1">
                  <c:v>4907</c:v>
                </c:pt>
                <c:pt idx="2">
                  <c:v>766.23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</c:pie3DChart>
    </c:plotArea>
    <c:plotVisOnly val="1"/>
    <c:dispBlanksAs val="gap"/>
    <c:showDLblsOverMax val="0"/>
    <c:extLst>
      <c:ext uri="{0b15fc19-7d7d-44ad-8c2d-2c3a37ce22c3}">
        <chartProps xmlns="https://web.wps.cn/et/2018/main" chartId="{04d82809-d1ca-4f6f-968b-8a3432573757}"/>
      </c:ext>
    </c:extLst>
  </c:chart>
  <c:txPr>
    <a:bodyPr/>
    <a:lstStyle/>
    <a:p>
      <a:pPr>
        <a:defRPr lang="ru-RU" sz="1800"/>
      </a:pPr>
    </a:p>
  </c:txPr>
  <c:externalData r:id="rId1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87C888-2D2C-4A40-9D0D-9F35CEC76C38}" type="doc">
      <dgm:prSet loTypeId="urn:microsoft.com/office/officeart/2008/layout/VerticalCurvedList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0EBDFF96-3F39-46F7-B0BF-D4AB114F203C}">
      <dgm:prSet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sz="1600" i="1" dirty="0" smtClean="0">
              <a:latin typeface="+mj-lt"/>
              <a:cs typeface="Times New Roman" panose="02020603050405020304" pitchFamily="18" charset="0"/>
            </a:rPr>
            <a:t>Преемственность  бюджетной  классификации  Российской  Федерации,  а также  обеспечение  сопоставимости  показателей  бюджета  отчетного, текущего и очередного финансового года </a:t>
          </a:r>
          <a:endParaRPr lang="ru-RU" sz="1600" i="1" dirty="0">
            <a:latin typeface="+mj-lt"/>
            <a:cs typeface="Times New Roman" panose="02020603050405020304" pitchFamily="18" charset="0"/>
          </a:endParaRPr>
        </a:p>
      </dgm:t>
    </dgm:pt>
    <dgm:pt modelId="{8AA72CF5-421C-46F0-8F2D-2EA136A9AF80}" cxnId="{2EA4161B-866E-4F06-8A39-3FD84C981975}" type="parTrans">
      <dgm:prSet/>
      <dgm:spPr/>
      <dgm:t>
        <a:bodyPr/>
        <a:lstStyle/>
        <a:p>
          <a:endParaRPr lang="ru-RU"/>
        </a:p>
      </dgm:t>
    </dgm:pt>
    <dgm:pt modelId="{99D6746B-7139-40F4-8698-101B9A3573B8}" cxnId="{2EA4161B-866E-4F06-8A39-3FD84C981975}" type="sibTrans">
      <dgm:prSet/>
      <dgm:spPr/>
      <dgm:t>
        <a:bodyPr/>
        <a:lstStyle/>
        <a:p>
          <a:endParaRPr lang="ru-RU"/>
        </a:p>
      </dgm:t>
    </dgm:pt>
    <dgm:pt modelId="{76F60F58-8547-4806-867A-D733FC610825}">
      <dgm:prSet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20650" h="88900"/>
          <a:bevelB w="88900" h="31750"/>
        </a:sp3d>
      </dgm:spPr>
      <dgm:t>
        <a:bodyPr/>
        <a:lstStyle/>
        <a:p>
          <a:r>
            <a:rPr lang="ru-RU" sz="1600" i="1" dirty="0" smtClean="0">
              <a:latin typeface="+mj-lt"/>
              <a:cs typeface="Times New Roman" panose="02020603050405020304" pitchFamily="18" charset="0"/>
            </a:rPr>
            <a:t>Обязательная  открытость  для  общества  и  средств  массовой  информации проектов бюджетов, обеспечение доступа к информации на едином портале бюджетной системы Российской Федерации в сети «Интернет»</a:t>
          </a:r>
          <a:endParaRPr lang="ru-RU" sz="1600" i="1" dirty="0">
            <a:latin typeface="+mj-lt"/>
            <a:cs typeface="Times New Roman" panose="02020603050405020304" pitchFamily="18" charset="0"/>
          </a:endParaRPr>
        </a:p>
      </dgm:t>
    </dgm:pt>
    <dgm:pt modelId="{35D7F28F-79CA-4A6F-AAFE-EE2C1BE21B36}" cxnId="{84476332-E4EB-43E8-BBC8-61106A95B702}" type="parTrans">
      <dgm:prSet/>
      <dgm:spPr/>
      <dgm:t>
        <a:bodyPr/>
        <a:lstStyle/>
        <a:p>
          <a:endParaRPr lang="ru-RU"/>
        </a:p>
      </dgm:t>
    </dgm:pt>
    <dgm:pt modelId="{DE9492DF-1773-4112-A6D0-E905DF16EB18}" cxnId="{84476332-E4EB-43E8-BBC8-61106A95B702}" type="sibTrans">
      <dgm:prSet/>
      <dgm:spPr/>
      <dgm:t>
        <a:bodyPr/>
        <a:lstStyle/>
        <a:p>
          <a:endParaRPr lang="ru-RU"/>
        </a:p>
      </dgm:t>
    </dgm:pt>
    <dgm:pt modelId="{732F433C-2B2D-4196-A514-30CB863CA28B}">
      <dgm:prSet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sz="1600" i="1" dirty="0" smtClean="0">
              <a:latin typeface="+mj-lt"/>
              <a:cs typeface="Times New Roman" panose="02020603050405020304" pitchFamily="18" charset="0"/>
            </a:rPr>
            <a:t>Доступность иных сведений о бюджетах </a:t>
          </a:r>
          <a:endParaRPr lang="ru-RU" sz="1600" i="1" dirty="0">
            <a:latin typeface="+mj-lt"/>
            <a:cs typeface="Times New Roman" panose="02020603050405020304" pitchFamily="18" charset="0"/>
          </a:endParaRPr>
        </a:p>
      </dgm:t>
    </dgm:pt>
    <dgm:pt modelId="{72476C40-AC38-4844-9AA4-E39A33F0712B}" cxnId="{99051BC1-224A-421A-B39F-5A1285DA9223}" type="parTrans">
      <dgm:prSet/>
      <dgm:spPr/>
      <dgm:t>
        <a:bodyPr/>
        <a:lstStyle/>
        <a:p>
          <a:endParaRPr lang="ru-RU"/>
        </a:p>
      </dgm:t>
    </dgm:pt>
    <dgm:pt modelId="{F156AEE1-8E07-4126-A979-703E4B98CB3D}" cxnId="{99051BC1-224A-421A-B39F-5A1285DA9223}" type="sibTrans">
      <dgm:prSet/>
      <dgm:spPr/>
      <dgm:t>
        <a:bodyPr/>
        <a:lstStyle/>
        <a:p>
          <a:endParaRPr lang="ru-RU"/>
        </a:p>
      </dgm:t>
    </dgm:pt>
    <dgm:pt modelId="{FD190CAB-DE1F-440A-9ECC-79FA429BE595}">
      <dgm:prSet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gm:spPr>
      <dgm:t>
        <a:bodyPr/>
        <a:lstStyle/>
        <a:p>
          <a:r>
            <a:rPr lang="ru-RU" sz="1600" b="0" i="1" dirty="0" smtClean="0">
              <a:latin typeface="+mj-lt"/>
              <a:cs typeface="Times New Roman" panose="02020603050405020304" pitchFamily="18" charset="0"/>
            </a:rPr>
            <a:t>Обязательное  опубликование  в  средствах  массовой  информации утвержденных бюджетов и отчетов об их исполнении </a:t>
          </a:r>
          <a:endParaRPr lang="ru-RU" sz="1600" b="0" i="1" dirty="0">
            <a:latin typeface="+mj-lt"/>
            <a:cs typeface="Times New Roman" panose="02020603050405020304" pitchFamily="18" charset="0"/>
          </a:endParaRPr>
        </a:p>
      </dgm:t>
    </dgm:pt>
    <dgm:pt modelId="{91BBD7C4-9FB0-46EA-9AC0-EFF0EA3A3DFE}" cxnId="{8DEE285D-625F-4E74-B868-EEAF71FAEC1C}" type="parTrans">
      <dgm:prSet/>
      <dgm:spPr/>
      <dgm:t>
        <a:bodyPr/>
        <a:lstStyle/>
        <a:p>
          <a:endParaRPr lang="ru-RU"/>
        </a:p>
      </dgm:t>
    </dgm:pt>
    <dgm:pt modelId="{9B98FFBE-5E75-4248-BAB9-A8D7A99915D5}" cxnId="{8DEE285D-625F-4E74-B868-EEAF71FAEC1C}" type="sibTrans">
      <dgm:prSet/>
      <dgm:spPr/>
      <dgm:t>
        <a:bodyPr/>
        <a:lstStyle/>
        <a:p>
          <a:endParaRPr lang="ru-RU"/>
        </a:p>
      </dgm:t>
    </dgm:pt>
    <dgm:pt modelId="{8AD06B7D-0410-483A-AB8F-6C288975DD0E}" type="pres">
      <dgm:prSet presAssocID="{B687C888-2D2C-4A40-9D0D-9F35CEC76C3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64ECDAE-9762-40F3-8050-A7D2A339FB54}" type="pres">
      <dgm:prSet presAssocID="{B687C888-2D2C-4A40-9D0D-9F35CEC76C38}" presName="Name1" presStyleCnt="0"/>
      <dgm:spPr/>
      <dgm:t>
        <a:bodyPr/>
        <a:lstStyle/>
        <a:p>
          <a:endParaRPr lang="ru-RU"/>
        </a:p>
      </dgm:t>
    </dgm:pt>
    <dgm:pt modelId="{8BD0E639-3C8F-4A61-A7C2-A0D19F809682}" type="pres">
      <dgm:prSet presAssocID="{B687C888-2D2C-4A40-9D0D-9F35CEC76C38}" presName="cycle" presStyleCnt="0"/>
      <dgm:spPr/>
      <dgm:t>
        <a:bodyPr/>
        <a:lstStyle/>
        <a:p>
          <a:endParaRPr lang="ru-RU"/>
        </a:p>
      </dgm:t>
    </dgm:pt>
    <dgm:pt modelId="{0EAD4ADA-2A59-4EF1-8653-CB7F7981888C}" type="pres">
      <dgm:prSet presAssocID="{B687C888-2D2C-4A40-9D0D-9F35CEC76C38}" presName="srcNode" presStyleLbl="node1" presStyleIdx="0" presStyleCnt="4"/>
      <dgm:spPr/>
      <dgm:t>
        <a:bodyPr/>
        <a:lstStyle/>
        <a:p>
          <a:endParaRPr lang="ru-RU"/>
        </a:p>
      </dgm:t>
    </dgm:pt>
    <dgm:pt modelId="{4C9518E1-12EB-4B3C-8B5F-D974E14EFB87}" type="pres">
      <dgm:prSet presAssocID="{B687C888-2D2C-4A40-9D0D-9F35CEC76C38}" presName="conn" presStyleLbl="parChTrans1D2" presStyleIdx="0" presStyleCnt="1"/>
      <dgm:spPr/>
      <dgm:t>
        <a:bodyPr/>
        <a:lstStyle/>
        <a:p>
          <a:endParaRPr lang="ru-RU"/>
        </a:p>
      </dgm:t>
    </dgm:pt>
    <dgm:pt modelId="{F75459F7-9FDB-482E-96CE-B9EB44E43125}" type="pres">
      <dgm:prSet presAssocID="{B687C888-2D2C-4A40-9D0D-9F35CEC76C38}" presName="extraNode" presStyleLbl="node1" presStyleIdx="0" presStyleCnt="4"/>
      <dgm:spPr/>
      <dgm:t>
        <a:bodyPr/>
        <a:lstStyle/>
        <a:p>
          <a:endParaRPr lang="ru-RU"/>
        </a:p>
      </dgm:t>
    </dgm:pt>
    <dgm:pt modelId="{2F5125A3-AB0A-4860-ADFD-47CFD27FD192}" type="pres">
      <dgm:prSet presAssocID="{B687C888-2D2C-4A40-9D0D-9F35CEC76C38}" presName="dstNode" presStyleLbl="node1" presStyleIdx="0" presStyleCnt="4"/>
      <dgm:spPr/>
      <dgm:t>
        <a:bodyPr/>
        <a:lstStyle/>
        <a:p>
          <a:endParaRPr lang="ru-RU"/>
        </a:p>
      </dgm:t>
    </dgm:pt>
    <dgm:pt modelId="{5244B001-A17A-4B8C-9581-5FC16B84669E}" type="pres">
      <dgm:prSet presAssocID="{FD190CAB-DE1F-440A-9ECC-79FA429BE595}" presName="text_1" presStyleLbl="node1" presStyleIdx="0" presStyleCnt="4" custScaleY="125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51564-DC84-4048-967D-B6F7E9FBBF78}" type="pres">
      <dgm:prSet presAssocID="{FD190CAB-DE1F-440A-9ECC-79FA429BE595}" presName="accent_1" presStyleCnt="0"/>
      <dgm:spPr/>
      <dgm:t>
        <a:bodyPr/>
        <a:lstStyle/>
        <a:p>
          <a:endParaRPr lang="ru-RU"/>
        </a:p>
      </dgm:t>
    </dgm:pt>
    <dgm:pt modelId="{89611791-A850-4B89-89EB-5C21F0941E7C}" type="pres">
      <dgm:prSet presAssocID="{FD190CAB-DE1F-440A-9ECC-79FA429BE595}" presName="accentRepeatNode" presStyleLbl="solidFgAcc1" presStyleIdx="0" presStyleCnt="4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66B8FCFB-CF53-4F5C-A7F0-C7F64F465CC0}" type="pres">
      <dgm:prSet presAssocID="{732F433C-2B2D-4196-A514-30CB863CA28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2F0470-829F-42C3-9EF1-4EEC01DD9A73}" type="pres">
      <dgm:prSet presAssocID="{732F433C-2B2D-4196-A514-30CB863CA28B}" presName="accent_2" presStyleCnt="0"/>
      <dgm:spPr/>
      <dgm:t>
        <a:bodyPr/>
        <a:lstStyle/>
        <a:p>
          <a:endParaRPr lang="ru-RU"/>
        </a:p>
      </dgm:t>
    </dgm:pt>
    <dgm:pt modelId="{4D556A40-5431-4055-AE3D-37731D8F9AED}" type="pres">
      <dgm:prSet presAssocID="{732F433C-2B2D-4196-A514-30CB863CA28B}" presName="accentRepeatNode" presStyleLbl="solidFgAcc1" presStyleIdx="1" presStyleCnt="4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C285525D-0608-40F3-B875-FCB296F56181}" type="pres">
      <dgm:prSet presAssocID="{76F60F58-8547-4806-867A-D733FC610825}" presName="text_3" presStyleLbl="node1" presStyleIdx="2" presStyleCnt="4" custScaleY="136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B9F46-5F7F-41FF-86F9-66EA3101C120}" type="pres">
      <dgm:prSet presAssocID="{76F60F58-8547-4806-867A-D733FC610825}" presName="accent_3" presStyleCnt="0"/>
      <dgm:spPr/>
      <dgm:t>
        <a:bodyPr/>
        <a:lstStyle/>
        <a:p>
          <a:endParaRPr lang="ru-RU"/>
        </a:p>
      </dgm:t>
    </dgm:pt>
    <dgm:pt modelId="{0AFC0337-A094-4E6F-ADC3-86192D44916D}" type="pres">
      <dgm:prSet presAssocID="{76F60F58-8547-4806-867A-D733FC610825}" presName="accentRepeatNode" presStyleLbl="solidFgAcc1" presStyleIdx="2" presStyleCnt="4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6ABFB54C-78EB-4035-AEF4-2CC6CDAEC6BA}" type="pres">
      <dgm:prSet presAssocID="{0EBDFF96-3F39-46F7-B0BF-D4AB114F203C}" presName="text_4" presStyleLbl="node1" presStyleIdx="3" presStyleCnt="4" custScaleY="123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1D313-E4C2-4C27-84AA-11DBA9C31CC0}" type="pres">
      <dgm:prSet presAssocID="{0EBDFF96-3F39-46F7-B0BF-D4AB114F203C}" presName="accent_4" presStyleCnt="0"/>
      <dgm:spPr/>
      <dgm:t>
        <a:bodyPr/>
        <a:lstStyle/>
        <a:p>
          <a:endParaRPr lang="ru-RU"/>
        </a:p>
      </dgm:t>
    </dgm:pt>
    <dgm:pt modelId="{C860734A-428E-4FAA-A848-A86E63673D4E}" type="pres">
      <dgm:prSet presAssocID="{0EBDFF96-3F39-46F7-B0BF-D4AB114F203C}" presName="accentRepeatNode" presStyleLbl="solidFgAcc1" presStyleIdx="3" presStyleCnt="4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8DEE285D-625F-4E74-B868-EEAF71FAEC1C}" srcId="{B687C888-2D2C-4A40-9D0D-9F35CEC76C38}" destId="{FD190CAB-DE1F-440A-9ECC-79FA429BE595}" srcOrd="0" destOrd="0" parTransId="{91BBD7C4-9FB0-46EA-9AC0-EFF0EA3A3DFE}" sibTransId="{9B98FFBE-5E75-4248-BAB9-A8D7A99915D5}"/>
    <dgm:cxn modelId="{99051BC1-224A-421A-B39F-5A1285DA9223}" srcId="{B687C888-2D2C-4A40-9D0D-9F35CEC76C38}" destId="{732F433C-2B2D-4196-A514-30CB863CA28B}" srcOrd="1" destOrd="0" parTransId="{72476C40-AC38-4844-9AA4-E39A33F0712B}" sibTransId="{F156AEE1-8E07-4126-A979-703E4B98CB3D}"/>
    <dgm:cxn modelId="{2EA4161B-866E-4F06-8A39-3FD84C981975}" srcId="{B687C888-2D2C-4A40-9D0D-9F35CEC76C38}" destId="{0EBDFF96-3F39-46F7-B0BF-D4AB114F203C}" srcOrd="3" destOrd="0" parTransId="{8AA72CF5-421C-46F0-8F2D-2EA136A9AF80}" sibTransId="{99D6746B-7139-40F4-8698-101B9A3573B8}"/>
    <dgm:cxn modelId="{84476332-E4EB-43E8-BBC8-61106A95B702}" srcId="{B687C888-2D2C-4A40-9D0D-9F35CEC76C38}" destId="{76F60F58-8547-4806-867A-D733FC610825}" srcOrd="2" destOrd="0" parTransId="{35D7F28F-79CA-4A6F-AAFE-EE2C1BE21B36}" sibTransId="{DE9492DF-1773-4112-A6D0-E905DF16EB18}"/>
    <dgm:cxn modelId="{FD17EBC2-FB17-4283-876F-1C18CA40F623}" type="presOf" srcId="{FD190CAB-DE1F-440A-9ECC-79FA429BE595}" destId="{5244B001-A17A-4B8C-9581-5FC16B84669E}" srcOrd="0" destOrd="0" presId="urn:microsoft.com/office/officeart/2008/layout/VerticalCurvedList"/>
    <dgm:cxn modelId="{F59C4250-B3CA-49D8-A569-00AD3C389481}" type="presOf" srcId="{76F60F58-8547-4806-867A-D733FC610825}" destId="{C285525D-0608-40F3-B875-FCB296F56181}" srcOrd="0" destOrd="0" presId="urn:microsoft.com/office/officeart/2008/layout/VerticalCurvedList"/>
    <dgm:cxn modelId="{D6F5DF5F-8FFB-4034-8F19-BF7ABDF9D368}" type="presOf" srcId="{9B98FFBE-5E75-4248-BAB9-A8D7A99915D5}" destId="{4C9518E1-12EB-4B3C-8B5F-D974E14EFB87}" srcOrd="0" destOrd="0" presId="urn:microsoft.com/office/officeart/2008/layout/VerticalCurvedList"/>
    <dgm:cxn modelId="{44C1044B-FE4F-40EC-A338-925AB5E43B2B}" type="presOf" srcId="{B687C888-2D2C-4A40-9D0D-9F35CEC76C38}" destId="{8AD06B7D-0410-483A-AB8F-6C288975DD0E}" srcOrd="0" destOrd="0" presId="urn:microsoft.com/office/officeart/2008/layout/VerticalCurvedList"/>
    <dgm:cxn modelId="{9F36B7A9-55E8-458D-9095-AA4CA902D30B}" type="presOf" srcId="{732F433C-2B2D-4196-A514-30CB863CA28B}" destId="{66B8FCFB-CF53-4F5C-A7F0-C7F64F465CC0}" srcOrd="0" destOrd="0" presId="urn:microsoft.com/office/officeart/2008/layout/VerticalCurvedList"/>
    <dgm:cxn modelId="{AEDD99A7-1885-4D63-AF95-BDA8B86C7C13}" type="presOf" srcId="{0EBDFF96-3F39-46F7-B0BF-D4AB114F203C}" destId="{6ABFB54C-78EB-4035-AEF4-2CC6CDAEC6BA}" srcOrd="0" destOrd="0" presId="urn:microsoft.com/office/officeart/2008/layout/VerticalCurvedList"/>
    <dgm:cxn modelId="{AB25CEA0-EA7D-4902-9653-46742C0F6E2C}" type="presParOf" srcId="{8AD06B7D-0410-483A-AB8F-6C288975DD0E}" destId="{A64ECDAE-9762-40F3-8050-A7D2A339FB54}" srcOrd="0" destOrd="0" presId="urn:microsoft.com/office/officeart/2008/layout/VerticalCurvedList"/>
    <dgm:cxn modelId="{0F9E3C54-755C-4FBD-8DF4-DA7EC3FB8718}" type="presParOf" srcId="{A64ECDAE-9762-40F3-8050-A7D2A339FB54}" destId="{8BD0E639-3C8F-4A61-A7C2-A0D19F809682}" srcOrd="0" destOrd="0" presId="urn:microsoft.com/office/officeart/2008/layout/VerticalCurvedList"/>
    <dgm:cxn modelId="{1B36451B-6CBD-48BE-932C-BE46498C9D83}" type="presParOf" srcId="{8BD0E639-3C8F-4A61-A7C2-A0D19F809682}" destId="{0EAD4ADA-2A59-4EF1-8653-CB7F7981888C}" srcOrd="0" destOrd="0" presId="urn:microsoft.com/office/officeart/2008/layout/VerticalCurvedList"/>
    <dgm:cxn modelId="{73F31565-6FA6-4E55-8DD0-2C126926320A}" type="presParOf" srcId="{8BD0E639-3C8F-4A61-A7C2-A0D19F809682}" destId="{4C9518E1-12EB-4B3C-8B5F-D974E14EFB87}" srcOrd="1" destOrd="0" presId="urn:microsoft.com/office/officeart/2008/layout/VerticalCurvedList"/>
    <dgm:cxn modelId="{DA680539-ADC0-476D-9235-1917EBBA369E}" type="presParOf" srcId="{8BD0E639-3C8F-4A61-A7C2-A0D19F809682}" destId="{F75459F7-9FDB-482E-96CE-B9EB44E43125}" srcOrd="2" destOrd="0" presId="urn:microsoft.com/office/officeart/2008/layout/VerticalCurvedList"/>
    <dgm:cxn modelId="{9AF43B94-41EA-416C-8FE4-55A40EFABD59}" type="presParOf" srcId="{8BD0E639-3C8F-4A61-A7C2-A0D19F809682}" destId="{2F5125A3-AB0A-4860-ADFD-47CFD27FD192}" srcOrd="3" destOrd="0" presId="urn:microsoft.com/office/officeart/2008/layout/VerticalCurvedList"/>
    <dgm:cxn modelId="{52A105DF-FF7D-4F44-9B05-BEAC66E0D99A}" type="presParOf" srcId="{A64ECDAE-9762-40F3-8050-A7D2A339FB54}" destId="{5244B001-A17A-4B8C-9581-5FC16B84669E}" srcOrd="1" destOrd="0" presId="urn:microsoft.com/office/officeart/2008/layout/VerticalCurvedList"/>
    <dgm:cxn modelId="{B32906EF-3993-42B5-819F-B5DE5C83C3A9}" type="presParOf" srcId="{A64ECDAE-9762-40F3-8050-A7D2A339FB54}" destId="{A0651564-DC84-4048-967D-B6F7E9FBBF78}" srcOrd="2" destOrd="0" presId="urn:microsoft.com/office/officeart/2008/layout/VerticalCurvedList"/>
    <dgm:cxn modelId="{FF0DAFF3-92D5-46CA-895D-9587813A994F}" type="presParOf" srcId="{A0651564-DC84-4048-967D-B6F7E9FBBF78}" destId="{89611791-A850-4B89-89EB-5C21F0941E7C}" srcOrd="0" destOrd="0" presId="urn:microsoft.com/office/officeart/2008/layout/VerticalCurvedList"/>
    <dgm:cxn modelId="{56D21B9A-E1DD-465B-B78E-0BFC07483C19}" type="presParOf" srcId="{A64ECDAE-9762-40F3-8050-A7D2A339FB54}" destId="{66B8FCFB-CF53-4F5C-A7F0-C7F64F465CC0}" srcOrd="3" destOrd="0" presId="urn:microsoft.com/office/officeart/2008/layout/VerticalCurvedList"/>
    <dgm:cxn modelId="{6148B9EA-0BF3-4FA6-A694-E86EDBA0555E}" type="presParOf" srcId="{A64ECDAE-9762-40F3-8050-A7D2A339FB54}" destId="{1C2F0470-829F-42C3-9EF1-4EEC01DD9A73}" srcOrd="4" destOrd="0" presId="urn:microsoft.com/office/officeart/2008/layout/VerticalCurvedList"/>
    <dgm:cxn modelId="{419B2F5E-9891-40C9-9172-433C2BA97B1D}" type="presParOf" srcId="{1C2F0470-829F-42C3-9EF1-4EEC01DD9A73}" destId="{4D556A40-5431-4055-AE3D-37731D8F9AED}" srcOrd="0" destOrd="0" presId="urn:microsoft.com/office/officeart/2008/layout/VerticalCurvedList"/>
    <dgm:cxn modelId="{95B09E55-E9B9-4AE2-9179-44BD46CE80D7}" type="presParOf" srcId="{A64ECDAE-9762-40F3-8050-A7D2A339FB54}" destId="{C285525D-0608-40F3-B875-FCB296F56181}" srcOrd="5" destOrd="0" presId="urn:microsoft.com/office/officeart/2008/layout/VerticalCurvedList"/>
    <dgm:cxn modelId="{1129E788-5E9D-4AFC-90EC-8E722C8B30BF}" type="presParOf" srcId="{A64ECDAE-9762-40F3-8050-A7D2A339FB54}" destId="{35BB9F46-5F7F-41FF-86F9-66EA3101C120}" srcOrd="6" destOrd="0" presId="urn:microsoft.com/office/officeart/2008/layout/VerticalCurvedList"/>
    <dgm:cxn modelId="{3774218F-5464-4C0E-92CC-B4BD7BA0045F}" type="presParOf" srcId="{35BB9F46-5F7F-41FF-86F9-66EA3101C120}" destId="{0AFC0337-A094-4E6F-ADC3-86192D44916D}" srcOrd="0" destOrd="0" presId="urn:microsoft.com/office/officeart/2008/layout/VerticalCurvedList"/>
    <dgm:cxn modelId="{F061F7C5-D43D-4AFB-8BB2-C435FF980165}" type="presParOf" srcId="{A64ECDAE-9762-40F3-8050-A7D2A339FB54}" destId="{6ABFB54C-78EB-4035-AEF4-2CC6CDAEC6BA}" srcOrd="7" destOrd="0" presId="urn:microsoft.com/office/officeart/2008/layout/VerticalCurvedList"/>
    <dgm:cxn modelId="{691C9F5A-276F-404C-9AE9-E4E58724C661}" type="presParOf" srcId="{A64ECDAE-9762-40F3-8050-A7D2A339FB54}" destId="{EAA1D313-E4C2-4C27-84AA-11DBA9C31CC0}" srcOrd="8" destOrd="0" presId="urn:microsoft.com/office/officeart/2008/layout/VerticalCurvedList"/>
    <dgm:cxn modelId="{33E9BFEA-B247-42D2-9405-1CE7E359E632}" type="presParOf" srcId="{EAA1D313-E4C2-4C27-84AA-11DBA9C31CC0}" destId="{C860734A-428E-4FAA-A848-A86E63673D4E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9665FE-0D4C-4220-8DE3-49C0431945D9}" type="doc">
      <dgm:prSet loTypeId="cycle" loCatId="cycle" qsTypeId="urn:microsoft.com/office/officeart/2005/8/quickstyle/simple4" qsCatId="simple" csTypeId="urn:microsoft.com/office/officeart/2005/8/colors/colorful2" csCatId="accent1" phldr="1"/>
      <dgm:spPr/>
      <dgm:t>
        <a:bodyPr/>
        <a:lstStyle/>
        <a:p>
          <a:endParaRPr lang="ru-RU"/>
        </a:p>
      </dgm:t>
    </dgm:pt>
    <dgm:pt modelId="{3AF386CD-1CF9-4519-A8D8-D334204F144D}">
      <dgm:prSet phldrT="[Текст]" phldr="0" custT="1"/>
      <dgm:spPr>
        <a:solidFill>
          <a:schemeClr val="accent1"/>
        </a:solidFill>
        <a:ln>
          <a:solidFill>
            <a:srgbClr val="00B0F0"/>
          </a:solidFill>
        </a:ln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highlight>
                <a:srgbClr val="00FF00"/>
              </a:highlight>
              <a:latin typeface="+mn-lt"/>
              <a:cs typeface="Times New Roman" panose="02020603050405020304" pitchFamily="18" charset="0"/>
            </a:rPr>
            <a:t>Всего </a:t>
          </a:r>
          <a:r>
            <a:rPr lang="ru-RU" sz="1400" b="1" dirty="0" smtClean="0">
              <a:solidFill>
                <a:schemeClr val="tx1"/>
              </a:solidFill>
              <a:highlight>
                <a:srgbClr val="00FF00"/>
              </a:highlight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highlight>
              <a:srgbClr val="00FF00"/>
            </a:highlight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highlight>
                <a:srgbClr val="00FF00"/>
              </a:highlight>
              <a:latin typeface="+mn-lt"/>
              <a:cs typeface="Times New Roman" panose="02020603050405020304" pitchFamily="18" charset="0"/>
            </a:rPr>
            <a:t>19 493,90</a:t>
          </a:r>
          <a:r>
            <a:rPr lang="ru-RU" sz="1400" b="1" dirty="0" smtClean="0">
              <a:solidFill>
                <a:schemeClr val="tx1"/>
              </a:solidFill>
              <a:highlight>
                <a:srgbClr val="00FF00"/>
              </a:highlight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highlight>
              <a:srgbClr val="00FF00"/>
            </a:highlight>
            <a:latin typeface="+mn-lt"/>
            <a:cs typeface="Times New Roman" panose="02020603050405020304" pitchFamily="18" charset="0"/>
          </a:endParaRPr>
        </a:p>
      </dgm:t>
    </dgm:pt>
    <dgm:pt modelId="{9084EF8F-76F0-4700-BAA6-D41B15079477}" cxnId="{C073F0CA-F0C7-4EEF-B994-32906E8E8912}" type="parTrans">
      <dgm:prSet/>
      <dgm:spPr/>
      <dgm:t>
        <a:bodyPr/>
        <a:lstStyle/>
        <a:p>
          <a:endParaRPr lang="ru-RU"/>
        </a:p>
      </dgm:t>
    </dgm:pt>
    <dgm:pt modelId="{8345D133-88C7-4DF8-89B8-755695FD0D1E}" cxnId="{C073F0CA-F0C7-4EEF-B994-32906E8E8912}" type="sibTrans">
      <dgm:prSet/>
      <dgm:spPr/>
      <dgm:t>
        <a:bodyPr/>
        <a:lstStyle/>
        <a:p>
          <a:endParaRPr lang="ru-RU"/>
        </a:p>
      </dgm:t>
    </dgm:pt>
    <dgm:pt modelId="{2F03E8BD-5BBE-4DAC-BDBC-69BE678C7DC8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Налоговые доходы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2026  </a:t>
          </a: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- </a:t>
          </a: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10 414,13</a:t>
          </a:r>
          <a:r>
            <a:rPr lang="ru-RU" sz="16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F268C37D-E164-4A63-AF2B-6284B6470637}" cxnId="{00984FE3-DF49-4C19-BA5A-138FC4DA2563}" type="parTrans">
      <dgm:prSet/>
      <dgm:spPr/>
      <dgm:t>
        <a:bodyPr/>
        <a:lstStyle/>
        <a:p>
          <a:endParaRPr lang="ru-RU"/>
        </a:p>
      </dgm:t>
    </dgm:pt>
    <dgm:pt modelId="{63B82686-226E-402B-A388-2DAC965D27E1}" cxnId="{00984FE3-DF49-4C19-BA5A-138FC4DA2563}" type="sibTrans">
      <dgm:prSet/>
      <dgm:spPr/>
      <dgm:t>
        <a:bodyPr/>
        <a:lstStyle/>
        <a:p>
          <a:endParaRPr lang="ru-RU"/>
        </a:p>
      </dgm:t>
    </dgm:pt>
    <dgm:pt modelId="{FC72D22D-7CF7-4E60-9981-4D6B7D17396C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Неналоговые 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доходы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2026 - </a:t>
          </a: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7 635,06</a:t>
          </a: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A591B11B-B285-4C12-B9D4-63C089E95155}" cxnId="{E991B038-07E6-41C4-8B0A-9233E88DFA1F}" type="parTrans">
      <dgm:prSet/>
      <dgm:spPr/>
      <dgm:t>
        <a:bodyPr/>
        <a:lstStyle/>
        <a:p>
          <a:endParaRPr lang="ru-RU"/>
        </a:p>
      </dgm:t>
    </dgm:pt>
    <dgm:pt modelId="{4BDEBF14-463B-4A29-BCED-CD21488B7188}" cxnId="{E991B038-07E6-41C4-8B0A-9233E88DFA1F}" type="sibTrans">
      <dgm:prSet/>
      <dgm:spPr/>
      <dgm:t>
        <a:bodyPr/>
        <a:lstStyle/>
        <a:p>
          <a:endParaRPr lang="ru-RU"/>
        </a:p>
      </dgm:t>
    </dgm:pt>
    <dgm:pt modelId="{6AD727C6-EB8D-4760-87E1-0D87A033827C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Б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езвозмездные поступления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2026 - 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1 444,71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/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8CA1C061-D80C-4593-AC67-92AD31645609}" cxnId="{9ABC91CC-EBB1-4FF7-A862-58F167CB4FD6}" type="parTrans">
      <dgm:prSet/>
      <dgm:spPr/>
      <dgm:t>
        <a:bodyPr/>
        <a:lstStyle/>
        <a:p>
          <a:endParaRPr lang="ru-RU"/>
        </a:p>
      </dgm:t>
    </dgm:pt>
    <dgm:pt modelId="{AB67158C-9B0D-421F-B781-6BD13C110DF2}" cxnId="{9ABC91CC-EBB1-4FF7-A862-58F167CB4FD6}" type="sibTrans">
      <dgm:prSet/>
      <dgm:spPr/>
      <dgm:t>
        <a:bodyPr/>
        <a:lstStyle/>
        <a:p>
          <a:endParaRPr lang="ru-RU"/>
        </a:p>
      </dgm:t>
    </dgm:pt>
    <dgm:pt modelId="{D59FEAAF-2558-403C-9B66-C978FD8A0A4D}" type="pres">
      <dgm:prSet presAssocID="{4A9665FE-0D4C-4220-8DE3-49C0431945D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8E696B-F7F0-43A4-B7AC-1660AD097937}" type="pres">
      <dgm:prSet presAssocID="{3AF386CD-1CF9-4519-A8D8-D334204F144D}" presName="centerShape" presStyleLbl="node0" presStyleIdx="0" presStyleCnt="1" custScaleX="284320" custScaleY="182579" custLinFactNeighborX="66623" custLinFactNeighborY="-34173"/>
      <dgm:spPr/>
      <dgm:t>
        <a:bodyPr/>
        <a:lstStyle/>
        <a:p>
          <a:endParaRPr lang="ru-RU"/>
        </a:p>
      </dgm:t>
    </dgm:pt>
    <dgm:pt modelId="{D79279CD-58AD-4EB3-8479-F062D845D103}" type="pres">
      <dgm:prSet presAssocID="{F268C37D-E164-4A63-AF2B-6284B6470637}" presName="parTrans" presStyleLbl="sibTrans2D1" presStyleIdx="0" presStyleCnt="3" custAng="10723084"/>
      <dgm:spPr/>
      <dgm:t>
        <a:bodyPr/>
        <a:lstStyle/>
        <a:p>
          <a:endParaRPr lang="ru-RU"/>
        </a:p>
      </dgm:t>
    </dgm:pt>
    <dgm:pt modelId="{50663F0C-AAC4-4755-9353-76EF45741031}" type="pres">
      <dgm:prSet presAssocID="{F268C37D-E164-4A63-AF2B-6284B6470637}" presName="connectorText" presStyleCnt="0"/>
      <dgm:spPr/>
      <dgm:t>
        <a:bodyPr/>
        <a:lstStyle/>
        <a:p>
          <a:endParaRPr lang="ru-RU"/>
        </a:p>
      </dgm:t>
    </dgm:pt>
    <dgm:pt modelId="{1D390027-B686-4AEA-9C47-CB008C37010B}" type="pres">
      <dgm:prSet presAssocID="{2F03E8BD-5BBE-4DAC-BDBC-69BE678C7DC8}" presName="node" presStyleLbl="node1" presStyleIdx="0" presStyleCnt="3" custScaleX="205134" custScaleY="101834" custRadScaleRad="160663" custRadScaleInc="-90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48C0C-EF66-4985-972D-8E837A3981B3}" type="pres">
      <dgm:prSet presAssocID="{A591B11B-B285-4C12-B9D4-63C089E95155}" presName="parTrans" presStyleLbl="sibTrans2D1" presStyleIdx="1" presStyleCnt="3" custAng="10644514" custLinFactNeighborX="33181" custLinFactNeighborY="43808"/>
      <dgm:spPr/>
      <dgm:t>
        <a:bodyPr/>
        <a:lstStyle/>
        <a:p>
          <a:endParaRPr lang="ru-RU"/>
        </a:p>
      </dgm:t>
    </dgm:pt>
    <dgm:pt modelId="{C76E9BB2-8876-4AE2-A62B-2BDC945A876E}" type="pres">
      <dgm:prSet presAssocID="{A591B11B-B285-4C12-B9D4-63C089E95155}" presName="connectorText" presStyleCnt="0"/>
      <dgm:spPr/>
      <dgm:t>
        <a:bodyPr/>
        <a:lstStyle/>
        <a:p>
          <a:endParaRPr lang="ru-RU"/>
        </a:p>
      </dgm:t>
    </dgm:pt>
    <dgm:pt modelId="{272DEC4A-C20C-41FC-B05B-467405BEEDB5}" type="pres">
      <dgm:prSet presAssocID="{FC72D22D-7CF7-4E60-9981-4D6B7D17396C}" presName="node" presStyleLbl="node1" presStyleIdx="1" presStyleCnt="3" custScaleX="271112" custScaleY="87214" custRadScaleRad="180665" custRadScaleInc="191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8A661-072E-4A7E-89A6-F21DEB7F1ECE}" type="pres">
      <dgm:prSet presAssocID="{8CA1C061-D80C-4593-AC67-92AD31645609}" presName="parTrans" presStyleLbl="sibTrans2D1" presStyleIdx="2" presStyleCnt="3" custAng="10863159"/>
      <dgm:spPr/>
      <dgm:t>
        <a:bodyPr/>
        <a:lstStyle/>
        <a:p>
          <a:endParaRPr lang="ru-RU"/>
        </a:p>
      </dgm:t>
    </dgm:pt>
    <dgm:pt modelId="{4A2BD90F-4C84-43B1-9B9F-32CBE4723A0B}" type="pres">
      <dgm:prSet presAssocID="{8CA1C061-D80C-4593-AC67-92AD31645609}" presName="connectorText" presStyleCnt="0"/>
      <dgm:spPr/>
      <dgm:t>
        <a:bodyPr/>
        <a:lstStyle/>
        <a:p>
          <a:endParaRPr lang="ru-RU"/>
        </a:p>
      </dgm:t>
    </dgm:pt>
    <dgm:pt modelId="{1B66ADD8-BF13-488F-99AC-529703167217}" type="pres">
      <dgm:prSet presAssocID="{6AD727C6-EB8D-4760-87E1-0D87A033827C}" presName="node" presStyleLbl="node1" presStyleIdx="2" presStyleCnt="3" custScaleX="211571" custScaleY="95582" custRadScaleRad="122024" custRadScaleInc="665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73F0CA-F0C7-4EEF-B994-32906E8E8912}" srcId="{4A9665FE-0D4C-4220-8DE3-49C0431945D9}" destId="{3AF386CD-1CF9-4519-A8D8-D334204F144D}" srcOrd="0" destOrd="0" parTransId="{9084EF8F-76F0-4700-BAA6-D41B15079477}" sibTransId="{8345D133-88C7-4DF8-89B8-755695FD0D1E}"/>
    <dgm:cxn modelId="{00984FE3-DF49-4C19-BA5A-138FC4DA2563}" srcId="{3AF386CD-1CF9-4519-A8D8-D334204F144D}" destId="{2F03E8BD-5BBE-4DAC-BDBC-69BE678C7DC8}" srcOrd="0" destOrd="0" parTransId="{F268C37D-E164-4A63-AF2B-6284B6470637}" sibTransId="{63B82686-226E-402B-A388-2DAC965D27E1}"/>
    <dgm:cxn modelId="{E991B038-07E6-41C4-8B0A-9233E88DFA1F}" srcId="{3AF386CD-1CF9-4519-A8D8-D334204F144D}" destId="{FC72D22D-7CF7-4E60-9981-4D6B7D17396C}" srcOrd="1" destOrd="0" parTransId="{A591B11B-B285-4C12-B9D4-63C089E95155}" sibTransId="{4BDEBF14-463B-4A29-BCED-CD21488B7188}"/>
    <dgm:cxn modelId="{9ABC91CC-EBB1-4FF7-A862-58F167CB4FD6}" srcId="{3AF386CD-1CF9-4519-A8D8-D334204F144D}" destId="{6AD727C6-EB8D-4760-87E1-0D87A033827C}" srcOrd="2" destOrd="0" parTransId="{8CA1C061-D80C-4593-AC67-92AD31645609}" sibTransId="{AB67158C-9B0D-421F-B781-6BD13C110DF2}"/>
    <dgm:cxn modelId="{4A5A8614-BD16-497F-98F0-099525854FB3}" type="presOf" srcId="{4A9665FE-0D4C-4220-8DE3-49C0431945D9}" destId="{D59FEAAF-2558-403C-9B66-C978FD8A0A4D}" srcOrd="0" destOrd="0" presId="urn:microsoft.com/office/officeart/2005/8/layout/radial5"/>
    <dgm:cxn modelId="{F868A499-7210-4569-8CF7-3B23784D6974}" type="presParOf" srcId="{D59FEAAF-2558-403C-9B66-C978FD8A0A4D}" destId="{F88E696B-F7F0-43A4-B7AC-1660AD097937}" srcOrd="0" destOrd="0" presId="urn:microsoft.com/office/officeart/2005/8/layout/radial5"/>
    <dgm:cxn modelId="{A5637529-B58B-4885-ABA2-1018F4B012A9}" type="presOf" srcId="{3AF386CD-1CF9-4519-A8D8-D334204F144D}" destId="{F88E696B-F7F0-43A4-B7AC-1660AD097937}" srcOrd="0" destOrd="0" presId="urn:microsoft.com/office/officeart/2005/8/layout/radial5"/>
    <dgm:cxn modelId="{56CCD557-C89A-46BF-AA9B-39090CC7810C}" type="presParOf" srcId="{D59FEAAF-2558-403C-9B66-C978FD8A0A4D}" destId="{D79279CD-58AD-4EB3-8479-F062D845D103}" srcOrd="1" destOrd="0" presId="urn:microsoft.com/office/officeart/2005/8/layout/radial5"/>
    <dgm:cxn modelId="{4D49711B-EB98-4430-9669-0082D78411BE}" type="presOf" srcId="{F268C37D-E164-4A63-AF2B-6284B6470637}" destId="{D79279CD-58AD-4EB3-8479-F062D845D103}" srcOrd="0" destOrd="0" presId="urn:microsoft.com/office/officeart/2005/8/layout/radial5"/>
    <dgm:cxn modelId="{E436F459-6698-47CD-B751-E3BEC13FF6A3}" type="presParOf" srcId="{D79279CD-58AD-4EB3-8479-F062D845D103}" destId="{50663F0C-AAC4-4755-9353-76EF45741031}" srcOrd="0" destOrd="1" presId="urn:microsoft.com/office/officeart/2005/8/layout/radial5"/>
    <dgm:cxn modelId="{E17187A2-59F9-4B0A-8D1D-FF7A7FEFE5EC}" type="presOf" srcId="{F268C37D-E164-4A63-AF2B-6284B6470637}" destId="{50663F0C-AAC4-4755-9353-76EF45741031}" srcOrd="1" destOrd="0" presId="urn:microsoft.com/office/officeart/2005/8/layout/radial5"/>
    <dgm:cxn modelId="{79EE0AA8-C399-4561-8193-539D19CD89DA}" type="presParOf" srcId="{D59FEAAF-2558-403C-9B66-C978FD8A0A4D}" destId="{1D390027-B686-4AEA-9C47-CB008C37010B}" srcOrd="2" destOrd="0" presId="urn:microsoft.com/office/officeart/2005/8/layout/radial5"/>
    <dgm:cxn modelId="{748E4ED6-9D0A-4E67-9CF5-163DFD5AE872}" type="presOf" srcId="{2F03E8BD-5BBE-4DAC-BDBC-69BE678C7DC8}" destId="{1D390027-B686-4AEA-9C47-CB008C37010B}" srcOrd="0" destOrd="0" presId="urn:microsoft.com/office/officeart/2005/8/layout/radial5"/>
    <dgm:cxn modelId="{252BD78B-8CDB-4408-B564-F71399061C7E}" type="presParOf" srcId="{D59FEAAF-2558-403C-9B66-C978FD8A0A4D}" destId="{FFB48C0C-EF66-4985-972D-8E837A3981B3}" srcOrd="3" destOrd="0" presId="urn:microsoft.com/office/officeart/2005/8/layout/radial5"/>
    <dgm:cxn modelId="{79EF13AE-1748-46AC-BD6D-A90E964BC243}" type="presOf" srcId="{A591B11B-B285-4C12-B9D4-63C089E95155}" destId="{FFB48C0C-EF66-4985-972D-8E837A3981B3}" srcOrd="0" destOrd="0" presId="urn:microsoft.com/office/officeart/2005/8/layout/radial5"/>
    <dgm:cxn modelId="{BC682E03-049D-45B5-A45B-606D55E23EBD}" type="presParOf" srcId="{FFB48C0C-EF66-4985-972D-8E837A3981B3}" destId="{C76E9BB2-8876-4AE2-A62B-2BDC945A876E}" srcOrd="0" destOrd="3" presId="urn:microsoft.com/office/officeart/2005/8/layout/radial5"/>
    <dgm:cxn modelId="{19F38687-0409-4DBD-AC45-2028DA1AA30B}" type="presOf" srcId="{A591B11B-B285-4C12-B9D4-63C089E95155}" destId="{C76E9BB2-8876-4AE2-A62B-2BDC945A876E}" srcOrd="1" destOrd="0" presId="urn:microsoft.com/office/officeart/2005/8/layout/radial5"/>
    <dgm:cxn modelId="{D898850E-A6DD-4AD6-811D-6E1A720AFC9C}" type="presParOf" srcId="{D59FEAAF-2558-403C-9B66-C978FD8A0A4D}" destId="{272DEC4A-C20C-41FC-B05B-467405BEEDB5}" srcOrd="4" destOrd="0" presId="urn:microsoft.com/office/officeart/2005/8/layout/radial5"/>
    <dgm:cxn modelId="{C52BFC4D-11A7-490D-BEC1-692ACE47EBA7}" type="presOf" srcId="{FC72D22D-7CF7-4E60-9981-4D6B7D17396C}" destId="{272DEC4A-C20C-41FC-B05B-467405BEEDB5}" srcOrd="0" destOrd="0" presId="urn:microsoft.com/office/officeart/2005/8/layout/radial5"/>
    <dgm:cxn modelId="{AEDADF1D-21F6-4A15-9200-EFA8F63A8868}" type="presParOf" srcId="{D59FEAAF-2558-403C-9B66-C978FD8A0A4D}" destId="{52C8A661-072E-4A7E-89A6-F21DEB7F1ECE}" srcOrd="5" destOrd="0" presId="urn:microsoft.com/office/officeart/2005/8/layout/radial5"/>
    <dgm:cxn modelId="{14578A42-EC19-4628-A4E7-104BD37B48E6}" type="presOf" srcId="{8CA1C061-D80C-4593-AC67-92AD31645609}" destId="{52C8A661-072E-4A7E-89A6-F21DEB7F1ECE}" srcOrd="0" destOrd="0" presId="urn:microsoft.com/office/officeart/2005/8/layout/radial5"/>
    <dgm:cxn modelId="{42DB14D5-11A2-4E75-B943-ECE7CD80293A}" type="presParOf" srcId="{52C8A661-072E-4A7E-89A6-F21DEB7F1ECE}" destId="{4A2BD90F-4C84-43B1-9B9F-32CBE4723A0B}" srcOrd="0" destOrd="5" presId="urn:microsoft.com/office/officeart/2005/8/layout/radial5"/>
    <dgm:cxn modelId="{CE976DEF-2C7F-4952-8E31-42E6E6C87161}" type="presOf" srcId="{8CA1C061-D80C-4593-AC67-92AD31645609}" destId="{4A2BD90F-4C84-43B1-9B9F-32CBE4723A0B}" srcOrd="1" destOrd="0" presId="urn:microsoft.com/office/officeart/2005/8/layout/radial5"/>
    <dgm:cxn modelId="{51F817F6-43AB-4737-A361-A628C33A1802}" type="presParOf" srcId="{D59FEAAF-2558-403C-9B66-C978FD8A0A4D}" destId="{1B66ADD8-BF13-488F-99AC-529703167217}" srcOrd="6" destOrd="0" presId="urn:microsoft.com/office/officeart/2005/8/layout/radial5"/>
    <dgm:cxn modelId="{587803F3-EFC7-41C4-971E-25ADCE1D8C3A}" type="presOf" srcId="{6AD727C6-EB8D-4760-87E1-0D87A033827C}" destId="{1B66ADD8-BF13-488F-99AC-529703167217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541319-008A-4DA1-901D-A569FBB53A4C}" type="doc">
      <dgm:prSet loTypeId="list" loCatId="list" qsTypeId="urn:microsoft.com/office/officeart/2005/8/quickstyle/simple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FE92B61-BF59-416C-A2F9-0126EB5D3A74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Аренда 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земельных участков: 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u="sng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2026 - 6 546,70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gm:t>
    </dgm:pt>
    <dgm:pt modelId="{648CD1CE-737E-4954-8EFD-2C051CD58898}" cxnId="{87EC1C06-A46E-4888-93A7-B3E6DD46B5BA}" type="parTrans">
      <dgm:prSet/>
      <dgm:spPr/>
      <dgm:t>
        <a:bodyPr/>
        <a:lstStyle/>
        <a:p>
          <a:endParaRPr lang="ru-RU"/>
        </a:p>
      </dgm:t>
    </dgm:pt>
    <dgm:pt modelId="{E1528711-A196-4A96-A098-FA2C9AA7FE02}" cxnId="{87EC1C06-A46E-4888-93A7-B3E6DD46B5BA}" type="sibTrans">
      <dgm:prSet/>
      <dgm:spPr/>
      <dgm:t>
        <a:bodyPr/>
        <a:lstStyle/>
        <a:p>
          <a:endParaRPr lang="ru-RU"/>
        </a:p>
      </dgm:t>
    </dgm:pt>
    <dgm:pt modelId="{C10D6542-BC49-4542-96B8-6D107EFC722D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Аренда недвижимого имущества: 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u="sng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2026 - 355,22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gm:t>
    </dgm:pt>
    <dgm:pt modelId="{6B982940-85D8-4EBB-8216-B6765E4A5BE5}" cxnId="{F1D6500A-5114-4B4D-B2CD-C15188873FF1}" type="parTrans">
      <dgm:prSet/>
      <dgm:spPr/>
      <dgm:t>
        <a:bodyPr/>
        <a:lstStyle/>
        <a:p>
          <a:endParaRPr lang="ru-RU"/>
        </a:p>
      </dgm:t>
    </dgm:pt>
    <dgm:pt modelId="{909E7CF1-8127-4186-BCB7-32A875529A0A}" cxnId="{F1D6500A-5114-4B4D-B2CD-C15188873FF1}" type="sibTrans">
      <dgm:prSet/>
      <dgm:spPr/>
      <dgm:t>
        <a:bodyPr/>
        <a:lstStyle/>
        <a:p>
          <a:endParaRPr lang="ru-RU"/>
        </a:p>
      </dgm:t>
    </dgm:pt>
    <dgm:pt modelId="{EF1F536F-0F43-4A1D-BF79-8639F6F8C757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Плата за размещение НТО (нестационарного торгового объекта)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>: 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latin typeface="+mn-lt"/>
              <a:cs typeface="Times New Roman" panose="02020603050405020304" pitchFamily="18" charset="0"/>
            </a:rPr>
            <a:t>2026 - 658,14 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gm:t>
    </dgm:pt>
    <dgm:pt modelId="{3B129AF3-27C3-4BE4-A7FD-0CBEE62E3061}" cxnId="{6F2133E7-28EB-45BB-A8F6-1EA642E4EFB5}" type="parTrans">
      <dgm:prSet/>
      <dgm:spPr/>
      <dgm:t>
        <a:bodyPr/>
        <a:lstStyle/>
        <a:p>
          <a:endParaRPr lang="ru-RU"/>
        </a:p>
      </dgm:t>
    </dgm:pt>
    <dgm:pt modelId="{5B071A09-ECFF-443E-894F-7E3FAD5AD206}" cxnId="{6F2133E7-28EB-45BB-A8F6-1EA642E4EFB5}" type="sibTrans">
      <dgm:prSet/>
      <dgm:spPr/>
      <dgm:t>
        <a:bodyPr/>
        <a:lstStyle/>
        <a:p>
          <a:endParaRPr lang="ru-RU"/>
        </a:p>
      </dgm:t>
    </dgm:pt>
    <dgm:pt modelId="{9E138A5A-13E9-4ED3-BDA6-20C80B726529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Возмещение расходов в связи с эксплкатацией имущества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u="sng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2026 - 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 75,00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> 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> 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/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gm:t>
    </dgm:pt>
    <dgm:pt modelId="{A0B7A3FC-9D37-4F73-98A7-6F0D8C0EFCC7}" cxnId="{1CBAE44B-B506-46F5-B143-46AB404BD248}" type="parTrans">
      <dgm:prSet/>
      <dgm:spPr/>
      <dgm:t>
        <a:bodyPr/>
        <a:lstStyle/>
        <a:p>
          <a:endParaRPr lang="ru-RU"/>
        </a:p>
      </dgm:t>
    </dgm:pt>
    <dgm:pt modelId="{BFD50B3C-DC44-4434-8387-41D386B7F9F5}" cxnId="{1CBAE44B-B506-46F5-B143-46AB404BD248}" type="sibTrans">
      <dgm:prSet/>
      <dgm:spPr/>
      <dgm:t>
        <a:bodyPr/>
        <a:lstStyle/>
        <a:p>
          <a:endParaRPr lang="ru-RU"/>
        </a:p>
      </dgm:t>
    </dgm:pt>
    <dgm:pt modelId="{F92CB9E4-B296-4F86-B24A-6917652EAFDE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/>
            <a:t/>
          </a:r>
          <a:endParaRPr lang="ru-RU" sz="1600" u="sng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/>
            <a:t>Продажа земельных участков и имущества</a:t>
          </a:r>
          <a:r>
            <a:rPr lang="ru-RU" sz="1600" u="sng"/>
            <a:t/>
          </a:r>
          <a:endParaRPr lang="ru-RU" sz="1600" u="sng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/>
            <a:t>2026 - 0,00</a:t>
          </a:r>
          <a:r>
            <a:rPr lang="ru-RU" sz="1600"/>
            <a:t/>
          </a:r>
          <a:endParaRPr lang="ru-RU" sz="160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/>
            <a:t/>
          </a:r>
          <a:endParaRPr lang="ru-RU" sz="1600"/>
        </a:p>
      </dgm:t>
    </dgm:pt>
    <dgm:pt modelId="{0AD6CA42-AD53-415E-A9F2-00240968A98B}" cxnId="{77C60591-6747-4A27-BE99-5F954C3877FD}" type="parTrans">
      <dgm:prSet/>
      <dgm:spPr/>
    </dgm:pt>
    <dgm:pt modelId="{4B7D05AF-F8D8-45AB-B18C-91262C7B1158}" cxnId="{77C60591-6747-4A27-BE99-5F954C3877FD}" type="sibTrans">
      <dgm:prSet/>
      <dgm:spPr/>
    </dgm:pt>
    <dgm:pt modelId="{3999BF6E-9B96-4AD3-AD38-47CCC3D3CEC3}" type="pres">
      <dgm:prSet presAssocID="{07541319-008A-4DA1-901D-A569FBB53A4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61AB7C-9D90-40BD-B773-CDB19669BCAE}" type="pres">
      <dgm:prSet presAssocID="{7FE92B61-BF59-416C-A2F9-0126EB5D3A74}" presName="composite" presStyleCnt="0"/>
      <dgm:spPr/>
    </dgm:pt>
    <dgm:pt modelId="{5992A659-8FAA-4B5B-9B50-16B8A68E776E}" type="pres">
      <dgm:prSet presAssocID="{7FE92B61-BF59-416C-A2F9-0126EB5D3A74}" presName="imgShp" presStyleLbl="fgImgPlace1" presStyleIdx="0" presStyleCnt="5" custLinFactNeighborX="-50617" custLinFactNeighborY="-21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1ACB5EAD-F753-4081-88EC-A5424B56F3DB}" type="pres">
      <dgm:prSet presAssocID="{7FE92B61-BF59-416C-A2F9-0126EB5D3A74}" presName="txShp" presStyleLbl="node1" presStyleIdx="0" presStyleCnt="5" custScaleX="133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B07A7-CB4D-4975-8D3F-447DD084F34E}" type="pres">
      <dgm:prSet presAssocID="{E1528711-A196-4A96-A098-FA2C9AA7FE02}" presName="spacing" presStyleCnt="0"/>
      <dgm:spPr/>
    </dgm:pt>
    <dgm:pt modelId="{D5B2F412-DA8D-483C-A5CE-CEBC992305C6}" type="pres">
      <dgm:prSet presAssocID="{C10D6542-BC49-4542-96B8-6D107EFC722D}" presName="composite" presStyleCnt="0"/>
      <dgm:spPr/>
    </dgm:pt>
    <dgm:pt modelId="{690D97FD-FF9C-4967-ADDC-7EDA9B6AD50F}" type="pres">
      <dgm:prSet presAssocID="{C10D6542-BC49-4542-96B8-6D107EFC722D}" presName="imgShp" presStyleLbl="fgImgPlace1" presStyleIdx="1" presStyleCnt="5" custLinFactNeighborX="-52541" custLinFactNeighborY="-325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30E5B7D6-044A-4581-93FF-ACA935E73FA7}" type="pres">
      <dgm:prSet presAssocID="{C10D6542-BC49-4542-96B8-6D107EFC722D}" presName="txShp" presStyleLbl="node1" presStyleIdx="1" presStyleCnt="5" custScaleX="133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93B48C-0836-408D-A0E2-C511CCDBC045}" type="pres">
      <dgm:prSet presAssocID="{909E7CF1-8127-4186-BCB7-32A875529A0A}" presName="spacing" presStyleCnt="0"/>
      <dgm:spPr/>
    </dgm:pt>
    <dgm:pt modelId="{AC4C6A8B-3AFC-4654-9764-80D7A7D186E2}" type="pres">
      <dgm:prSet presAssocID="{EF1F536F-0F43-4A1D-BF79-8639F6F8C757}" presName="composite" presStyleCnt="0"/>
      <dgm:spPr/>
    </dgm:pt>
    <dgm:pt modelId="{53F29403-F592-4A53-AFC3-ECA90596A355}" type="pres">
      <dgm:prSet presAssocID="{EF1F536F-0F43-4A1D-BF79-8639F6F8C757}" presName="imgShp" presStyleLbl="fgImgPlace1" presStyleIdx="2" presStyleCnt="5" custLinFactNeighborX="-51901" custLinFactNeighborY="384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A8EBB68-D4B0-4F91-93B3-77DDFDFB33CA}" type="pres">
      <dgm:prSet presAssocID="{EF1F536F-0F43-4A1D-BF79-8639F6F8C757}" presName="txShp" presStyleLbl="node1" presStyleIdx="2" presStyleCnt="5" custScaleX="134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16079-21B8-4F85-B94B-5E1B39056565}" type="pres">
      <dgm:prSet presAssocID="{5B071A09-ECFF-443E-894F-7E3FAD5AD206}" presName="spacing" presStyleCnt="0"/>
      <dgm:spPr/>
    </dgm:pt>
    <dgm:pt modelId="{92B264A3-F0DF-443C-8D4D-02A2B52C10A9}" type="pres">
      <dgm:prSet presAssocID="{9E138A5A-13E9-4ED3-BDA6-20C80B726529}" presName="composite" presStyleCnt="0"/>
      <dgm:spPr/>
    </dgm:pt>
    <dgm:pt modelId="{DA61D832-BAC4-4430-8952-6AA28FA96BA7}" type="pres">
      <dgm:prSet presAssocID="{9E138A5A-13E9-4ED3-BDA6-20C80B726529}" presName="imgShp" presStyleLbl="fgImgPlace1" presStyleIdx="3" presStyleCnt="5" custLinFactNeighborX="-67066" custLinFactNeighborY="-1217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1CED5A-7687-4C33-8980-772417F862AC}" type="pres">
      <dgm:prSet presAssocID="{9E138A5A-13E9-4ED3-BDA6-20C80B726529}" presName="txShp" presStyleLbl="node1" presStyleIdx="3" presStyleCnt="5" custScaleX="133661" custScaleY="104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1251B-09A8-4604-A6FD-E64049911871}" type="pres">
      <dgm:prSet presAssocID="{BFD50B3C-DC44-4434-8387-41D386B7F9F5}" presName="spacing" presStyleCnt="0"/>
      <dgm:spPr/>
    </dgm:pt>
    <dgm:pt modelId="{DEDF5446-C22E-4871-AE3F-57ED60100C29}" type="pres">
      <dgm:prSet presAssocID="{F92CB9E4-B296-4F86-B24A-6917652EAFDE}" presName="composite" presStyleCnt="0"/>
      <dgm:spPr/>
    </dgm:pt>
    <dgm:pt modelId="{1D3229A4-7FC8-406B-9449-7895930591AA}" type="pres">
      <dgm:prSet presAssocID="{F92CB9E4-B296-4F86-B24A-6917652EAFDE}" presName="imgShp" presStyleLbl="fgImgPlace1" presStyleIdx="4" presStyleCnt="5"/>
      <dgm:spPr>
        <a:blipFill>
          <a:blip xmlns:r="http://schemas.openxmlformats.org/officeDocument/2006/relationships" r:embed="rId5"/>
          <a:stretch>
            <a:fillRect/>
          </a:stretch>
        </a:blipFill>
      </dgm:spPr>
    </dgm:pt>
    <dgm:pt modelId="{08DDAE5B-2F89-4551-817A-F091A922BF5A}" type="pres">
      <dgm:prSet presAssocID="{F92CB9E4-B296-4F86-B24A-6917652EAFDE}" presName="txShp" presStyleLbl="node1" presStyleIdx="4" presStyleCnt="5">
        <dgm:presLayoutVars>
          <dgm:bulletEnabled val="1"/>
        </dgm:presLayoutVars>
      </dgm:prSet>
      <dgm:spPr/>
    </dgm:pt>
  </dgm:ptLst>
  <dgm:cxnLst>
    <dgm:cxn modelId="{87EC1C06-A46E-4888-93A7-B3E6DD46B5BA}" srcId="{07541319-008A-4DA1-901D-A569FBB53A4C}" destId="{7FE92B61-BF59-416C-A2F9-0126EB5D3A74}" srcOrd="0" destOrd="0" parTransId="{648CD1CE-737E-4954-8EFD-2C051CD58898}" sibTransId="{E1528711-A196-4A96-A098-FA2C9AA7FE02}"/>
    <dgm:cxn modelId="{F1D6500A-5114-4B4D-B2CD-C15188873FF1}" srcId="{07541319-008A-4DA1-901D-A569FBB53A4C}" destId="{C10D6542-BC49-4542-96B8-6D107EFC722D}" srcOrd="1" destOrd="0" parTransId="{6B982940-85D8-4EBB-8216-B6765E4A5BE5}" sibTransId="{909E7CF1-8127-4186-BCB7-32A875529A0A}"/>
    <dgm:cxn modelId="{6F2133E7-28EB-45BB-A8F6-1EA642E4EFB5}" srcId="{07541319-008A-4DA1-901D-A569FBB53A4C}" destId="{EF1F536F-0F43-4A1D-BF79-8639F6F8C757}" srcOrd="2" destOrd="0" parTransId="{3B129AF3-27C3-4BE4-A7FD-0CBEE62E3061}" sibTransId="{5B071A09-ECFF-443E-894F-7E3FAD5AD206}"/>
    <dgm:cxn modelId="{1CBAE44B-B506-46F5-B143-46AB404BD248}" srcId="{07541319-008A-4DA1-901D-A569FBB53A4C}" destId="{9E138A5A-13E9-4ED3-BDA6-20C80B726529}" srcOrd="3" destOrd="0" parTransId="{A0B7A3FC-9D37-4F73-98A7-6F0D8C0EFCC7}" sibTransId="{BFD50B3C-DC44-4434-8387-41D386B7F9F5}"/>
    <dgm:cxn modelId="{77C60591-6747-4A27-BE99-5F954C3877FD}" srcId="{07541319-008A-4DA1-901D-A569FBB53A4C}" destId="{F92CB9E4-B296-4F86-B24A-6917652EAFDE}" srcOrd="4" destOrd="0" parTransId="{0AD6CA42-AD53-415E-A9F2-00240968A98B}" sibTransId="{4B7D05AF-F8D8-45AB-B18C-91262C7B1158}"/>
    <dgm:cxn modelId="{37161B66-B524-488A-B15F-765EC25B95E8}" type="presOf" srcId="{07541319-008A-4DA1-901D-A569FBB53A4C}" destId="{3999BF6E-9B96-4AD3-AD38-47CCC3D3CEC3}" srcOrd="0" destOrd="0" presId="urn:microsoft.com/office/officeart/2005/8/layout/vList3"/>
    <dgm:cxn modelId="{28932667-C69A-42E7-A18D-BDB32EF21927}" type="presParOf" srcId="{3999BF6E-9B96-4AD3-AD38-47CCC3D3CEC3}" destId="{2F61AB7C-9D90-40BD-B773-CDB19669BCAE}" srcOrd="0" destOrd="0" presId="urn:microsoft.com/office/officeart/2005/8/layout/vList3"/>
    <dgm:cxn modelId="{ED41D751-B522-4329-BABE-45D0C8982391}" type="presParOf" srcId="{2F61AB7C-9D90-40BD-B773-CDB19669BCAE}" destId="{5992A659-8FAA-4B5B-9B50-16B8A68E776E}" srcOrd="0" destOrd="0" presId="urn:microsoft.com/office/officeart/2005/8/layout/vList3"/>
    <dgm:cxn modelId="{08DAB2F3-E952-4BDC-B92C-925EFDF6CB42}" type="presParOf" srcId="{2F61AB7C-9D90-40BD-B773-CDB19669BCAE}" destId="{1ACB5EAD-F753-4081-88EC-A5424B56F3DB}" srcOrd="1" destOrd="0" presId="urn:microsoft.com/office/officeart/2005/8/layout/vList3"/>
    <dgm:cxn modelId="{48B08FD8-18C4-47D9-AD3A-1D41CF69EE4A}" type="presOf" srcId="{7FE92B61-BF59-416C-A2F9-0126EB5D3A74}" destId="{1ACB5EAD-F753-4081-88EC-A5424B56F3DB}" srcOrd="0" destOrd="0" presId="urn:microsoft.com/office/officeart/2005/8/layout/vList3"/>
    <dgm:cxn modelId="{F38B16C4-0DFD-46C8-B67A-B5613B25BCFC}" type="presParOf" srcId="{3999BF6E-9B96-4AD3-AD38-47CCC3D3CEC3}" destId="{E1BB07A7-CB4D-4975-8D3F-447DD084F34E}" srcOrd="1" destOrd="0" presId="urn:microsoft.com/office/officeart/2005/8/layout/vList3"/>
    <dgm:cxn modelId="{16030AAF-E873-4664-AC40-80717B4C7CE9}" type="presOf" srcId="{E1528711-A196-4A96-A098-FA2C9AA7FE02}" destId="{E1BB07A7-CB4D-4975-8D3F-447DD084F34E}" srcOrd="0" destOrd="0" presId="urn:microsoft.com/office/officeart/2005/8/layout/vList3"/>
    <dgm:cxn modelId="{A597A277-293B-4290-B5EC-6AB4015C894A}" type="presParOf" srcId="{3999BF6E-9B96-4AD3-AD38-47CCC3D3CEC3}" destId="{D5B2F412-DA8D-483C-A5CE-CEBC992305C6}" srcOrd="2" destOrd="0" presId="urn:microsoft.com/office/officeart/2005/8/layout/vList3"/>
    <dgm:cxn modelId="{29FC2227-FAAC-4E6C-B41A-5FC9CD517727}" type="presParOf" srcId="{D5B2F412-DA8D-483C-A5CE-CEBC992305C6}" destId="{690D97FD-FF9C-4967-ADDC-7EDA9B6AD50F}" srcOrd="0" destOrd="2" presId="urn:microsoft.com/office/officeart/2005/8/layout/vList3"/>
    <dgm:cxn modelId="{D26C8518-B2B7-4D4E-A190-87933023A9FF}" type="presParOf" srcId="{D5B2F412-DA8D-483C-A5CE-CEBC992305C6}" destId="{30E5B7D6-044A-4581-93FF-ACA935E73FA7}" srcOrd="1" destOrd="2" presId="urn:microsoft.com/office/officeart/2005/8/layout/vList3"/>
    <dgm:cxn modelId="{57A33369-411A-4189-BF40-B36AB7420E3A}" type="presOf" srcId="{C10D6542-BC49-4542-96B8-6D107EFC722D}" destId="{30E5B7D6-044A-4581-93FF-ACA935E73FA7}" srcOrd="0" destOrd="0" presId="urn:microsoft.com/office/officeart/2005/8/layout/vList3"/>
    <dgm:cxn modelId="{21F72340-5D39-431D-8CBE-25DF8EAD4658}" type="presParOf" srcId="{3999BF6E-9B96-4AD3-AD38-47CCC3D3CEC3}" destId="{F293B48C-0836-408D-A0E2-C511CCDBC045}" srcOrd="3" destOrd="0" presId="urn:microsoft.com/office/officeart/2005/8/layout/vList3"/>
    <dgm:cxn modelId="{0462582E-EE53-41F1-A550-E89CD82941A6}" type="presOf" srcId="{909E7CF1-8127-4186-BCB7-32A875529A0A}" destId="{F293B48C-0836-408D-A0E2-C511CCDBC045}" srcOrd="0" destOrd="0" presId="urn:microsoft.com/office/officeart/2005/8/layout/vList3"/>
    <dgm:cxn modelId="{E96853A2-EDE5-44EA-B656-EEA5FC84898F}" type="presParOf" srcId="{3999BF6E-9B96-4AD3-AD38-47CCC3D3CEC3}" destId="{AC4C6A8B-3AFC-4654-9764-80D7A7D186E2}" srcOrd="4" destOrd="0" presId="urn:microsoft.com/office/officeart/2005/8/layout/vList3"/>
    <dgm:cxn modelId="{E9D5CEF5-A898-4DCC-B9B6-156CB3C90BC5}" type="presParOf" srcId="{AC4C6A8B-3AFC-4654-9764-80D7A7D186E2}" destId="{53F29403-F592-4A53-AFC3-ECA90596A355}" srcOrd="0" destOrd="4" presId="urn:microsoft.com/office/officeart/2005/8/layout/vList3"/>
    <dgm:cxn modelId="{4126C685-4D0E-4CD5-9242-7FC022F7A600}" type="presParOf" srcId="{AC4C6A8B-3AFC-4654-9764-80D7A7D186E2}" destId="{AA8EBB68-D4B0-4F91-93B3-77DDFDFB33CA}" srcOrd="1" destOrd="4" presId="urn:microsoft.com/office/officeart/2005/8/layout/vList3"/>
    <dgm:cxn modelId="{96974C0D-BFC6-4E91-B6D3-80B51EB37F95}" type="presOf" srcId="{EF1F536F-0F43-4A1D-BF79-8639F6F8C757}" destId="{AA8EBB68-D4B0-4F91-93B3-77DDFDFB33CA}" srcOrd="0" destOrd="0" presId="urn:microsoft.com/office/officeart/2005/8/layout/vList3"/>
    <dgm:cxn modelId="{D96DB112-35F7-42AB-9589-85387B43AC2F}" type="presParOf" srcId="{3999BF6E-9B96-4AD3-AD38-47CCC3D3CEC3}" destId="{F4516079-21B8-4F85-B94B-5E1B39056565}" srcOrd="5" destOrd="0" presId="urn:microsoft.com/office/officeart/2005/8/layout/vList3"/>
    <dgm:cxn modelId="{8CBA6FCF-8E14-4402-9A5E-9672DAF6D176}" type="presOf" srcId="{5B071A09-ECFF-443E-894F-7E3FAD5AD206}" destId="{F4516079-21B8-4F85-B94B-5E1B39056565}" srcOrd="0" destOrd="0" presId="urn:microsoft.com/office/officeart/2005/8/layout/vList3"/>
    <dgm:cxn modelId="{95A476F3-9554-4B37-9D0D-B5CF1C80CDB3}" type="presParOf" srcId="{3999BF6E-9B96-4AD3-AD38-47CCC3D3CEC3}" destId="{92B264A3-F0DF-443C-8D4D-02A2B52C10A9}" srcOrd="6" destOrd="0" presId="urn:microsoft.com/office/officeart/2005/8/layout/vList3"/>
    <dgm:cxn modelId="{FC7064E3-8EC9-4440-B21D-703D93245288}" type="presParOf" srcId="{92B264A3-F0DF-443C-8D4D-02A2B52C10A9}" destId="{DA61D832-BAC4-4430-8952-6AA28FA96BA7}" srcOrd="0" destOrd="6" presId="urn:microsoft.com/office/officeart/2005/8/layout/vList3"/>
    <dgm:cxn modelId="{7E7DDC27-97FE-42FD-BD53-191E3E66B3C8}" type="presParOf" srcId="{92B264A3-F0DF-443C-8D4D-02A2B52C10A9}" destId="{2A1CED5A-7687-4C33-8980-772417F862AC}" srcOrd="1" destOrd="6" presId="urn:microsoft.com/office/officeart/2005/8/layout/vList3"/>
    <dgm:cxn modelId="{8DDD8B95-F99D-4FB0-AB15-CFD505296E2B}" type="presOf" srcId="{9E138A5A-13E9-4ED3-BDA6-20C80B726529}" destId="{2A1CED5A-7687-4C33-8980-772417F862AC}" srcOrd="0" destOrd="0" presId="urn:microsoft.com/office/officeart/2005/8/layout/vList3"/>
    <dgm:cxn modelId="{15686AD3-9622-46B9-BABA-4BFB7DFBD087}" type="presParOf" srcId="{3999BF6E-9B96-4AD3-AD38-47CCC3D3CEC3}" destId="{3FC1251B-09A8-4604-A6FD-E64049911871}" srcOrd="7" destOrd="0" presId="urn:microsoft.com/office/officeart/2005/8/layout/vList3"/>
    <dgm:cxn modelId="{231235CE-D112-4482-B02B-9D972A13548E}" type="presOf" srcId="{BFD50B3C-DC44-4434-8387-41D386B7F9F5}" destId="{3FC1251B-09A8-4604-A6FD-E64049911871}" srcOrd="0" destOrd="0" presId="urn:microsoft.com/office/officeart/2005/8/layout/vList3"/>
    <dgm:cxn modelId="{EC8AB5F0-244A-4082-A83B-A8786525B720}" type="presParOf" srcId="{3999BF6E-9B96-4AD3-AD38-47CCC3D3CEC3}" destId="{DEDF5446-C22E-4871-AE3F-57ED60100C29}" srcOrd="8" destOrd="0" presId="urn:microsoft.com/office/officeart/2005/8/layout/vList3"/>
    <dgm:cxn modelId="{871B808F-C3A7-4AA3-9473-51A2B3A8317A}" type="presParOf" srcId="{DEDF5446-C22E-4871-AE3F-57ED60100C29}" destId="{1D3229A4-7FC8-406B-9449-7895930591AA}" srcOrd="0" destOrd="8" presId="urn:microsoft.com/office/officeart/2005/8/layout/vList3"/>
    <dgm:cxn modelId="{B783CF14-4F4B-4508-8709-B894373488F5}" type="presParOf" srcId="{DEDF5446-C22E-4871-AE3F-57ED60100C29}" destId="{08DDAE5B-2F89-4551-817A-F091A922BF5A}" srcOrd="1" destOrd="8" presId="urn:microsoft.com/office/officeart/2005/8/layout/vList3"/>
    <dgm:cxn modelId="{5915F80F-F72D-449B-B03E-E5C4648B1D15}" type="presOf" srcId="{F92CB9E4-B296-4F86-B24A-6917652EAFDE}" destId="{08DDAE5B-2F89-4551-817A-F091A922BF5A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C1FA1B-D32F-4551-8F7E-E6DA62074C9D}" type="doc">
      <dgm:prSet loTypeId="process" loCatId="process" qsTypeId="urn:microsoft.com/office/officeart/2005/8/quickstyle/simple5" qsCatId="simple" csTypeId="urn:microsoft.com/office/officeart/2005/8/colors/colorful5" csCatId="colorful" phldr="1"/>
      <dgm:spPr/>
    </dgm:pt>
    <dgm:pt modelId="{7120CB03-1C3C-4717-9F90-EE225F1D1751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>
              <a:latin typeface="Cambria" panose="02040503050406030204" pitchFamily="18" charset="0"/>
              <a:cs typeface="Cambria" panose="02040503050406030204" pitchFamily="18" charset="0"/>
            </a:rPr>
            <a:t/>
          </a:r>
          <a:endParaRPr lang="ru-RU" sz="1400" b="1">
            <a:latin typeface="Cambria" panose="02040503050406030204" pitchFamily="18" charset="0"/>
            <a:cs typeface="Cambria" panose="02040503050406030204" pitchFamily="18" charset="0"/>
          </a:endParaRPr>
        </a:p>
      </dgm:t>
    </dgm:pt>
    <dgm:pt modelId="{2BAE7E5B-F832-406C-AB69-BF74F2A2ACD7}" cxnId="{F92E3843-20D7-4B13-9143-F90D17D9F617}" type="parTrans">
      <dgm:prSet/>
      <dgm:spPr/>
    </dgm:pt>
    <dgm:pt modelId="{19074500-929E-4AEC-B25E-F6E3BA4F4455}" cxnId="{F92E3843-20D7-4B13-9143-F90D17D9F617}" type="sibTrans">
      <dgm:prSet/>
      <dgm:spPr/>
    </dgm:pt>
    <dgm:pt modelId="{9CA30513-982F-41E0-98E1-E209F0EEEEDE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altLang="en-US" sz="6500"/>
            <a:t/>
          </a:r>
          <a:endParaRPr altLang="en-US" sz="6500"/>
        </a:p>
      </dgm:t>
    </dgm:pt>
    <dgm:pt modelId="{9154F0D5-FB4E-4B41-89BE-E9BA8E180A9A}" cxnId="{76CA9E72-BDAC-4761-9F5C-48B06A6A2886}" type="parTrans">
      <dgm:prSet/>
      <dgm:spPr/>
    </dgm:pt>
    <dgm:pt modelId="{E2F29E8D-3460-495A-B11C-B12C648805B9}" cxnId="{76CA9E72-BDAC-4761-9F5C-48B06A6A2886}" type="sibTrans">
      <dgm:prSet/>
      <dgm:spPr/>
    </dgm:pt>
    <dgm:pt modelId="{AF1A3DB6-4D32-4E89-AD9E-C7C78A01853A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altLang="en-US" sz="6500"/>
            <a:t/>
          </a:r>
          <a:endParaRPr altLang="en-US" sz="6500"/>
        </a:p>
      </dgm:t>
    </dgm:pt>
    <dgm:pt modelId="{91FBF4EC-496F-463B-A071-B0F32826A7FB}" cxnId="{5D944DD2-A9C8-475B-8B1E-FC0FC3D4B187}" type="parTrans">
      <dgm:prSet/>
      <dgm:spPr/>
    </dgm:pt>
    <dgm:pt modelId="{B18C0A99-5A5C-419A-B437-B21A14D8B94A}" cxnId="{5D944DD2-A9C8-475B-8B1E-FC0FC3D4B187}" type="sibTrans">
      <dgm:prSet/>
      <dgm:spPr/>
    </dgm:pt>
    <dgm:pt modelId="{23A6474B-5264-4949-9F31-53707F1FEE0C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Субвенция на передаваемые полномочия:</a:t>
          </a: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/>
          </a:r>
          <a:endParaRPr lang="ru-RU" sz="1400" b="1" dirty="0" smtClean="0"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latin typeface="Cambria" panose="02040503050406030204" pitchFamily="18" charset="0"/>
            </a:rPr>
            <a:t>2026 - </a:t>
          </a:r>
          <a:r>
            <a:rPr lang="ru-RU" sz="1400" b="1" dirty="0">
              <a:latin typeface="Cambria" panose="02040503050406030204" pitchFamily="18" charset="0"/>
            </a:rPr>
            <a:t/>
          </a:r>
          <a:endParaRPr lang="ru-RU" sz="1400" b="1" dirty="0">
            <a:latin typeface="Cambria" panose="020405030504060302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latin typeface="Cambria" panose="02040503050406030204" pitchFamily="18" charset="0"/>
            </a:rPr>
            <a:t>1,551</a:t>
          </a:r>
          <a:endParaRPr lang="ru-RU" sz="1400" b="1" dirty="0">
            <a:latin typeface="Cambria" panose="02040503050406030204" pitchFamily="18" charset="0"/>
          </a:endParaRPr>
        </a:p>
      </dgm:t>
    </dgm:pt>
    <dgm:pt modelId="{285E7561-4E01-4FD0-9030-1B791818D7C1}" cxnId="{E9338091-7C96-4761-A504-3FFECDDC205F}" type="parTrans">
      <dgm:prSet/>
      <dgm:spPr/>
      <dgm:t>
        <a:bodyPr/>
        <a:lstStyle/>
        <a:p>
          <a:endParaRPr lang="ru-RU"/>
        </a:p>
      </dgm:t>
    </dgm:pt>
    <dgm:pt modelId="{2CF572AE-4761-4A83-ADFC-52E436C03860}" cxnId="{E9338091-7C96-4761-A504-3FFECDDC205F}" type="sibTrans">
      <dgm:prSet/>
      <dgm:spPr/>
      <dgm:t>
        <a:bodyPr/>
        <a:lstStyle/>
        <a:p>
          <a:endParaRPr lang="ru-RU"/>
        </a:p>
      </dgm:t>
    </dgm:pt>
    <dgm:pt modelId="{708F4B4A-7387-416C-9F35-FAB0C6A42846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Субвенция на осуществление первичного воинского учета:</a:t>
          </a: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/>
          </a:r>
          <a:endParaRPr lang="ru-RU" sz="1400" b="1" dirty="0" smtClean="0"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latin typeface="Cambria" panose="02040503050406030204" pitchFamily="18" charset="0"/>
            </a:rPr>
            <a:t>2026 - </a:t>
          </a:r>
          <a:r>
            <a:rPr lang="ru-RU" sz="1400" b="1" dirty="0">
              <a:latin typeface="Cambria" panose="02040503050406030204" pitchFamily="18" charset="0"/>
            </a:rPr>
            <a:t/>
          </a:r>
          <a:endParaRPr lang="ru-RU" sz="1400" b="1" dirty="0">
            <a:latin typeface="Cambria" panose="020405030504060302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latin typeface="Cambria" panose="02040503050406030204" pitchFamily="18" charset="0"/>
            </a:rPr>
            <a:t>579,666</a:t>
          </a:r>
          <a:r>
            <a:rPr lang="ru-RU" sz="1400" b="1" dirty="0">
              <a:latin typeface="Cambria" panose="02040503050406030204" pitchFamily="18" charset="0"/>
            </a:rPr>
            <a:t> </a:t>
          </a:r>
          <a:r>
            <a:rPr lang="ru-RU" sz="1400" b="1" dirty="0">
              <a:latin typeface="Cambria" panose="02040503050406030204" pitchFamily="18" charset="0"/>
            </a:rPr>
            <a:t/>
          </a:r>
          <a:endParaRPr lang="ru-RU" sz="1400" b="1" dirty="0">
            <a:latin typeface="Cambria" panose="02040503050406030204" pitchFamily="18" charset="0"/>
          </a:endParaRPr>
        </a:p>
      </dgm:t>
    </dgm:pt>
    <dgm:pt modelId="{15C4E8A3-7EAD-4AFD-AE1B-AA0F9E7CF812}" cxnId="{F1E232D6-5B5C-41D5-A793-76BBF18CAFDC}" type="parTrans">
      <dgm:prSet/>
      <dgm:spPr/>
      <dgm:t>
        <a:bodyPr/>
        <a:lstStyle/>
        <a:p>
          <a:endParaRPr lang="ru-RU"/>
        </a:p>
      </dgm:t>
    </dgm:pt>
    <dgm:pt modelId="{9E65CF42-4AC0-4EDF-9EEB-01F031C54DA3}" cxnId="{F1E232D6-5B5C-41D5-A793-76BBF18CAFDC}" type="sibTrans">
      <dgm:prSet/>
      <dgm:spPr/>
      <dgm:t>
        <a:bodyPr/>
        <a:lstStyle/>
        <a:p>
          <a:endParaRPr lang="ru-RU"/>
        </a:p>
      </dgm:t>
    </dgm:pt>
    <dgm:pt modelId="{F892E453-4FC2-463E-A4DB-CCB533D42087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Дотация на выравнивание бюджетной обеспеченности: </a:t>
          </a: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/>
          </a:r>
          <a:endParaRPr lang="ru-RU" sz="1400" b="1" dirty="0" smtClean="0"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2026 - </a:t>
          </a:r>
          <a:r>
            <a:rPr lang="ru-RU" sz="14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/>
          </a:r>
          <a:endParaRPr lang="ru-RU" sz="1400" b="1" dirty="0" smtClean="0"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latin typeface="Cambria" panose="02040503050406030204" pitchFamily="18" charset="0"/>
            </a:rPr>
            <a:t>863,495</a:t>
          </a:r>
          <a:r>
            <a:rPr lang="ru-RU" sz="1400" b="1" dirty="0">
              <a:latin typeface="Cambria" panose="02040503050406030204" pitchFamily="18" charset="0"/>
            </a:rPr>
            <a:t/>
          </a:r>
          <a:endParaRPr lang="ru-RU" sz="1400" b="1" dirty="0">
            <a:latin typeface="Cambria" panose="02040503050406030204" pitchFamily="18" charset="0"/>
          </a:endParaRPr>
        </a:p>
      </dgm:t>
    </dgm:pt>
    <dgm:pt modelId="{5C91142F-955D-4784-8DAF-2EAF73D894D7}" cxnId="{38E87246-1C22-4A94-B122-73D2A84A5AA2}" type="parTrans">
      <dgm:prSet/>
      <dgm:spPr/>
      <dgm:t>
        <a:bodyPr/>
        <a:lstStyle/>
        <a:p>
          <a:endParaRPr lang="ru-RU"/>
        </a:p>
      </dgm:t>
    </dgm:pt>
    <dgm:pt modelId="{FA274642-77F1-41EF-855C-A0133C3F06E8}" cxnId="{38E87246-1C22-4A94-B122-73D2A84A5AA2}" type="sibTrans">
      <dgm:prSet/>
      <dgm:spPr/>
      <dgm:t>
        <a:bodyPr/>
        <a:lstStyle/>
        <a:p>
          <a:endParaRPr lang="ru-RU"/>
        </a:p>
      </dgm:t>
    </dgm:pt>
    <dgm:pt modelId="{D1D84CA5-367F-447B-9621-30E9843C924F}" type="pres">
      <dgm:prSet presAssocID="{8EC1FA1B-D32F-4551-8F7E-E6DA62074C9D}" presName="arrowDiagram" presStyleCnt="0">
        <dgm:presLayoutVars>
          <dgm:chMax val="5"/>
          <dgm:dir/>
          <dgm:resizeHandles val="exact"/>
        </dgm:presLayoutVars>
      </dgm:prSet>
      <dgm:spPr/>
    </dgm:pt>
    <dgm:pt modelId="{D142A876-7BE9-42B0-BC2B-116C586ABD5C}" type="pres">
      <dgm:prSet presAssocID="{8EC1FA1B-D32F-4551-8F7E-E6DA62074C9D}" presName="arrow" presStyleLbl="bgShp" presStyleIdx="0" presStyleCnt="1" custScaleX="103214" custLinFactNeighborX="-17561" custLinFactNeighborY="-13429"/>
      <dgm:spPr/>
      <dgm:t>
        <a:bodyPr/>
        <a:lstStyle/>
        <a:p>
          <a:endParaRPr lang="ru-RU"/>
        </a:p>
      </dgm:t>
    </dgm:pt>
    <dgm:pt modelId="{04B444DA-06C0-4AC8-83F7-A15BC1793953}" type="pres">
      <dgm:prSet presAssocID="{8EC1FA1B-D32F-4551-8F7E-E6DA62074C9D}" presName="arrowDiagram4" presStyleCnt="0"/>
      <dgm:spPr/>
    </dgm:pt>
    <dgm:pt modelId="{EDBE074B-5D27-4E1E-8CAF-A0A849E0802E}" type="pres">
      <dgm:prSet presAssocID="{7120CB03-1C3C-4717-9F90-EE225F1D1751}" presName="bullet4a" presStyleLbl="node1" presStyleIdx="0" presStyleCnt="4"/>
      <dgm:spPr/>
    </dgm:pt>
    <dgm:pt modelId="{530C6DD8-2DB5-4C70-8E0C-BEF0A507A107}" type="pres">
      <dgm:prSet presAssocID="{7120CB03-1C3C-4717-9F90-EE225F1D1751}" presName="textBox4a" presStyleLbl="revTx" presStyleIdx="0" presStyleCnt="4">
        <dgm:presLayoutVars>
          <dgm:bulletEnabled val="1"/>
        </dgm:presLayoutVars>
      </dgm:prSet>
      <dgm:spPr/>
    </dgm:pt>
    <dgm:pt modelId="{B8D6273A-50A7-4165-99BE-F2470D8FED07}" type="pres">
      <dgm:prSet presAssocID="{23A6474B-5264-4949-9F31-53707F1FEE0C}" presName="bullet4b" presStyleLbl="node1" presStyleIdx="1" presStyleCnt="4"/>
      <dgm:spPr/>
    </dgm:pt>
    <dgm:pt modelId="{8F155C68-4C4F-4F01-B1E3-9204DA03FAE1}" type="pres">
      <dgm:prSet presAssocID="{23A6474B-5264-4949-9F31-53707F1FEE0C}" presName="textBox4b" presStyleLbl="revTx" presStyleIdx="1" presStyleCnt="4">
        <dgm:presLayoutVars>
          <dgm:bulletEnabled val="1"/>
        </dgm:presLayoutVars>
      </dgm:prSet>
      <dgm:spPr/>
    </dgm:pt>
    <dgm:pt modelId="{EBA2E525-2EBB-4DBE-BC04-D4DE078F12D7}" type="pres">
      <dgm:prSet presAssocID="{708F4B4A-7387-416C-9F35-FAB0C6A42846}" presName="bullet4c" presStyleLbl="node1" presStyleIdx="2" presStyleCnt="4"/>
      <dgm:spPr/>
    </dgm:pt>
    <dgm:pt modelId="{1A05894B-7733-426F-9F2C-E851A4942C4F}" type="pres">
      <dgm:prSet presAssocID="{708F4B4A-7387-416C-9F35-FAB0C6A42846}" presName="textBox4c" presStyleLbl="revTx" presStyleIdx="2" presStyleCnt="4">
        <dgm:presLayoutVars>
          <dgm:bulletEnabled val="1"/>
        </dgm:presLayoutVars>
      </dgm:prSet>
      <dgm:spPr/>
    </dgm:pt>
    <dgm:pt modelId="{E2A90130-1B03-4E8C-BEEB-B5EC6DBF362E}" type="pres">
      <dgm:prSet presAssocID="{F892E453-4FC2-463E-A4DB-CCB533D42087}" presName="bullet4d" presStyleLbl="node1" presStyleIdx="3" presStyleCnt="4"/>
      <dgm:spPr/>
    </dgm:pt>
    <dgm:pt modelId="{71C8FDF0-7CEC-4ADE-8A94-6DFCA45ADA2D}" type="pres">
      <dgm:prSet presAssocID="{F892E453-4FC2-463E-A4DB-CCB533D42087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F92E3843-20D7-4B13-9143-F90D17D9F617}" srcId="{8EC1FA1B-D32F-4551-8F7E-E6DA62074C9D}" destId="{7120CB03-1C3C-4717-9F90-EE225F1D1751}" srcOrd="0" destOrd="0" parTransId="{2BAE7E5B-F832-406C-AB69-BF74F2A2ACD7}" sibTransId="{19074500-929E-4AEC-B25E-F6E3BA4F4455}"/>
    <dgm:cxn modelId="{76CA9E72-BDAC-4761-9F5C-48B06A6A2886}" srcId="{7120CB03-1C3C-4717-9F90-EE225F1D1751}" destId="{9CA30513-982F-41E0-98E1-E209F0EEEEDE}" srcOrd="0" destOrd="0" parTransId="{9154F0D5-FB4E-4B41-89BE-E9BA8E180A9A}" sibTransId="{E2F29E8D-3460-495A-B11C-B12C648805B9}"/>
    <dgm:cxn modelId="{5D944DD2-A9C8-475B-8B1E-FC0FC3D4B187}" srcId="{7120CB03-1C3C-4717-9F90-EE225F1D1751}" destId="{AF1A3DB6-4D32-4E89-AD9E-C7C78A01853A}" srcOrd="1" destOrd="0" parTransId="{91FBF4EC-496F-463B-A071-B0F32826A7FB}" sibTransId="{B18C0A99-5A5C-419A-B437-B21A14D8B94A}"/>
    <dgm:cxn modelId="{E9338091-7C96-4761-A504-3FFECDDC205F}" srcId="{8EC1FA1B-D32F-4551-8F7E-E6DA62074C9D}" destId="{23A6474B-5264-4949-9F31-53707F1FEE0C}" srcOrd="1" destOrd="0" parTransId="{285E7561-4E01-4FD0-9030-1B791818D7C1}" sibTransId="{2CF572AE-4761-4A83-ADFC-52E436C03860}"/>
    <dgm:cxn modelId="{F1E232D6-5B5C-41D5-A793-76BBF18CAFDC}" srcId="{8EC1FA1B-D32F-4551-8F7E-E6DA62074C9D}" destId="{708F4B4A-7387-416C-9F35-FAB0C6A42846}" srcOrd="2" destOrd="0" parTransId="{15C4E8A3-7EAD-4AFD-AE1B-AA0F9E7CF812}" sibTransId="{9E65CF42-4AC0-4EDF-9EEB-01F031C54DA3}"/>
    <dgm:cxn modelId="{38E87246-1C22-4A94-B122-73D2A84A5AA2}" srcId="{8EC1FA1B-D32F-4551-8F7E-E6DA62074C9D}" destId="{F892E453-4FC2-463E-A4DB-CCB533D42087}" srcOrd="3" destOrd="0" parTransId="{5C91142F-955D-4784-8DAF-2EAF73D894D7}" sibTransId="{FA274642-77F1-41EF-855C-A0133C3F06E8}"/>
    <dgm:cxn modelId="{E458593E-32FC-433D-82B4-328DDFFA194B}" type="presOf" srcId="{8EC1FA1B-D32F-4551-8F7E-E6DA62074C9D}" destId="{D1D84CA5-367F-447B-9621-30E9843C924F}" srcOrd="0" destOrd="0" presId="urn:microsoft.com/office/officeart/2005/8/layout/arrow2"/>
    <dgm:cxn modelId="{B925F2FE-1763-4D96-BBD1-08D051A14B90}" type="presParOf" srcId="{D1D84CA5-367F-447B-9621-30E9843C924F}" destId="{D142A876-7BE9-42B0-BC2B-116C586ABD5C}" srcOrd="0" destOrd="0" presId="urn:microsoft.com/office/officeart/2005/8/layout/arrow2"/>
    <dgm:cxn modelId="{3C88A9E6-5F96-4BB0-AB67-C3562E68DC32}" type="presParOf" srcId="{D1D84CA5-367F-447B-9621-30E9843C924F}" destId="{04B444DA-06C0-4AC8-83F7-A15BC1793953}" srcOrd="1" destOrd="0" presId="urn:microsoft.com/office/officeart/2005/8/layout/arrow2"/>
    <dgm:cxn modelId="{3915F232-2F77-49CE-9D59-A57E30097F55}" type="presParOf" srcId="{04B444DA-06C0-4AC8-83F7-A15BC1793953}" destId="{EDBE074B-5D27-4E1E-8CAF-A0A849E0802E}" srcOrd="0" destOrd="1" presId="urn:microsoft.com/office/officeart/2005/8/layout/arrow2"/>
    <dgm:cxn modelId="{BECDFC6D-0DB9-4DB7-B065-5742DC6F7885}" type="presParOf" srcId="{04B444DA-06C0-4AC8-83F7-A15BC1793953}" destId="{530C6DD8-2DB5-4C70-8E0C-BEF0A507A107}" srcOrd="1" destOrd="1" presId="urn:microsoft.com/office/officeart/2005/8/layout/arrow2"/>
    <dgm:cxn modelId="{0130BA0C-DBB9-4583-B986-2994305C8741}" type="presOf" srcId="{7120CB03-1C3C-4717-9F90-EE225F1D1751}" destId="{530C6DD8-2DB5-4C70-8E0C-BEF0A507A107}" srcOrd="0" destOrd="0" presId="urn:microsoft.com/office/officeart/2005/8/layout/arrow2"/>
    <dgm:cxn modelId="{32928D7F-9A7E-4EB0-AD49-35DCCFB9646A}" type="presOf" srcId="{9CA30513-982F-41E0-98E1-E209F0EEEEDE}" destId="{530C6DD8-2DB5-4C70-8E0C-BEF0A507A107}" srcOrd="0" destOrd="1" presId="urn:microsoft.com/office/officeart/2005/8/layout/arrow2"/>
    <dgm:cxn modelId="{99ED88EC-BE4D-492C-8CC1-67A930734E13}" type="presOf" srcId="{AF1A3DB6-4D32-4E89-AD9E-C7C78A01853A}" destId="{530C6DD8-2DB5-4C70-8E0C-BEF0A507A107}" srcOrd="0" destOrd="2" presId="urn:microsoft.com/office/officeart/2005/8/layout/arrow2"/>
    <dgm:cxn modelId="{30800F22-CCE7-4466-B998-3F6D6118C762}" type="presParOf" srcId="{04B444DA-06C0-4AC8-83F7-A15BC1793953}" destId="{B8D6273A-50A7-4165-99BE-F2470D8FED07}" srcOrd="2" destOrd="1" presId="urn:microsoft.com/office/officeart/2005/8/layout/arrow2"/>
    <dgm:cxn modelId="{2AF4918F-2833-403C-9206-FA8C824DF2E9}" type="presParOf" srcId="{04B444DA-06C0-4AC8-83F7-A15BC1793953}" destId="{8F155C68-4C4F-4F01-B1E3-9204DA03FAE1}" srcOrd="3" destOrd="1" presId="urn:microsoft.com/office/officeart/2005/8/layout/arrow2"/>
    <dgm:cxn modelId="{41B6E028-CCA7-4B1D-AAF5-AD25F2620B41}" type="presOf" srcId="{23A6474B-5264-4949-9F31-53707F1FEE0C}" destId="{8F155C68-4C4F-4F01-B1E3-9204DA03FAE1}" srcOrd="0" destOrd="0" presId="urn:microsoft.com/office/officeart/2005/8/layout/arrow2"/>
    <dgm:cxn modelId="{4EA696C8-36EE-4FFE-A099-591DDB712CDA}" type="presParOf" srcId="{04B444DA-06C0-4AC8-83F7-A15BC1793953}" destId="{EBA2E525-2EBB-4DBE-BC04-D4DE078F12D7}" srcOrd="4" destOrd="1" presId="urn:microsoft.com/office/officeart/2005/8/layout/arrow2"/>
    <dgm:cxn modelId="{26EB68CF-5259-49BC-A359-8073501A988D}" type="presParOf" srcId="{04B444DA-06C0-4AC8-83F7-A15BC1793953}" destId="{1A05894B-7733-426F-9F2C-E851A4942C4F}" srcOrd="5" destOrd="1" presId="urn:microsoft.com/office/officeart/2005/8/layout/arrow2"/>
    <dgm:cxn modelId="{5C20B75B-0017-4995-855D-A00AF9026A97}" type="presOf" srcId="{708F4B4A-7387-416C-9F35-FAB0C6A42846}" destId="{1A05894B-7733-426F-9F2C-E851A4942C4F}" srcOrd="0" destOrd="0" presId="urn:microsoft.com/office/officeart/2005/8/layout/arrow2"/>
    <dgm:cxn modelId="{46E4366C-D0F2-4C1D-AB52-A0D2F04505C5}" type="presParOf" srcId="{04B444DA-06C0-4AC8-83F7-A15BC1793953}" destId="{E2A90130-1B03-4E8C-BEEB-B5EC6DBF362E}" srcOrd="6" destOrd="1" presId="urn:microsoft.com/office/officeart/2005/8/layout/arrow2"/>
    <dgm:cxn modelId="{1646AF0C-A6CD-4780-9DFA-A94493D71356}" type="presParOf" srcId="{04B444DA-06C0-4AC8-83F7-A15BC1793953}" destId="{71C8FDF0-7CEC-4ADE-8A94-6DFCA45ADA2D}" srcOrd="7" destOrd="1" presId="urn:microsoft.com/office/officeart/2005/8/layout/arrow2"/>
    <dgm:cxn modelId="{070CC957-FF61-415B-8EE7-A05C433D53AE}" type="presOf" srcId="{F892E453-4FC2-463E-A4DB-CCB533D42087}" destId="{71C8FDF0-7CEC-4ADE-8A94-6DFCA45ADA2D}" srcOrd="0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640ABA-FE54-4B36-8C16-ECB37A1DEE1B}" type="doc">
      <dgm:prSet loTypeId="relationship" loCatId="relationship" qsTypeId="urn:microsoft.com/office/officeart/2005/8/quickstyle/simple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D37D987-8B5F-4DA9-A5DD-BD86E3C68B6E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Всего </a:t>
          </a:r>
          <a:r>
            <a:rPr lang="ru-RU" sz="18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19493,904</a:t>
          </a:r>
          <a:r>
            <a:rPr lang="ru-RU" sz="18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/>
          </a:r>
          <a:endParaRPr lang="ru-RU" sz="1800" b="1" dirty="0" smtClean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73F013EF-3560-40D3-AE4B-8DD27DC465E9}" cxnId="{4068C415-341F-42CE-A1C4-1EA77A345DD4}" type="parTrans">
      <dgm:prSet/>
      <dgm:spPr/>
      <dgm:t>
        <a:bodyPr/>
        <a:lstStyle/>
        <a:p>
          <a:endParaRPr lang="ru-RU"/>
        </a:p>
      </dgm:t>
    </dgm:pt>
    <dgm:pt modelId="{9346A121-721A-41B6-BACE-FA53B2EFCDB5}" cxnId="{4068C415-341F-42CE-A1C4-1EA77A345DD4}" type="sibTrans">
      <dgm:prSet/>
      <dgm:spPr/>
      <dgm:t>
        <a:bodyPr/>
        <a:lstStyle/>
        <a:p>
          <a:endParaRPr lang="ru-RU"/>
        </a:p>
      </dgm:t>
    </dgm:pt>
    <dgm:pt modelId="{A21FB2F4-E651-48E9-886A-B61760DA85E5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4237,473</a:t>
          </a:r>
          <a:r>
            <a:rPr lang="ru-RU" sz="900" b="1" dirty="0" smtClean="0">
              <a:latin typeface="+mn-lt"/>
              <a:cs typeface="Times New Roman" panose="02020603050405020304" pitchFamily="18" charset="0"/>
            </a:rPr>
            <a:t/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dirty="0" smtClean="0">
              <a:latin typeface="+mn-lt"/>
              <a:cs typeface="Times New Roman" panose="02020603050405020304" pitchFamily="18" charset="0"/>
            </a:rPr>
            <a:t>Оплата труда и начисления</a:t>
          </a:r>
          <a:r>
            <a:rPr lang="ru-RU" sz="900" dirty="0">
              <a:latin typeface="+mn-lt"/>
              <a:cs typeface="Times New Roman" panose="02020603050405020304" pitchFamily="18" charset="0"/>
            </a:rPr>
            <a:t/>
          </a:r>
          <a:endParaRPr lang="ru-RU" sz="900" dirty="0">
            <a:latin typeface="+mn-lt"/>
            <a:cs typeface="Times New Roman" panose="02020603050405020304" pitchFamily="18" charset="0"/>
          </a:endParaRPr>
        </a:p>
      </dgm:t>
    </dgm:pt>
    <dgm:pt modelId="{2C68C036-129C-4FDB-9FBA-3200E8B0948D}" cxnId="{DA8F14ED-4C8C-4703-8FB9-DD05D71D2823}" type="parTrans">
      <dgm:prSet/>
      <dgm:spPr/>
      <dgm:t>
        <a:bodyPr/>
        <a:lstStyle/>
        <a:p>
          <a:endParaRPr lang="ru-RU"/>
        </a:p>
      </dgm:t>
    </dgm:pt>
    <dgm:pt modelId="{F145D98B-739C-41CB-97F6-D829371C5932}" cxnId="{DA8F14ED-4C8C-4703-8FB9-DD05D71D2823}" type="sibTrans">
      <dgm:prSet/>
      <dgm:spPr/>
      <dgm:t>
        <a:bodyPr/>
        <a:lstStyle/>
        <a:p>
          <a:endParaRPr lang="ru-RU"/>
        </a:p>
      </dgm:t>
    </dgm:pt>
    <dgm:pt modelId="{729357D3-6017-48FD-8A76-69FD598F509C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657,01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 smtClean="0">
              <a:latin typeface="+mn-lt"/>
              <a:cs typeface="Times New Roman" panose="02020603050405020304" pitchFamily="18" charset="0"/>
            </a:rPr>
            <a:t>Прочие расходы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/>
          </a:r>
          <a:endParaRPr lang="ru-RU" sz="800" dirty="0">
            <a:latin typeface="+mn-lt"/>
            <a:cs typeface="Times New Roman" panose="02020603050405020304" pitchFamily="18" charset="0"/>
          </a:endParaRPr>
        </a:p>
      </dgm:t>
    </dgm:pt>
    <dgm:pt modelId="{E76B814A-71C7-4080-B681-82D9CAC24CA9}" cxnId="{E7B3810D-B6DE-464E-BE59-EFE0FBBF06E1}" type="parTrans">
      <dgm:prSet/>
      <dgm:spPr/>
      <dgm:t>
        <a:bodyPr/>
        <a:lstStyle/>
        <a:p>
          <a:endParaRPr lang="ru-RU"/>
        </a:p>
      </dgm:t>
    </dgm:pt>
    <dgm:pt modelId="{FE2EC6DF-F3E5-4E81-AEE6-4E3A9AD22CF3}" cxnId="{E7B3810D-B6DE-464E-BE59-EFE0FBBF06E1}" type="sibTrans">
      <dgm:prSet/>
      <dgm:spPr/>
      <dgm:t>
        <a:bodyPr/>
        <a:lstStyle/>
        <a:p>
          <a:endParaRPr lang="ru-RU"/>
        </a:p>
      </dgm:t>
    </dgm:pt>
    <dgm:pt modelId="{20C736B3-2242-4CA9-8E4D-49C823EF2DA6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 smtClean="0">
              <a:latin typeface="+mn-lt"/>
              <a:cs typeface="Times New Roman" panose="02020603050405020304" pitchFamily="18" charset="0"/>
            </a:rPr>
            <a:t>600,00</a:t>
          </a:r>
          <a:r>
            <a:rPr lang="ru-RU" sz="800" dirty="0" smtClean="0">
              <a:latin typeface="+mn-lt"/>
              <a:cs typeface="Times New Roman" panose="02020603050405020304" pitchFamily="18" charset="0"/>
            </a:rPr>
            <a:t/>
          </a:r>
          <a:endParaRPr lang="ru-RU" sz="800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dirty="0" smtClean="0">
              <a:latin typeface="+mn-lt"/>
              <a:cs typeface="Times New Roman" panose="02020603050405020304" pitchFamily="18" charset="0"/>
            </a:rPr>
            <a:t>Организация </a:t>
          </a:r>
          <a:r>
            <a:rPr lang="ru-RU" sz="800" dirty="0" smtClean="0">
              <a:latin typeface="+mn-lt"/>
              <a:cs typeface="Times New Roman" panose="02020603050405020304" pitchFamily="18" charset="0"/>
            </a:rPr>
            <a:t>культурных мероприятий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/>
          </a:r>
          <a:endParaRPr lang="ru-RU" sz="800" dirty="0">
            <a:latin typeface="+mn-lt"/>
            <a:cs typeface="Times New Roman" panose="02020603050405020304" pitchFamily="18" charset="0"/>
          </a:endParaRPr>
        </a:p>
      </dgm:t>
    </dgm:pt>
    <dgm:pt modelId="{2087C68C-8669-442C-B01A-97424082B3CB}" cxnId="{ED1B6E12-E707-459E-8352-139A0003FDFA}" type="parTrans">
      <dgm:prSet/>
      <dgm:spPr/>
      <dgm:t>
        <a:bodyPr/>
        <a:lstStyle/>
        <a:p>
          <a:endParaRPr lang="ru-RU"/>
        </a:p>
      </dgm:t>
    </dgm:pt>
    <dgm:pt modelId="{CE331D76-2D4B-4FC0-9EE0-D752011380BD}" cxnId="{ED1B6E12-E707-459E-8352-139A0003FDFA}" type="sibTrans">
      <dgm:prSet/>
      <dgm:spPr/>
      <dgm:t>
        <a:bodyPr/>
        <a:lstStyle/>
        <a:p>
          <a:endParaRPr lang="ru-RU"/>
        </a:p>
      </dgm:t>
    </dgm:pt>
    <dgm:pt modelId="{5A3D536E-F8BF-4AAC-B95D-EDD470D86C8A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1,551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непрограммные расходы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/>
          </a:r>
          <a:endParaRPr lang="ru-RU" sz="800" dirty="0">
            <a:latin typeface="+mn-lt"/>
            <a:cs typeface="Times New Roman" panose="02020603050405020304" pitchFamily="18" charset="0"/>
          </a:endParaRPr>
        </a:p>
      </dgm:t>
    </dgm:pt>
    <dgm:pt modelId="{E62A5ED3-28AA-436F-BF61-00375E5C71E1}" cxnId="{0FC845A3-4663-4DBD-90D3-E75C7E150893}" type="parTrans">
      <dgm:prSet/>
      <dgm:spPr/>
      <dgm:t>
        <a:bodyPr/>
        <a:lstStyle/>
        <a:p>
          <a:endParaRPr lang="ru-RU"/>
        </a:p>
      </dgm:t>
    </dgm:pt>
    <dgm:pt modelId="{6E6A0666-991C-4754-B8D6-85C8CB7DD054}" cxnId="{0FC845A3-4663-4DBD-90D3-E75C7E150893}" type="sibTrans">
      <dgm:prSet/>
      <dgm:spPr/>
      <dgm:t>
        <a:bodyPr/>
        <a:lstStyle/>
        <a:p>
          <a:endParaRPr lang="ru-RU"/>
        </a:p>
      </dgm:t>
    </dgm:pt>
    <dgm:pt modelId="{7C3B94EA-1D88-4413-9085-45129EEF6401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>
              <a:latin typeface="+mn-lt"/>
              <a:cs typeface="Times New Roman" panose="02020603050405020304" pitchFamily="18" charset="0"/>
            </a:rPr>
            <a:t>64,691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> аккарицидная обработка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/>
          </a:r>
          <a:endParaRPr lang="ru-RU" sz="800" dirty="0">
            <a:latin typeface="+mn-lt"/>
            <a:cs typeface="Times New Roman" panose="02020603050405020304" pitchFamily="18" charset="0"/>
          </a:endParaRPr>
        </a:p>
      </dgm:t>
    </dgm:pt>
    <dgm:pt modelId="{70FD3A77-0CB7-47F5-9490-FFFA3EC8E697}" cxnId="{0F399B0F-8D67-4A5A-ADBB-4487B20D9BB4}" type="parTrans">
      <dgm:prSet/>
      <dgm:spPr/>
      <dgm:t>
        <a:bodyPr/>
        <a:lstStyle/>
        <a:p>
          <a:endParaRPr lang="ru-RU"/>
        </a:p>
      </dgm:t>
    </dgm:pt>
    <dgm:pt modelId="{65BD09FD-2E9C-4936-A5A4-15B4EDED3F99}" cxnId="{0F399B0F-8D67-4A5A-ADBB-4487B20D9BB4}" type="sibTrans">
      <dgm:prSet/>
      <dgm:spPr/>
      <dgm:t>
        <a:bodyPr/>
        <a:lstStyle/>
        <a:p>
          <a:endParaRPr lang="ru-RU"/>
        </a:p>
      </dgm:t>
    </dgm:pt>
    <dgm:pt modelId="{D7F9CB98-EDB4-4AAB-B33C-CE98E4BD49F4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200,00</a:t>
          </a:r>
          <a:r>
            <a:rPr lang="ru-RU" sz="800" b="1" dirty="0" smtClean="0">
              <a:latin typeface="+mn-lt"/>
              <a:cs typeface="Times New Roman" panose="02020603050405020304" pitchFamily="18" charset="0"/>
            </a:rPr>
            <a:t/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Энергетические ресурсы</a:t>
          </a:r>
          <a:r>
            <a:rPr lang="ru-RU" sz="800" b="0" dirty="0">
              <a:latin typeface="+mn-lt"/>
              <a:cs typeface="Times New Roman" panose="02020603050405020304" pitchFamily="18" charset="0"/>
            </a:rPr>
            <a:t/>
          </a:r>
          <a:endParaRPr lang="ru-RU" sz="800" b="0" dirty="0">
            <a:latin typeface="+mn-lt"/>
            <a:cs typeface="Times New Roman" panose="02020603050405020304" pitchFamily="18" charset="0"/>
          </a:endParaRPr>
        </a:p>
      </dgm:t>
    </dgm:pt>
    <dgm:pt modelId="{F01BBF16-113B-4B70-A657-A84F2BFEDFC8}" cxnId="{2A24A98A-31AC-4BF1-8976-58706CA13680}" type="parTrans">
      <dgm:prSet/>
      <dgm:spPr/>
      <dgm:t>
        <a:bodyPr/>
        <a:lstStyle/>
        <a:p>
          <a:endParaRPr lang="ru-RU"/>
        </a:p>
      </dgm:t>
    </dgm:pt>
    <dgm:pt modelId="{2432A26D-025C-4249-A7A9-78C138D96625}" cxnId="{2A24A98A-31AC-4BF1-8976-58706CA13680}" type="sibTrans">
      <dgm:prSet/>
      <dgm:spPr/>
      <dgm:t>
        <a:bodyPr/>
        <a:lstStyle/>
        <a:p>
          <a:endParaRPr lang="ru-RU"/>
        </a:p>
      </dgm:t>
    </dgm:pt>
    <dgm:pt modelId="{27CDF324-E8EF-479C-8996-036787115327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100,00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Кадастровые работы</a:t>
          </a:r>
          <a:r>
            <a:rPr lang="ru-RU" sz="900" b="0" dirty="0">
              <a:latin typeface="+mn-lt"/>
              <a:cs typeface="Times New Roman" panose="02020603050405020304" pitchFamily="18" charset="0"/>
            </a:rPr>
            <a:t/>
          </a:r>
          <a:endParaRPr lang="ru-RU" sz="900" b="0" dirty="0">
            <a:latin typeface="+mn-lt"/>
            <a:cs typeface="Times New Roman" panose="02020603050405020304" pitchFamily="18" charset="0"/>
          </a:endParaRPr>
        </a:p>
      </dgm:t>
    </dgm:pt>
    <dgm:pt modelId="{C417232A-22EC-4F3F-B1B3-0D74A39F11A3}" cxnId="{B7455F94-D9BF-47E3-90F6-CA5DF4FE38C2}" type="parTrans">
      <dgm:prSet/>
      <dgm:spPr/>
      <dgm:t>
        <a:bodyPr/>
        <a:lstStyle/>
        <a:p>
          <a:endParaRPr lang="ru-RU"/>
        </a:p>
      </dgm:t>
    </dgm:pt>
    <dgm:pt modelId="{8766E340-10E9-4AFB-9FCC-5B115162337F}" cxnId="{B7455F94-D9BF-47E3-90F6-CA5DF4FE38C2}" type="sibTrans">
      <dgm:prSet/>
      <dgm:spPr/>
      <dgm:t>
        <a:bodyPr/>
        <a:lstStyle/>
        <a:p>
          <a:endParaRPr lang="ru-RU"/>
        </a:p>
      </dgm:t>
    </dgm:pt>
    <dgm:pt modelId="{A1F838A7-D385-41DB-A0A1-2D911ED4DB87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166,544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КСП </a:t>
          </a:r>
          <a:r>
            <a:rPr lang="ru-RU" sz="800" b="1" dirty="0" smtClean="0">
              <a:latin typeface="+mn-lt"/>
              <a:cs typeface="Times New Roman" panose="02020603050405020304" pitchFamily="18" charset="0"/>
            </a:rPr>
            <a:t>финансово-бюджетный надзор</a:t>
          </a:r>
          <a:r>
            <a:rPr lang="ru-RU" sz="800" b="1" dirty="0">
              <a:latin typeface="+mn-lt"/>
              <a:cs typeface="Times New Roman" panose="02020603050405020304" pitchFamily="18" charset="0"/>
            </a:rPr>
            <a:t/>
          </a:r>
          <a:endParaRPr lang="ru-RU" sz="800" b="1" dirty="0">
            <a:latin typeface="+mn-lt"/>
            <a:cs typeface="Times New Roman" panose="02020603050405020304" pitchFamily="18" charset="0"/>
          </a:endParaRPr>
        </a:p>
      </dgm:t>
    </dgm:pt>
    <dgm:pt modelId="{E22F2921-5251-4CE1-918B-637E8FF4D625}" cxnId="{4506478B-2437-4335-87DE-AFA50A3C39BF}" type="parTrans">
      <dgm:prSet/>
      <dgm:spPr/>
      <dgm:t>
        <a:bodyPr/>
        <a:lstStyle/>
        <a:p>
          <a:endParaRPr lang="ru-RU"/>
        </a:p>
      </dgm:t>
    </dgm:pt>
    <dgm:pt modelId="{9C07F223-0F0D-435F-8F64-EA26C14D4868}" cxnId="{4506478B-2437-4335-87DE-AFA50A3C39BF}" type="sibTrans">
      <dgm:prSet/>
      <dgm:spPr/>
      <dgm:t>
        <a:bodyPr/>
        <a:lstStyle/>
        <a:p>
          <a:endParaRPr lang="ru-RU"/>
        </a:p>
      </dgm:t>
    </dgm:pt>
    <dgm:pt modelId="{3BBA3705-3B5D-4CBD-85A2-361355A882F1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>
              <a:latin typeface="+mn-lt"/>
              <a:cs typeface="Times New Roman" panose="02020603050405020304" pitchFamily="18" charset="0"/>
            </a:rPr>
            <a:t>496,249 благоустройство дворовых</a:t>
          </a:r>
          <a:endParaRPr lang="ru-RU" sz="800" b="1" dirty="0">
            <a:latin typeface="+mn-lt"/>
            <a:cs typeface="Times New Roman" panose="02020603050405020304" pitchFamily="18" charset="0"/>
          </a:endParaRPr>
        </a:p>
      </dgm:t>
    </dgm:pt>
    <dgm:pt modelId="{31D1A5F2-5431-4ACA-9542-BE7C8BC13964}" cxnId="{49B0B0EB-7F46-4530-849D-2454FAA4E8FC}" type="parTrans">
      <dgm:prSet/>
      <dgm:spPr/>
      <dgm:t>
        <a:bodyPr/>
        <a:lstStyle/>
        <a:p>
          <a:endParaRPr lang="ru-RU"/>
        </a:p>
      </dgm:t>
    </dgm:pt>
    <dgm:pt modelId="{AF02334E-F5F6-4164-9352-8729A7BE5310}" cxnId="{49B0B0EB-7F46-4530-849D-2454FAA4E8FC}" type="sibTrans">
      <dgm:prSet/>
      <dgm:spPr/>
      <dgm:t>
        <a:bodyPr/>
        <a:lstStyle/>
        <a:p>
          <a:endParaRPr lang="ru-RU"/>
        </a:p>
      </dgm:t>
    </dgm:pt>
    <dgm:pt modelId="{A24AA3D2-915A-40A0-A68E-080E450528AD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>
              <a:latin typeface="+mn-lt"/>
              <a:cs typeface="Times New Roman" panose="02020603050405020304" pitchFamily="18" charset="0"/>
            </a:rPr>
            <a:t>1200,00 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>оборудование санитарно-защитных зон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/>
          </a:r>
          <a:endParaRPr lang="ru-RU" sz="800" dirty="0">
            <a:latin typeface="+mn-lt"/>
            <a:cs typeface="Times New Roman" panose="02020603050405020304" pitchFamily="18" charset="0"/>
          </a:endParaRPr>
        </a:p>
      </dgm:t>
    </dgm:pt>
    <dgm:pt modelId="{4572F8B2-07C0-4BBF-A1F0-FAE11171CCB5}" cxnId="{0156127F-58AB-452A-88AA-EEBCB3F89E45}" type="parTrans">
      <dgm:prSet/>
      <dgm:spPr/>
      <dgm:t>
        <a:bodyPr/>
        <a:lstStyle/>
        <a:p>
          <a:endParaRPr lang="ru-RU"/>
        </a:p>
      </dgm:t>
    </dgm:pt>
    <dgm:pt modelId="{CEE969AC-A64E-4C44-955D-C2DE6312AA0C}" cxnId="{0156127F-58AB-452A-88AA-EEBCB3F89E45}" type="sibTrans">
      <dgm:prSet/>
      <dgm:spPr/>
      <dgm:t>
        <a:bodyPr/>
        <a:lstStyle/>
        <a:p>
          <a:endParaRPr lang="ru-RU"/>
        </a:p>
      </dgm:t>
    </dgm:pt>
    <dgm:pt modelId="{BAAD3999-8EFE-4ACF-9546-F62B14C101B6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0" dirty="0">
              <a:latin typeface="+mn-lt"/>
              <a:cs typeface="Times New Roman" panose="02020603050405020304" pitchFamily="18" charset="0"/>
            </a:rPr>
            <a:t>24,543 независимая оценка имущества</a:t>
          </a:r>
          <a:endParaRPr lang="ru-RU" sz="800" b="0" dirty="0">
            <a:latin typeface="+mn-lt"/>
            <a:cs typeface="Times New Roman" panose="02020603050405020304" pitchFamily="18" charset="0"/>
          </a:endParaRPr>
        </a:p>
      </dgm:t>
    </dgm:pt>
    <dgm:pt modelId="{3DBB8206-1264-4F68-BBF2-0EBB31AC6E1B}" cxnId="{A4FA9464-C64F-402A-8319-03A3D7AAF57E}" type="parTrans">
      <dgm:prSet/>
      <dgm:spPr/>
      <dgm:t>
        <a:bodyPr/>
        <a:lstStyle/>
        <a:p>
          <a:endParaRPr lang="ru-RU"/>
        </a:p>
      </dgm:t>
    </dgm:pt>
    <dgm:pt modelId="{59D18C4A-BF9E-438D-9637-07167F8551A4}" cxnId="{A4FA9464-C64F-402A-8319-03A3D7AAF57E}" type="sibTrans">
      <dgm:prSet/>
      <dgm:spPr/>
      <dgm:t>
        <a:bodyPr/>
        <a:lstStyle/>
        <a:p>
          <a:endParaRPr lang="ru-RU"/>
        </a:p>
      </dgm:t>
    </dgm:pt>
    <dgm:pt modelId="{B6E2A6C1-DDB7-4431-B524-11E77346A1D3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1527,12</a:t>
          </a:r>
          <a:r>
            <a:rPr lang="ru-RU" sz="800" b="1" dirty="0" smtClean="0">
              <a:latin typeface="+mn-lt"/>
              <a:cs typeface="Times New Roman" panose="02020603050405020304" pitchFamily="18" charset="0"/>
            </a:rPr>
            <a:t/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0" dirty="0">
              <a:latin typeface="+mn-lt"/>
              <a:cs typeface="Times New Roman" panose="02020603050405020304" pitchFamily="18" charset="0"/>
            </a:rPr>
            <a:t>оборудование детских площадок</a:t>
          </a:r>
          <a:r>
            <a:rPr lang="ru-RU" sz="800" b="0" dirty="0">
              <a:latin typeface="+mn-lt"/>
              <a:cs typeface="Times New Roman" panose="02020603050405020304" pitchFamily="18" charset="0"/>
            </a:rPr>
            <a:t/>
          </a:r>
          <a:endParaRPr lang="ru-RU" sz="800" b="0" dirty="0">
            <a:latin typeface="+mn-lt"/>
            <a:cs typeface="Times New Roman" panose="02020603050405020304" pitchFamily="18" charset="0"/>
          </a:endParaRPr>
        </a:p>
      </dgm:t>
    </dgm:pt>
    <dgm:pt modelId="{91E466A8-1633-470D-819F-472852A978CF}" cxnId="{F1D5ABA5-7F41-4527-8594-3058DA92D241}" type="parTrans">
      <dgm:prSet/>
      <dgm:spPr/>
      <dgm:t>
        <a:bodyPr/>
        <a:lstStyle/>
        <a:p>
          <a:endParaRPr lang="ru-RU"/>
        </a:p>
      </dgm:t>
    </dgm:pt>
    <dgm:pt modelId="{A0C0299F-C247-4EC5-9774-ED4A0AB7B8A0}" cxnId="{F1D5ABA5-7F41-4527-8594-3058DA92D241}" type="sibTrans">
      <dgm:prSet/>
      <dgm:spPr/>
      <dgm:t>
        <a:bodyPr/>
        <a:lstStyle/>
        <a:p>
          <a:endParaRPr lang="ru-RU"/>
        </a:p>
      </dgm:t>
    </dgm:pt>
    <dgm:pt modelId="{E949B06A-4310-49F5-A4BD-6EDAEE7BDF97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579,666</a:t>
          </a:r>
          <a:r>
            <a:rPr lang="ru-RU" sz="800" b="1" dirty="0" smtClean="0">
              <a:latin typeface="+mn-lt"/>
              <a:cs typeface="Times New Roman" panose="02020603050405020304" pitchFamily="18" charset="0"/>
            </a:rPr>
            <a:t/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 smtClean="0">
              <a:latin typeface="+mn-lt"/>
              <a:cs typeface="Times New Roman" panose="02020603050405020304" pitchFamily="18" charset="0"/>
            </a:rPr>
            <a:t>Национальная </a:t>
          </a:r>
          <a:r>
            <a:rPr lang="ru-RU" sz="900" dirty="0" smtClean="0">
              <a:latin typeface="+mn-lt"/>
              <a:cs typeface="Times New Roman" panose="02020603050405020304" pitchFamily="18" charset="0"/>
            </a:rPr>
            <a:t>оборона</a:t>
          </a:r>
          <a:r>
            <a:rPr lang="ru-RU" sz="900" b="0" dirty="0">
              <a:latin typeface="+mn-lt"/>
              <a:cs typeface="Times New Roman" panose="02020603050405020304" pitchFamily="18" charset="0"/>
            </a:rPr>
            <a:t/>
          </a:r>
          <a:endParaRPr lang="ru-RU" sz="900" b="0" dirty="0">
            <a:latin typeface="+mn-lt"/>
            <a:cs typeface="Times New Roman" panose="02020603050405020304" pitchFamily="18" charset="0"/>
          </a:endParaRPr>
        </a:p>
      </dgm:t>
    </dgm:pt>
    <dgm:pt modelId="{100606FF-3918-4405-AD0D-396DD203DE31}" cxnId="{42C520E6-CC30-4B9A-8318-32107E379004}" type="parTrans">
      <dgm:prSet/>
      <dgm:spPr/>
      <dgm:t>
        <a:bodyPr/>
        <a:lstStyle/>
        <a:p>
          <a:endParaRPr lang="ru-RU"/>
        </a:p>
      </dgm:t>
    </dgm:pt>
    <dgm:pt modelId="{871822C0-5617-4413-9D99-74FC8F42F7D4}" cxnId="{42C520E6-CC30-4B9A-8318-32107E379004}" type="sibTrans">
      <dgm:prSet/>
      <dgm:spPr/>
      <dgm:t>
        <a:bodyPr/>
        <a:lstStyle/>
        <a:p>
          <a:endParaRPr lang="ru-RU"/>
        </a:p>
      </dgm:t>
    </dgm:pt>
    <dgm:pt modelId="{EDECA029-2A26-4F53-8254-D2B5EC341324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4 600,00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Уборка общественной территории </a:t>
          </a:r>
          <a:r>
            <a:rPr lang="ru-RU" sz="900" b="0" dirty="0" smtClean="0">
              <a:latin typeface="+mn-lt"/>
              <a:cs typeface="Times New Roman" panose="02020603050405020304" pitchFamily="18" charset="0"/>
            </a:rPr>
            <a:t/>
          </a:r>
          <a:endParaRPr lang="ru-RU" sz="900" b="0" dirty="0" smtClean="0">
            <a:latin typeface="+mn-lt"/>
            <a:cs typeface="Times New Roman" panose="02020603050405020304" pitchFamily="18" charset="0"/>
          </a:endParaRPr>
        </a:p>
      </dgm:t>
    </dgm:pt>
    <dgm:pt modelId="{097529C6-04DC-4F4E-B4D5-C8CCCA94F932}" cxnId="{B2B0DD46-1996-4658-9125-91309EAE8169}" type="parTrans">
      <dgm:prSet/>
      <dgm:spPr/>
      <dgm:t>
        <a:bodyPr/>
        <a:lstStyle/>
        <a:p>
          <a:endParaRPr lang="ru-RU"/>
        </a:p>
      </dgm:t>
    </dgm:pt>
    <dgm:pt modelId="{E7235181-83F4-48BB-8BA5-BCA2FBEF006A}" cxnId="{B2B0DD46-1996-4658-9125-91309EAE8169}" type="sibTrans">
      <dgm:prSet/>
      <dgm:spPr/>
      <dgm:t>
        <a:bodyPr/>
        <a:lstStyle/>
        <a:p>
          <a:endParaRPr lang="ru-RU"/>
        </a:p>
      </dgm:t>
    </dgm:pt>
    <dgm:pt modelId="{EEC10F6E-7E1F-4FFD-B390-796D0AAA3732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10,00</a:t>
          </a:r>
          <a:r>
            <a:rPr lang="ru-RU" sz="900" b="1" dirty="0" smtClean="0">
              <a:latin typeface="+mn-lt"/>
              <a:cs typeface="Times New Roman" panose="02020603050405020304" pitchFamily="18" charset="0"/>
            </a:rPr>
            <a:t/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Резервный</a:t>
          </a:r>
          <a:r>
            <a:rPr lang="ru-RU" sz="900" b="1" dirty="0" smtClean="0">
              <a:latin typeface="+mn-lt"/>
              <a:cs typeface="Times New Roman" panose="02020603050405020304" pitchFamily="18" charset="0"/>
            </a:rPr>
            <a:t> фонд</a:t>
          </a:r>
          <a:r>
            <a:rPr lang="ru-RU" sz="900" b="0" dirty="0">
              <a:latin typeface="+mn-lt"/>
              <a:cs typeface="Times New Roman" panose="02020603050405020304" pitchFamily="18" charset="0"/>
            </a:rPr>
            <a:t/>
          </a:r>
          <a:endParaRPr lang="ru-RU" sz="900" b="0" dirty="0">
            <a:latin typeface="+mn-lt"/>
            <a:cs typeface="Times New Roman" panose="02020603050405020304" pitchFamily="18" charset="0"/>
          </a:endParaRPr>
        </a:p>
      </dgm:t>
    </dgm:pt>
    <dgm:pt modelId="{A9716E28-BBE7-42ED-9189-C20A3A8E74DD}" cxnId="{21709A48-F0FD-418F-AACB-7BA8B3594F17}" type="parTrans">
      <dgm:prSet/>
      <dgm:spPr/>
      <dgm:t>
        <a:bodyPr/>
        <a:lstStyle/>
        <a:p>
          <a:endParaRPr lang="ru-RU"/>
        </a:p>
      </dgm:t>
    </dgm:pt>
    <dgm:pt modelId="{2B402466-2197-4DE0-A340-17E24FF66F9B}" cxnId="{21709A48-F0FD-418F-AACB-7BA8B3594F17}" type="sibTrans">
      <dgm:prSet/>
      <dgm:spPr/>
      <dgm:t>
        <a:bodyPr/>
        <a:lstStyle/>
        <a:p>
          <a:endParaRPr lang="ru-RU"/>
        </a:p>
      </dgm:t>
    </dgm:pt>
    <dgm:pt modelId="{4B5E307A-E9D7-448E-A6D8-51CF6D1AAE39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1 600,00</a:t>
          </a:r>
          <a:r>
            <a:rPr lang="ru-RU" sz="900" b="1" dirty="0" smtClean="0">
              <a:latin typeface="+mn-lt"/>
              <a:cs typeface="Times New Roman" panose="02020603050405020304" pitchFamily="18" charset="0"/>
            </a:rPr>
            <a:t/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err="1" smtClean="0">
              <a:latin typeface="+mn-lt"/>
              <a:cs typeface="Times New Roman" panose="02020603050405020304" pitchFamily="18" charset="0"/>
            </a:rPr>
            <a:t>Обеспеч</a:t>
          </a:r>
          <a:r>
            <a:rPr lang="ru-RU" sz="900" b="0" dirty="0" smtClean="0">
              <a:latin typeface="+mn-lt"/>
              <a:cs typeface="Times New Roman" panose="02020603050405020304" pitchFamily="18" charset="0"/>
            </a:rPr>
            <a:t>. поселения уличным освещением</a:t>
          </a:r>
          <a:r>
            <a:rPr lang="ru-RU" sz="900" b="0" dirty="0" smtClean="0">
              <a:latin typeface="+mn-lt"/>
              <a:cs typeface="Times New Roman" panose="02020603050405020304" pitchFamily="18" charset="0"/>
            </a:rPr>
            <a:t/>
          </a:r>
          <a:endParaRPr lang="ru-RU" sz="900" b="0" dirty="0" smtClean="0">
            <a:latin typeface="+mn-lt"/>
            <a:cs typeface="Times New Roman" panose="02020603050405020304" pitchFamily="18" charset="0"/>
          </a:endParaRPr>
        </a:p>
      </dgm:t>
    </dgm:pt>
    <dgm:pt modelId="{E44BB2A5-15F9-4ABA-9504-2BFD5D0DE56A}" cxnId="{3E8FBFA4-216E-45B4-A8F5-6804C171A174}" type="parTrans">
      <dgm:prSet/>
      <dgm:spPr/>
      <dgm:t>
        <a:bodyPr/>
        <a:lstStyle/>
        <a:p>
          <a:endParaRPr lang="ru-RU"/>
        </a:p>
      </dgm:t>
    </dgm:pt>
    <dgm:pt modelId="{CE3CEB83-8F27-46CD-9206-92CF34815915}" cxnId="{3E8FBFA4-216E-45B4-A8F5-6804C171A174}" type="sibTrans">
      <dgm:prSet/>
      <dgm:spPr/>
      <dgm:t>
        <a:bodyPr/>
        <a:lstStyle/>
        <a:p>
          <a:endParaRPr lang="ru-RU"/>
        </a:p>
      </dgm:t>
    </dgm:pt>
    <dgm:pt modelId="{B5DF9CA8-1776-43E5-9768-1CC50D5BF43F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55,644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Пенсионное обеспечение</a:t>
          </a:r>
          <a:r>
            <a:rPr lang="ru-RU" sz="900" b="0" dirty="0" smtClean="0">
              <a:latin typeface="+mn-lt"/>
              <a:cs typeface="Times New Roman" panose="02020603050405020304" pitchFamily="18" charset="0"/>
            </a:rPr>
            <a:t/>
          </a:r>
          <a:endParaRPr lang="ru-RU" sz="900" b="0" dirty="0" smtClean="0">
            <a:latin typeface="+mn-lt"/>
            <a:cs typeface="Times New Roman" panose="02020603050405020304" pitchFamily="18" charset="0"/>
          </a:endParaRPr>
        </a:p>
      </dgm:t>
    </dgm:pt>
    <dgm:pt modelId="{8AB8EFB6-867F-43C7-8C1E-FF518A79A760}" cxnId="{9A3610F1-1001-44F8-B20F-90881556C421}" type="parTrans">
      <dgm:prSet/>
      <dgm:spPr/>
      <dgm:t>
        <a:bodyPr/>
        <a:lstStyle/>
        <a:p>
          <a:endParaRPr lang="ru-RU"/>
        </a:p>
      </dgm:t>
    </dgm:pt>
    <dgm:pt modelId="{123D6D8C-9377-4056-A267-B96F4F1AC7ED}" cxnId="{9A3610F1-1001-44F8-B20F-90881556C421}" type="sibTrans">
      <dgm:prSet/>
      <dgm:spPr/>
      <dgm:t>
        <a:bodyPr/>
        <a:lstStyle/>
        <a:p>
          <a:endParaRPr lang="ru-RU"/>
        </a:p>
      </dgm:t>
    </dgm:pt>
    <dgm:pt modelId="{27E571D4-6788-427C-AEE0-62FB6018EB2C}">
      <dgm:prSet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000"/>
            <a:t>3500,00</a:t>
          </a:r>
          <a:r>
            <a:rPr lang="ru-RU" sz="1600"/>
            <a:t> </a:t>
          </a:r>
          <a:r>
            <a:rPr lang="ru-RU" sz="900" b="1"/>
            <a:t>Озеленение и уборка сухой растительности</a:t>
          </a:r>
          <a:r>
            <a:rPr lang="ru-RU" sz="900" b="1"/>
            <a:t/>
          </a:r>
          <a:endParaRPr lang="ru-RU" sz="900" b="1"/>
        </a:p>
      </dgm:t>
    </dgm:pt>
    <dgm:pt modelId="{9BEB6DF8-1E5C-424C-962A-61BB4BDDC4E7}" cxnId="{D8D0E98B-BAC1-413E-993C-7D1165325CA4}" type="parTrans">
      <dgm:prSet/>
      <dgm:spPr/>
    </dgm:pt>
    <dgm:pt modelId="{D15DF196-2F33-480C-BF93-B4ECB496A5DE}" cxnId="{D8D0E98B-BAC1-413E-993C-7D1165325CA4}" type="sibTrans">
      <dgm:prSet/>
      <dgm:spPr/>
    </dgm:pt>
    <dgm:pt modelId="{A565901F-C243-4669-A7EC-99F7B20F5727}">
      <dgm:prSet phldrT="[Текст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9,534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Ежегодные членский взносы</a:t>
          </a:r>
          <a:r>
            <a:rPr lang="ru-RU" sz="900" b="0" dirty="0">
              <a:latin typeface="+mn-lt"/>
              <a:cs typeface="Times New Roman" panose="02020603050405020304" pitchFamily="18" charset="0"/>
            </a:rPr>
            <a:t/>
          </a:r>
          <a:endParaRPr lang="ru-RU" sz="900" b="0" dirty="0">
            <a:latin typeface="+mn-lt"/>
            <a:cs typeface="Times New Roman" panose="02020603050405020304" pitchFamily="18" charset="0"/>
          </a:endParaRPr>
        </a:p>
      </dgm:t>
    </dgm:pt>
    <dgm:pt modelId="{2F95F27A-59CE-43F4-93CE-451A263182F9}" cxnId="{EE3A039E-586B-467C-BC03-877B71CB3621}" type="parTrans">
      <dgm:prSet/>
      <dgm:spPr/>
      <dgm:t>
        <a:bodyPr/>
        <a:lstStyle/>
        <a:p>
          <a:endParaRPr lang="ru-RU"/>
        </a:p>
      </dgm:t>
    </dgm:pt>
    <dgm:pt modelId="{5833402A-A277-42D8-8CFD-8C72840061F3}" cxnId="{EE3A039E-586B-467C-BC03-877B71CB3621}" type="sibTrans">
      <dgm:prSet/>
      <dgm:spPr/>
      <dgm:t>
        <a:bodyPr/>
        <a:lstStyle/>
        <a:p>
          <a:endParaRPr lang="ru-RU"/>
        </a:p>
      </dgm:t>
    </dgm:pt>
    <dgm:pt modelId="{D871F209-EE99-4B35-8D4A-B9309F5FE21A}" type="pres">
      <dgm:prSet presAssocID="{AD640ABA-FE54-4B36-8C16-ECB37A1DEE1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A9DC1B-D8A8-42A1-87F7-8194A7F5C4DF}" type="pres">
      <dgm:prSet presAssocID="{AD640ABA-FE54-4B36-8C16-ECB37A1DEE1B}" presName="radial" presStyleCnt="0">
        <dgm:presLayoutVars>
          <dgm:animLvl val="ctr"/>
        </dgm:presLayoutVars>
      </dgm:prSet>
      <dgm:spPr/>
    </dgm:pt>
    <dgm:pt modelId="{66F0FD99-888F-477A-9D5F-3DE62CC343A4}" type="pres">
      <dgm:prSet presAssocID="{1D37D987-8B5F-4DA9-A5DD-BD86E3C68B6E}" presName="centerShape" presStyleLbl="vennNode1" presStyleIdx="0" presStyleCnt="20" custScaleX="141143" custScaleY="127661"/>
      <dgm:spPr/>
      <dgm:t>
        <a:bodyPr/>
        <a:lstStyle/>
        <a:p>
          <a:endParaRPr lang="ru-RU"/>
        </a:p>
      </dgm:t>
    </dgm:pt>
    <dgm:pt modelId="{61D3FA14-7D84-46ED-A859-B2CCD5FF0B50}" type="pres">
      <dgm:prSet presAssocID="{A21FB2F4-E651-48E9-886A-B61760DA85E5}" presName="node" presStyleLbl="vennNode1" presStyleIdx="1" presStyleCnt="20" custRadScaleRad="98382" custRadScaleInc="3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FB999-9B08-40C5-BBFF-56ED70635DB0}" type="pres">
      <dgm:prSet presAssocID="{729357D3-6017-48FD-8A76-69FD598F509C}" presName="node" presStyleLbl="vennNode1" presStyleIdx="2" presStyleCnt="20" custRadScaleRad="101365" custRadScaleInc="35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81E9A-27B1-48C3-AD26-31DFF8B338A8}" type="pres">
      <dgm:prSet presAssocID="{20C736B3-2242-4CA9-8E4D-49C823EF2DA6}" presName="node" presStyleLbl="vennNode1" presStyleIdx="3" presStyleCnt="20" custRadScaleRad="106786" custRadScaleInc="24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49244-FEB6-4D37-9925-6EDB91A9B96C}" type="pres">
      <dgm:prSet presAssocID="{5A3D536E-F8BF-4AAC-B95D-EDD470D86C8A}" presName="node" presStyleLbl="vennNode1" presStyleIdx="4" presStyleCnt="20" custRadScaleRad="100224" custRadScaleInc="26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5632A-EBAB-46AF-91F1-A980A8771DA5}" type="pres">
      <dgm:prSet presAssocID="{7C3B94EA-1D88-4413-9085-45129EEF6401}" presName="node" presStyleLbl="vennNode1" presStyleIdx="5" presStyleCnt="20" custScaleX="79129" custScaleY="75010" custRadScaleRad="99658" custRadScaleInc="1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6CDF0-70DE-488D-B87B-AE18E2964E6F}" type="pres">
      <dgm:prSet presAssocID="{D7F9CB98-EDB4-4AAB-B33C-CE98E4BD49F4}" presName="node" presStyleLbl="vennNode1" presStyleIdx="6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C5B1C-1546-46A6-8F72-A5383271B931}" type="pres">
      <dgm:prSet presAssocID="{27CDF324-E8EF-479C-8996-036787115327}" presName="node" presStyleLbl="vennNode1" presStyleIdx="7" presStyleCnt="20" custRadScaleRad="99683" custRadScaleInc="-4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4BF52-6011-4F85-905C-83E041CAAA23}" type="pres">
      <dgm:prSet presAssocID="{A1F838A7-D385-41DB-A0A1-2D911ED4DB87}" presName="node" presStyleLbl="vennNode1" presStyleIdx="8" presStyleCnt="20" custRadScaleRad="96076" custRadScaleInc="5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7A9B14-2965-4A20-B5BB-5EBAA650A601}" type="pres">
      <dgm:prSet presAssocID="{3BBA3705-3B5D-4CBD-85A2-361355A882F1}" presName="node" presStyleLbl="vennNode1" presStyleIdx="9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6E9BD-9855-4631-A6E9-2B18395090B7}" type="pres">
      <dgm:prSet presAssocID="{A24AA3D2-915A-40A0-A68E-080E450528AD}" presName="node" presStyleLbl="vennNode1" presStyleIdx="10" presStyleCnt="20" custRadScaleRad="100662" custRadScaleInc="6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F472E-1E5D-451B-9ED3-88EBDB4F47BD}" type="pres">
      <dgm:prSet presAssocID="{BAAD3999-8EFE-4ACF-9546-F62B14C101B6}" presName="node" presStyleLbl="vennNode1" presStyleIdx="11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CA9AB-FF8D-4650-B01C-B21E881EEEE9}" type="pres">
      <dgm:prSet presAssocID="{B6E2A6C1-DDB7-4431-B524-11E77346A1D3}" presName="node" presStyleLbl="vennNode1" presStyleIdx="12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039C8-572E-42FA-B7E5-CDC7CA39C181}" type="pres">
      <dgm:prSet presAssocID="{E949B06A-4310-49F5-A4BD-6EDAEE7BDF97}" presName="node" presStyleLbl="vennNode1" presStyleIdx="13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D17D5-BAD5-40E4-99E7-44E33D93CEA8}" type="pres">
      <dgm:prSet presAssocID="{EDECA029-2A26-4F53-8254-D2B5EC341324}" presName="node" presStyleLbl="vennNode1" presStyleIdx="14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ECB7A-DD8E-4E7E-A79B-1DF460E58DF7}" type="pres">
      <dgm:prSet presAssocID="{EEC10F6E-7E1F-4FFD-B390-796D0AAA3732}" presName="node" presStyleLbl="vennNode1" presStyleIdx="15" presStyleCnt="20" custRadScaleRad="100361" custRadScaleInc="4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E1EB6-99F4-4079-A7C9-55AAE7354E43}" type="pres">
      <dgm:prSet presAssocID="{4B5E307A-E9D7-448E-A6D8-51CF6D1AAE39}" presName="node" presStyleLbl="vennNode1" presStyleIdx="16" presStyleCnt="20" custRadScaleRad="104414" custRadScaleInc="-3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13B38-7EC2-4475-B66C-193EC925DB1E}" type="pres">
      <dgm:prSet presAssocID="{B5DF9CA8-1776-43E5-9768-1CC50D5BF43F}" presName="node" presStyleLbl="vennNode1" presStyleIdx="17" presStyleCnt="20" custScaleX="118915" custScaleY="119922" custRadScaleRad="103591" custRadScaleInc="14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4BC752-1DD9-4B7D-ACB6-9FF8357BF2BF}" type="pres">
      <dgm:prSet presAssocID="{27E571D4-6788-427C-AEE0-62FB6018EB2C}" presName="node" presStyleLbl="vennNode1" presStyleIdx="18" presStyleCnt="20">
        <dgm:presLayoutVars>
          <dgm:bulletEnabled val="1"/>
        </dgm:presLayoutVars>
      </dgm:prSet>
      <dgm:spPr/>
    </dgm:pt>
    <dgm:pt modelId="{26685A32-2EA7-4260-9985-8DB0196A861B}" type="pres">
      <dgm:prSet presAssocID="{A565901F-C243-4669-A7EC-99F7B20F5727}" presName="node" presStyleLbl="vennNode1" presStyleIdx="19" presStyleCnt="20" custScaleX="81165" custScaleY="79276" custRadScaleRad="98198" custRadScaleInc="35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68C415-341F-42CE-A1C4-1EA77A345DD4}" srcId="{AD640ABA-FE54-4B36-8C16-ECB37A1DEE1B}" destId="{1D37D987-8B5F-4DA9-A5DD-BD86E3C68B6E}" srcOrd="0" destOrd="0" parTransId="{73F013EF-3560-40D3-AE4B-8DD27DC465E9}" sibTransId="{9346A121-721A-41B6-BACE-FA53B2EFCDB5}"/>
    <dgm:cxn modelId="{DA8F14ED-4C8C-4703-8FB9-DD05D71D2823}" srcId="{1D37D987-8B5F-4DA9-A5DD-BD86E3C68B6E}" destId="{A21FB2F4-E651-48E9-886A-B61760DA85E5}" srcOrd="0" destOrd="0" parTransId="{2C68C036-129C-4FDB-9FBA-3200E8B0948D}" sibTransId="{F145D98B-739C-41CB-97F6-D829371C5932}"/>
    <dgm:cxn modelId="{E7B3810D-B6DE-464E-BE59-EFE0FBBF06E1}" srcId="{1D37D987-8B5F-4DA9-A5DD-BD86E3C68B6E}" destId="{729357D3-6017-48FD-8A76-69FD598F509C}" srcOrd="1" destOrd="0" parTransId="{E76B814A-71C7-4080-B681-82D9CAC24CA9}" sibTransId="{FE2EC6DF-F3E5-4E81-AEE6-4E3A9AD22CF3}"/>
    <dgm:cxn modelId="{ED1B6E12-E707-459E-8352-139A0003FDFA}" srcId="{1D37D987-8B5F-4DA9-A5DD-BD86E3C68B6E}" destId="{20C736B3-2242-4CA9-8E4D-49C823EF2DA6}" srcOrd="2" destOrd="0" parTransId="{2087C68C-8669-442C-B01A-97424082B3CB}" sibTransId="{CE331D76-2D4B-4FC0-9EE0-D752011380BD}"/>
    <dgm:cxn modelId="{0FC845A3-4663-4DBD-90D3-E75C7E150893}" srcId="{1D37D987-8B5F-4DA9-A5DD-BD86E3C68B6E}" destId="{5A3D536E-F8BF-4AAC-B95D-EDD470D86C8A}" srcOrd="3" destOrd="0" parTransId="{E62A5ED3-28AA-436F-BF61-00375E5C71E1}" sibTransId="{6E6A0666-991C-4754-B8D6-85C8CB7DD054}"/>
    <dgm:cxn modelId="{0F399B0F-8D67-4A5A-ADBB-4487B20D9BB4}" srcId="{1D37D987-8B5F-4DA9-A5DD-BD86E3C68B6E}" destId="{7C3B94EA-1D88-4413-9085-45129EEF6401}" srcOrd="4" destOrd="0" parTransId="{70FD3A77-0CB7-47F5-9490-FFFA3EC8E697}" sibTransId="{65BD09FD-2E9C-4936-A5A4-15B4EDED3F99}"/>
    <dgm:cxn modelId="{2A24A98A-31AC-4BF1-8976-58706CA13680}" srcId="{1D37D987-8B5F-4DA9-A5DD-BD86E3C68B6E}" destId="{D7F9CB98-EDB4-4AAB-B33C-CE98E4BD49F4}" srcOrd="5" destOrd="0" parTransId="{F01BBF16-113B-4B70-A657-A84F2BFEDFC8}" sibTransId="{2432A26D-025C-4249-A7A9-78C138D96625}"/>
    <dgm:cxn modelId="{B7455F94-D9BF-47E3-90F6-CA5DF4FE38C2}" srcId="{1D37D987-8B5F-4DA9-A5DD-BD86E3C68B6E}" destId="{27CDF324-E8EF-479C-8996-036787115327}" srcOrd="6" destOrd="0" parTransId="{C417232A-22EC-4F3F-B1B3-0D74A39F11A3}" sibTransId="{8766E340-10E9-4AFB-9FCC-5B115162337F}"/>
    <dgm:cxn modelId="{4506478B-2437-4335-87DE-AFA50A3C39BF}" srcId="{1D37D987-8B5F-4DA9-A5DD-BD86E3C68B6E}" destId="{A1F838A7-D385-41DB-A0A1-2D911ED4DB87}" srcOrd="7" destOrd="0" parTransId="{E22F2921-5251-4CE1-918B-637E8FF4D625}" sibTransId="{9C07F223-0F0D-435F-8F64-EA26C14D4868}"/>
    <dgm:cxn modelId="{49B0B0EB-7F46-4530-849D-2454FAA4E8FC}" srcId="{1D37D987-8B5F-4DA9-A5DD-BD86E3C68B6E}" destId="{3BBA3705-3B5D-4CBD-85A2-361355A882F1}" srcOrd="8" destOrd="0" parTransId="{31D1A5F2-5431-4ACA-9542-BE7C8BC13964}" sibTransId="{AF02334E-F5F6-4164-9352-8729A7BE5310}"/>
    <dgm:cxn modelId="{0156127F-58AB-452A-88AA-EEBCB3F89E45}" srcId="{1D37D987-8B5F-4DA9-A5DD-BD86E3C68B6E}" destId="{A24AA3D2-915A-40A0-A68E-080E450528AD}" srcOrd="9" destOrd="0" parTransId="{4572F8B2-07C0-4BBF-A1F0-FAE11171CCB5}" sibTransId="{CEE969AC-A64E-4C44-955D-C2DE6312AA0C}"/>
    <dgm:cxn modelId="{A4FA9464-C64F-402A-8319-03A3D7AAF57E}" srcId="{1D37D987-8B5F-4DA9-A5DD-BD86E3C68B6E}" destId="{BAAD3999-8EFE-4ACF-9546-F62B14C101B6}" srcOrd="10" destOrd="0" parTransId="{3DBB8206-1264-4F68-BBF2-0EBB31AC6E1B}" sibTransId="{59D18C4A-BF9E-438D-9637-07167F8551A4}"/>
    <dgm:cxn modelId="{F1D5ABA5-7F41-4527-8594-3058DA92D241}" srcId="{1D37D987-8B5F-4DA9-A5DD-BD86E3C68B6E}" destId="{B6E2A6C1-DDB7-4431-B524-11E77346A1D3}" srcOrd="11" destOrd="0" parTransId="{91E466A8-1633-470D-819F-472852A978CF}" sibTransId="{A0C0299F-C247-4EC5-9774-ED4A0AB7B8A0}"/>
    <dgm:cxn modelId="{42C520E6-CC30-4B9A-8318-32107E379004}" srcId="{1D37D987-8B5F-4DA9-A5DD-BD86E3C68B6E}" destId="{E949B06A-4310-49F5-A4BD-6EDAEE7BDF97}" srcOrd="12" destOrd="0" parTransId="{100606FF-3918-4405-AD0D-396DD203DE31}" sibTransId="{871822C0-5617-4413-9D99-74FC8F42F7D4}"/>
    <dgm:cxn modelId="{B2B0DD46-1996-4658-9125-91309EAE8169}" srcId="{1D37D987-8B5F-4DA9-A5DD-BD86E3C68B6E}" destId="{EDECA029-2A26-4F53-8254-D2B5EC341324}" srcOrd="13" destOrd="0" parTransId="{097529C6-04DC-4F4E-B4D5-C8CCCA94F932}" sibTransId="{E7235181-83F4-48BB-8BA5-BCA2FBEF006A}"/>
    <dgm:cxn modelId="{21709A48-F0FD-418F-AACB-7BA8B3594F17}" srcId="{1D37D987-8B5F-4DA9-A5DD-BD86E3C68B6E}" destId="{EEC10F6E-7E1F-4FFD-B390-796D0AAA3732}" srcOrd="14" destOrd="0" parTransId="{A9716E28-BBE7-42ED-9189-C20A3A8E74DD}" sibTransId="{2B402466-2197-4DE0-A340-17E24FF66F9B}"/>
    <dgm:cxn modelId="{3E8FBFA4-216E-45B4-A8F5-6804C171A174}" srcId="{1D37D987-8B5F-4DA9-A5DD-BD86E3C68B6E}" destId="{4B5E307A-E9D7-448E-A6D8-51CF6D1AAE39}" srcOrd="15" destOrd="0" parTransId="{E44BB2A5-15F9-4ABA-9504-2BFD5D0DE56A}" sibTransId="{CE3CEB83-8F27-46CD-9206-92CF34815915}"/>
    <dgm:cxn modelId="{9A3610F1-1001-44F8-B20F-90881556C421}" srcId="{1D37D987-8B5F-4DA9-A5DD-BD86E3C68B6E}" destId="{B5DF9CA8-1776-43E5-9768-1CC50D5BF43F}" srcOrd="16" destOrd="0" parTransId="{8AB8EFB6-867F-43C7-8C1E-FF518A79A760}" sibTransId="{123D6D8C-9377-4056-A267-B96F4F1AC7ED}"/>
    <dgm:cxn modelId="{D8D0E98B-BAC1-413E-993C-7D1165325CA4}" srcId="{1D37D987-8B5F-4DA9-A5DD-BD86E3C68B6E}" destId="{27E571D4-6788-427C-AEE0-62FB6018EB2C}" srcOrd="17" destOrd="0" parTransId="{9BEB6DF8-1E5C-424C-962A-61BB4BDDC4E7}" sibTransId="{D15DF196-2F33-480C-BF93-B4ECB496A5DE}"/>
    <dgm:cxn modelId="{EE3A039E-586B-467C-BC03-877B71CB3621}" srcId="{1D37D987-8B5F-4DA9-A5DD-BD86E3C68B6E}" destId="{A565901F-C243-4669-A7EC-99F7B20F5727}" srcOrd="18" destOrd="0" parTransId="{2F95F27A-59CE-43F4-93CE-451A263182F9}" sibTransId="{5833402A-A277-42D8-8CFD-8C72840061F3}"/>
    <dgm:cxn modelId="{0775AA74-A362-493B-8437-180206AF131F}" type="presOf" srcId="{AD640ABA-FE54-4B36-8C16-ECB37A1DEE1B}" destId="{D871F209-EE99-4B35-8D4A-B9309F5FE21A}" srcOrd="0" destOrd="0" presId="urn:microsoft.com/office/officeart/2005/8/layout/radial3"/>
    <dgm:cxn modelId="{2C3A6C02-A51E-49FA-9B17-F3FB7DA7653B}" type="presParOf" srcId="{D871F209-EE99-4B35-8D4A-B9309F5FE21A}" destId="{71A9DC1B-D8A8-42A1-87F7-8194A7F5C4DF}" srcOrd="0" destOrd="0" presId="urn:microsoft.com/office/officeart/2005/8/layout/radial3"/>
    <dgm:cxn modelId="{C5C76548-4242-474E-B1C6-482A99FAEFA1}" type="presParOf" srcId="{71A9DC1B-D8A8-42A1-87F7-8194A7F5C4DF}" destId="{66F0FD99-888F-477A-9D5F-3DE62CC343A4}" srcOrd="0" destOrd="0" presId="urn:microsoft.com/office/officeart/2005/8/layout/radial3"/>
    <dgm:cxn modelId="{52075DD9-DB26-41FC-A5E1-29A4764275CD}" type="presOf" srcId="{1D37D987-8B5F-4DA9-A5DD-BD86E3C68B6E}" destId="{66F0FD99-888F-477A-9D5F-3DE62CC343A4}" srcOrd="0" destOrd="0" presId="urn:microsoft.com/office/officeart/2005/8/layout/radial3"/>
    <dgm:cxn modelId="{FD44F4A7-DF30-421B-9930-5EDC6CE65856}" type="presParOf" srcId="{71A9DC1B-D8A8-42A1-87F7-8194A7F5C4DF}" destId="{61D3FA14-7D84-46ED-A859-B2CCD5FF0B50}" srcOrd="1" destOrd="0" presId="urn:microsoft.com/office/officeart/2005/8/layout/radial3"/>
    <dgm:cxn modelId="{C087CC9F-A469-410C-BBF5-B638BA859652}" type="presOf" srcId="{A21FB2F4-E651-48E9-886A-B61760DA85E5}" destId="{61D3FA14-7D84-46ED-A859-B2CCD5FF0B50}" srcOrd="0" destOrd="0" presId="urn:microsoft.com/office/officeart/2005/8/layout/radial3"/>
    <dgm:cxn modelId="{C12AD4B7-494B-456C-9055-9CC6BF5A3EB8}" type="presParOf" srcId="{71A9DC1B-D8A8-42A1-87F7-8194A7F5C4DF}" destId="{03FFB999-9B08-40C5-BBFF-56ED70635DB0}" srcOrd="2" destOrd="0" presId="urn:microsoft.com/office/officeart/2005/8/layout/radial3"/>
    <dgm:cxn modelId="{5FDC0D29-EFA7-49BA-B84E-A8BA26140453}" type="presOf" srcId="{729357D3-6017-48FD-8A76-69FD598F509C}" destId="{03FFB999-9B08-40C5-BBFF-56ED70635DB0}" srcOrd="0" destOrd="0" presId="urn:microsoft.com/office/officeart/2005/8/layout/radial3"/>
    <dgm:cxn modelId="{D9F81940-286C-49E1-8978-C589510D1AAF}" type="presParOf" srcId="{71A9DC1B-D8A8-42A1-87F7-8194A7F5C4DF}" destId="{01581E9A-27B1-48C3-AD26-31DFF8B338A8}" srcOrd="3" destOrd="0" presId="urn:microsoft.com/office/officeart/2005/8/layout/radial3"/>
    <dgm:cxn modelId="{ED79BAEB-14B3-4353-AF2A-AE17A294B5FD}" type="presOf" srcId="{20C736B3-2242-4CA9-8E4D-49C823EF2DA6}" destId="{01581E9A-27B1-48C3-AD26-31DFF8B338A8}" srcOrd="0" destOrd="0" presId="urn:microsoft.com/office/officeart/2005/8/layout/radial3"/>
    <dgm:cxn modelId="{A04308AB-9D0C-4B0D-9FD9-E4322B3F7012}" type="presParOf" srcId="{71A9DC1B-D8A8-42A1-87F7-8194A7F5C4DF}" destId="{C6349244-FEB6-4D37-9925-6EDB91A9B96C}" srcOrd="4" destOrd="0" presId="urn:microsoft.com/office/officeart/2005/8/layout/radial3"/>
    <dgm:cxn modelId="{E211D6C7-FFEB-4AC6-BE2C-9D6C5E99D59A}" type="presOf" srcId="{5A3D536E-F8BF-4AAC-B95D-EDD470D86C8A}" destId="{C6349244-FEB6-4D37-9925-6EDB91A9B96C}" srcOrd="0" destOrd="0" presId="urn:microsoft.com/office/officeart/2005/8/layout/radial3"/>
    <dgm:cxn modelId="{B9084D23-7D31-4B52-9908-17F59ED53153}" type="presParOf" srcId="{71A9DC1B-D8A8-42A1-87F7-8194A7F5C4DF}" destId="{A115632A-EBAB-46AF-91F1-A980A8771DA5}" srcOrd="5" destOrd="0" presId="urn:microsoft.com/office/officeart/2005/8/layout/radial3"/>
    <dgm:cxn modelId="{77F38242-6BB6-44BB-93CC-24E69A710EFF}" type="presOf" srcId="{7C3B94EA-1D88-4413-9085-45129EEF6401}" destId="{A115632A-EBAB-46AF-91F1-A980A8771DA5}" srcOrd="0" destOrd="0" presId="urn:microsoft.com/office/officeart/2005/8/layout/radial3"/>
    <dgm:cxn modelId="{914B3EDD-7C0A-4779-8679-F1FA972A2407}" type="presParOf" srcId="{71A9DC1B-D8A8-42A1-87F7-8194A7F5C4DF}" destId="{1326CDF0-70DE-488D-B87B-AE18E2964E6F}" srcOrd="6" destOrd="0" presId="urn:microsoft.com/office/officeart/2005/8/layout/radial3"/>
    <dgm:cxn modelId="{51A93137-201B-4E07-B166-DABEEE36724B}" type="presOf" srcId="{D7F9CB98-EDB4-4AAB-B33C-CE98E4BD49F4}" destId="{1326CDF0-70DE-488D-B87B-AE18E2964E6F}" srcOrd="0" destOrd="0" presId="urn:microsoft.com/office/officeart/2005/8/layout/radial3"/>
    <dgm:cxn modelId="{13F89395-DF1A-4BA3-A234-DA1DCF948B0F}" type="presParOf" srcId="{71A9DC1B-D8A8-42A1-87F7-8194A7F5C4DF}" destId="{9D4C5B1C-1546-46A6-8F72-A5383271B931}" srcOrd="7" destOrd="0" presId="urn:microsoft.com/office/officeart/2005/8/layout/radial3"/>
    <dgm:cxn modelId="{F7EBAD40-B3DB-4A67-A799-219354068866}" type="presOf" srcId="{27CDF324-E8EF-479C-8996-036787115327}" destId="{9D4C5B1C-1546-46A6-8F72-A5383271B931}" srcOrd="0" destOrd="0" presId="urn:microsoft.com/office/officeart/2005/8/layout/radial3"/>
    <dgm:cxn modelId="{3182C633-6E74-4810-8570-6393660B5FA6}" type="presParOf" srcId="{71A9DC1B-D8A8-42A1-87F7-8194A7F5C4DF}" destId="{E544BF52-6011-4F85-905C-83E041CAAA23}" srcOrd="8" destOrd="0" presId="urn:microsoft.com/office/officeart/2005/8/layout/radial3"/>
    <dgm:cxn modelId="{93311901-9C3C-4FE4-AD4C-FCF21863BD1B}" type="presOf" srcId="{A1F838A7-D385-41DB-A0A1-2D911ED4DB87}" destId="{E544BF52-6011-4F85-905C-83E041CAAA23}" srcOrd="0" destOrd="0" presId="urn:microsoft.com/office/officeart/2005/8/layout/radial3"/>
    <dgm:cxn modelId="{F66264FF-95A0-4EBF-A7C9-6E4801D2F2DF}" type="presParOf" srcId="{71A9DC1B-D8A8-42A1-87F7-8194A7F5C4DF}" destId="{3C7A9B14-2965-4A20-B5BB-5EBAA650A601}" srcOrd="9" destOrd="0" presId="urn:microsoft.com/office/officeart/2005/8/layout/radial3"/>
    <dgm:cxn modelId="{36404975-2C1B-4C06-BAA5-AF0F6B30987D}" type="presOf" srcId="{3BBA3705-3B5D-4CBD-85A2-361355A882F1}" destId="{3C7A9B14-2965-4A20-B5BB-5EBAA650A601}" srcOrd="0" destOrd="0" presId="urn:microsoft.com/office/officeart/2005/8/layout/radial3"/>
    <dgm:cxn modelId="{47CAB6F3-8ED0-4D96-B4A7-3A1F11EE53F2}" type="presParOf" srcId="{71A9DC1B-D8A8-42A1-87F7-8194A7F5C4DF}" destId="{3B26E9BD-9855-4631-A6E9-2B18395090B7}" srcOrd="10" destOrd="0" presId="urn:microsoft.com/office/officeart/2005/8/layout/radial3"/>
    <dgm:cxn modelId="{BD6B6498-BFBB-45F5-A8DB-E904B7DD0C96}" type="presOf" srcId="{A24AA3D2-915A-40A0-A68E-080E450528AD}" destId="{3B26E9BD-9855-4631-A6E9-2B18395090B7}" srcOrd="0" destOrd="0" presId="urn:microsoft.com/office/officeart/2005/8/layout/radial3"/>
    <dgm:cxn modelId="{685694F4-2116-4049-8F00-F312101CED8B}" type="presParOf" srcId="{71A9DC1B-D8A8-42A1-87F7-8194A7F5C4DF}" destId="{2FCF472E-1E5D-451B-9ED3-88EBDB4F47BD}" srcOrd="11" destOrd="0" presId="urn:microsoft.com/office/officeart/2005/8/layout/radial3"/>
    <dgm:cxn modelId="{4E6DF608-982E-4D29-AA09-7BB3825FF10E}" type="presOf" srcId="{BAAD3999-8EFE-4ACF-9546-F62B14C101B6}" destId="{2FCF472E-1E5D-451B-9ED3-88EBDB4F47BD}" srcOrd="0" destOrd="0" presId="urn:microsoft.com/office/officeart/2005/8/layout/radial3"/>
    <dgm:cxn modelId="{3B854BE7-3094-4E09-A974-8CD5F8D5D3BA}" type="presParOf" srcId="{71A9DC1B-D8A8-42A1-87F7-8194A7F5C4DF}" destId="{4CBCA9AB-FF8D-4650-B01C-B21E881EEEE9}" srcOrd="12" destOrd="0" presId="urn:microsoft.com/office/officeart/2005/8/layout/radial3"/>
    <dgm:cxn modelId="{5A76D789-6396-4D75-BAC4-74D28B152035}" type="presOf" srcId="{B6E2A6C1-DDB7-4431-B524-11E77346A1D3}" destId="{4CBCA9AB-FF8D-4650-B01C-B21E881EEEE9}" srcOrd="0" destOrd="0" presId="urn:microsoft.com/office/officeart/2005/8/layout/radial3"/>
    <dgm:cxn modelId="{69EC9600-D706-43FF-A279-EE30BC50DEDC}" type="presParOf" srcId="{71A9DC1B-D8A8-42A1-87F7-8194A7F5C4DF}" destId="{48C039C8-572E-42FA-B7E5-CDC7CA39C181}" srcOrd="13" destOrd="0" presId="urn:microsoft.com/office/officeart/2005/8/layout/radial3"/>
    <dgm:cxn modelId="{456A0C9C-7D83-4E63-BBA8-4621AF0E9A36}" type="presOf" srcId="{E949B06A-4310-49F5-A4BD-6EDAEE7BDF97}" destId="{48C039C8-572E-42FA-B7E5-CDC7CA39C181}" srcOrd="0" destOrd="0" presId="urn:microsoft.com/office/officeart/2005/8/layout/radial3"/>
    <dgm:cxn modelId="{CB4DAF37-B875-453A-80E8-8F70A98BA4C5}" type="presParOf" srcId="{71A9DC1B-D8A8-42A1-87F7-8194A7F5C4DF}" destId="{11AD17D5-BAD5-40E4-99E7-44E33D93CEA8}" srcOrd="14" destOrd="0" presId="urn:microsoft.com/office/officeart/2005/8/layout/radial3"/>
    <dgm:cxn modelId="{341B931F-C0A6-4AF7-94E6-4F58D09B33F3}" type="presOf" srcId="{EDECA029-2A26-4F53-8254-D2B5EC341324}" destId="{11AD17D5-BAD5-40E4-99E7-44E33D93CEA8}" srcOrd="0" destOrd="0" presId="urn:microsoft.com/office/officeart/2005/8/layout/radial3"/>
    <dgm:cxn modelId="{5D723630-88AB-4A17-997E-B03EC8B55122}" type="presParOf" srcId="{71A9DC1B-D8A8-42A1-87F7-8194A7F5C4DF}" destId="{BF1ECB7A-DD8E-4E7E-A79B-1DF460E58DF7}" srcOrd="15" destOrd="0" presId="urn:microsoft.com/office/officeart/2005/8/layout/radial3"/>
    <dgm:cxn modelId="{F2000D91-5282-4CE6-BD1C-E0767F8BB504}" type="presOf" srcId="{EEC10F6E-7E1F-4FFD-B390-796D0AAA3732}" destId="{BF1ECB7A-DD8E-4E7E-A79B-1DF460E58DF7}" srcOrd="0" destOrd="0" presId="urn:microsoft.com/office/officeart/2005/8/layout/radial3"/>
    <dgm:cxn modelId="{C0743A75-8ACC-47D4-AF37-6C15490E564E}" type="presParOf" srcId="{71A9DC1B-D8A8-42A1-87F7-8194A7F5C4DF}" destId="{172E1EB6-99F4-4079-A7C9-55AAE7354E43}" srcOrd="16" destOrd="0" presId="urn:microsoft.com/office/officeart/2005/8/layout/radial3"/>
    <dgm:cxn modelId="{1EF07EF8-4A48-47E8-9991-90DC434C0077}" type="presOf" srcId="{4B5E307A-E9D7-448E-A6D8-51CF6D1AAE39}" destId="{172E1EB6-99F4-4079-A7C9-55AAE7354E43}" srcOrd="0" destOrd="0" presId="urn:microsoft.com/office/officeart/2005/8/layout/radial3"/>
    <dgm:cxn modelId="{43D78DC9-044C-4B40-A015-237291CAE65F}" type="presParOf" srcId="{71A9DC1B-D8A8-42A1-87F7-8194A7F5C4DF}" destId="{4AB13B38-7EC2-4475-B66C-193EC925DB1E}" srcOrd="17" destOrd="0" presId="urn:microsoft.com/office/officeart/2005/8/layout/radial3"/>
    <dgm:cxn modelId="{4A5A14C0-3BB3-4AD4-92DF-AF80E6C74A29}" type="presOf" srcId="{B5DF9CA8-1776-43E5-9768-1CC50D5BF43F}" destId="{4AB13B38-7EC2-4475-B66C-193EC925DB1E}" srcOrd="0" destOrd="0" presId="urn:microsoft.com/office/officeart/2005/8/layout/radial3"/>
    <dgm:cxn modelId="{00B85EED-1D8C-40C6-B6F6-FFE65CE89D1B}" type="presParOf" srcId="{71A9DC1B-D8A8-42A1-87F7-8194A7F5C4DF}" destId="{974BC752-1DD9-4B7D-ACB6-9FF8357BF2BF}" srcOrd="18" destOrd="0" presId="urn:microsoft.com/office/officeart/2005/8/layout/radial3"/>
    <dgm:cxn modelId="{CD64983B-B915-48DE-9929-2DBED81AF462}" type="presOf" srcId="{27E571D4-6788-427C-AEE0-62FB6018EB2C}" destId="{974BC752-1DD9-4B7D-ACB6-9FF8357BF2BF}" srcOrd="0" destOrd="0" presId="urn:microsoft.com/office/officeart/2005/8/layout/radial3"/>
    <dgm:cxn modelId="{FD5B99C0-EFAA-4F3C-9D67-ACF651D8CE07}" type="presParOf" srcId="{71A9DC1B-D8A8-42A1-87F7-8194A7F5C4DF}" destId="{26685A32-2EA7-4260-9985-8DB0196A861B}" srcOrd="19" destOrd="0" presId="urn:microsoft.com/office/officeart/2005/8/layout/radial3"/>
    <dgm:cxn modelId="{74B33E08-2479-42FA-999C-43956EFFD2F6}" type="presOf" srcId="{A565901F-C243-4669-A7EC-99F7B20F5727}" destId="{26685A32-2EA7-4260-9985-8DB0196A861B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736485" cy="4178632"/>
        <a:chOff x="0" y="0"/>
        <a:chExt cx="7736485" cy="4178632"/>
      </a:xfrm>
    </dsp:grpSpPr>
    <dsp:sp modelId="{4C9518E1-12EB-4B3C-8B5F-D974E14EFB87}">
      <dsp:nvSpPr>
        <dsp:cNvPr id="4" name="Арка 3"/>
        <dsp:cNvSpPr/>
      </dsp:nvSpPr>
      <dsp:spPr bwMode="white">
        <a:xfrm>
          <a:off x="-4679631" y="-736725"/>
          <a:ext cx="5652081" cy="5652081"/>
        </a:xfrm>
        <a:prstGeom prst="blockArc">
          <a:avLst>
            <a:gd name="adj1" fmla="val 18900000"/>
            <a:gd name="adj2" fmla="val 2700000"/>
            <a:gd name="adj3" fmla="val 320"/>
          </a:avLst>
        </a:prstGeom>
      </dsp:spPr>
      <dsp:style>
        <a:lnRef idx="2">
          <a:schemeClr val="accent6">
            <a:shade val="60000"/>
          </a:schemeClr>
        </a:lnRef>
        <a:fillRef idx="0">
          <a:schemeClr val="accent6"/>
        </a:fillRef>
        <a:effectRef idx="0">
          <a:scrgbClr r="0" g="0" b="0"/>
        </a:effectRef>
        <a:fontRef idx="minor"/>
      </dsp:style>
      <dsp:txXfrm>
        <a:off x="-4679631" y="-736725"/>
        <a:ext cx="5652081" cy="5652081"/>
      </dsp:txXfrm>
    </dsp:sp>
    <dsp:sp modelId="{5244B001-A17A-4B8C-9581-5FC16B84669E}">
      <dsp:nvSpPr>
        <dsp:cNvPr id="7" name="Прямоугольник 6"/>
        <dsp:cNvSpPr/>
      </dsp:nvSpPr>
      <dsp:spPr bwMode="white">
        <a:xfrm>
          <a:off x="529851" y="321253"/>
          <a:ext cx="7206634" cy="642841"/>
        </a:xfrm>
        <a:prstGeom prst="rect">
          <a:avLst/>
        </a:prstGeo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lIns="510254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1" dirty="0" smtClean="0">
              <a:solidFill>
                <a:schemeClr val="dk1"/>
              </a:solidFill>
              <a:latin typeface="+mj-lt"/>
              <a:cs typeface="Times New Roman" panose="02020603050405020304" pitchFamily="18" charset="0"/>
            </a:rPr>
            <a:t>Обязательное  опубликование  в  средствах  массовой  информации утвержденных бюджетов и отчетов об их исполнении </a:t>
          </a:r>
          <a:endParaRPr lang="ru-RU" sz="1600" b="0" i="1" dirty="0">
            <a:solidFill>
              <a:schemeClr val="dk1"/>
            </a:solidFill>
            <a:latin typeface="+mj-lt"/>
            <a:cs typeface="Times New Roman" panose="02020603050405020304" pitchFamily="18" charset="0"/>
          </a:endParaRPr>
        </a:p>
      </dsp:txBody>
      <dsp:txXfrm>
        <a:off x="529851" y="321253"/>
        <a:ext cx="7206634" cy="642841"/>
      </dsp:txXfrm>
    </dsp:sp>
    <dsp:sp modelId="{89611791-A850-4B89-89EB-5C21F0941E7C}">
      <dsp:nvSpPr>
        <dsp:cNvPr id="8" name="Овал 7"/>
        <dsp:cNvSpPr/>
      </dsp:nvSpPr>
      <dsp:spPr bwMode="white">
        <a:xfrm>
          <a:off x="128075" y="240898"/>
          <a:ext cx="803551" cy="80355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</dsp:spPr>
      <dsp:style>
        <a:lnRef idx="1">
          <a:schemeClr val="accent6"/>
        </a:lnRef>
        <a:fillRef idx="1">
          <a:schemeClr val="lt1"/>
        </a:fillRef>
        <a:effectRef idx="2">
          <a:scrgbClr r="0" g="0" b="0"/>
        </a:effectRef>
        <a:fontRef idx="minor"/>
      </dsp:style>
      <dsp:txXfrm>
        <a:off x="128075" y="240898"/>
        <a:ext cx="803551" cy="803551"/>
      </dsp:txXfrm>
    </dsp:sp>
    <dsp:sp modelId="{66B8FCFB-CF53-4F5C-A7F0-C7F64F465CC0}">
      <dsp:nvSpPr>
        <dsp:cNvPr id="9" name="Прямоугольник 8"/>
        <dsp:cNvSpPr/>
      </dsp:nvSpPr>
      <dsp:spPr bwMode="white">
        <a:xfrm>
          <a:off x="898406" y="1285681"/>
          <a:ext cx="6838079" cy="642841"/>
        </a:xfrm>
        <a:prstGeom prst="rect">
          <a:avLst/>
        </a:prstGeo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lIns="510254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dirty="0" smtClean="0">
              <a:solidFill>
                <a:schemeClr val="dk1"/>
              </a:solidFill>
              <a:latin typeface="+mj-lt"/>
              <a:cs typeface="Times New Roman" panose="02020603050405020304" pitchFamily="18" charset="0"/>
            </a:rPr>
            <a:t>Доступность иных сведений о бюджетах </a:t>
          </a:r>
          <a:endParaRPr lang="ru-RU" sz="1600" i="1" dirty="0">
            <a:solidFill>
              <a:schemeClr val="dk1"/>
            </a:solidFill>
            <a:latin typeface="+mj-lt"/>
            <a:cs typeface="Times New Roman" panose="02020603050405020304" pitchFamily="18" charset="0"/>
          </a:endParaRPr>
        </a:p>
      </dsp:txBody>
      <dsp:txXfrm>
        <a:off x="898406" y="1285681"/>
        <a:ext cx="6838079" cy="642841"/>
      </dsp:txXfrm>
    </dsp:sp>
    <dsp:sp modelId="{4D556A40-5431-4055-AE3D-37731D8F9AED}">
      <dsp:nvSpPr>
        <dsp:cNvPr id="10" name="Овал 9"/>
        <dsp:cNvSpPr/>
      </dsp:nvSpPr>
      <dsp:spPr bwMode="white">
        <a:xfrm>
          <a:off x="496630" y="1205326"/>
          <a:ext cx="803551" cy="803551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</dsp:spPr>
      <dsp:style>
        <a:lnRef idx="1">
          <a:schemeClr val="accent6"/>
        </a:lnRef>
        <a:fillRef idx="1">
          <a:schemeClr val="lt1"/>
        </a:fillRef>
        <a:effectRef idx="2">
          <a:scrgbClr r="0" g="0" b="0"/>
        </a:effectRef>
        <a:fontRef idx="minor"/>
      </dsp:style>
      <dsp:txXfrm>
        <a:off x="496630" y="1205326"/>
        <a:ext cx="803551" cy="803551"/>
      </dsp:txXfrm>
    </dsp:sp>
    <dsp:sp modelId="{C285525D-0608-40F3-B875-FCB296F56181}">
      <dsp:nvSpPr>
        <dsp:cNvPr id="11" name="Прямоугольник 10"/>
        <dsp:cNvSpPr/>
      </dsp:nvSpPr>
      <dsp:spPr bwMode="white">
        <a:xfrm>
          <a:off x="898406" y="2250110"/>
          <a:ext cx="6838079" cy="642841"/>
        </a:xfrm>
        <a:prstGeom prst="rect">
          <a:avLst/>
        </a:prstGeo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20650" h="88900"/>
          <a:bevelB w="88900" h="31750"/>
        </a:sp3d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lIns="510254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dirty="0" smtClean="0">
              <a:solidFill>
                <a:schemeClr val="dk1"/>
              </a:solidFill>
              <a:latin typeface="+mj-lt"/>
              <a:cs typeface="Times New Roman" panose="02020603050405020304" pitchFamily="18" charset="0"/>
            </a:rPr>
            <a:t>Обязательная  открытость  для  общества  и  средств  массовой  информации проектов бюджетов, обеспечение доступа к информации на едином портале бюджетной системы Российской Федерации в сети «Интернет»</a:t>
          </a:r>
          <a:endParaRPr lang="ru-RU" sz="1600" i="1" dirty="0">
            <a:solidFill>
              <a:schemeClr val="dk1"/>
            </a:solidFill>
            <a:latin typeface="+mj-lt"/>
            <a:cs typeface="Times New Roman" panose="02020603050405020304" pitchFamily="18" charset="0"/>
          </a:endParaRPr>
        </a:p>
      </dsp:txBody>
      <dsp:txXfrm>
        <a:off x="898406" y="2250110"/>
        <a:ext cx="6838079" cy="642841"/>
      </dsp:txXfrm>
    </dsp:sp>
    <dsp:sp modelId="{0AFC0337-A094-4E6F-ADC3-86192D44916D}">
      <dsp:nvSpPr>
        <dsp:cNvPr id="12" name="Овал 11"/>
        <dsp:cNvSpPr/>
      </dsp:nvSpPr>
      <dsp:spPr bwMode="white">
        <a:xfrm>
          <a:off x="496630" y="2169755"/>
          <a:ext cx="803551" cy="803551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</dsp:spPr>
      <dsp:style>
        <a:lnRef idx="1">
          <a:schemeClr val="accent6"/>
        </a:lnRef>
        <a:fillRef idx="1">
          <a:schemeClr val="lt1"/>
        </a:fillRef>
        <a:effectRef idx="2">
          <a:scrgbClr r="0" g="0" b="0"/>
        </a:effectRef>
        <a:fontRef idx="minor"/>
      </dsp:style>
      <dsp:txXfrm>
        <a:off x="496630" y="2169755"/>
        <a:ext cx="803551" cy="803551"/>
      </dsp:txXfrm>
    </dsp:sp>
    <dsp:sp modelId="{6ABFB54C-78EB-4035-AEF4-2CC6CDAEC6BA}">
      <dsp:nvSpPr>
        <dsp:cNvPr id="13" name="Прямоугольник 12"/>
        <dsp:cNvSpPr/>
      </dsp:nvSpPr>
      <dsp:spPr bwMode="white">
        <a:xfrm>
          <a:off x="529851" y="3214538"/>
          <a:ext cx="7206634" cy="642841"/>
        </a:xfrm>
        <a:prstGeom prst="rect">
          <a:avLst/>
        </a:prstGeom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prstMaterial="dkEdge">
          <a:bevelT w="120650" h="88900"/>
          <a:bevelB w="88900" h="31750"/>
        </a:sp3d>
      </dsp:spPr>
      <dsp:style>
        <a:lnRef idx="0">
          <a:schemeClr val="accent6">
            <a:shade val="80000"/>
          </a:schemeClr>
        </a:lnRef>
        <a:fillRef idx="3">
          <a:schemeClr val="lt1"/>
        </a:fillRef>
        <a:effectRef idx="3">
          <a:scrgbClr r="0" g="0" b="0"/>
        </a:effectRef>
        <a:fontRef idx="minor">
          <a:schemeClr val="lt1"/>
        </a:fontRef>
      </dsp:style>
      <dsp:txBody>
        <a:bodyPr lIns="510254" tIns="40640" rIns="40640" bIns="4064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dirty="0" smtClean="0">
              <a:solidFill>
                <a:schemeClr val="dk1"/>
              </a:solidFill>
              <a:latin typeface="+mj-lt"/>
              <a:cs typeface="Times New Roman" panose="02020603050405020304" pitchFamily="18" charset="0"/>
            </a:rPr>
            <a:t>Преемственность  бюджетной  классификации  Российской  Федерации,  а также  обеспечение  сопоставимости  показателей  бюджета  отчетного, текущего и очередного финансового года </a:t>
          </a:r>
          <a:endParaRPr lang="ru-RU" sz="1600" i="1" dirty="0">
            <a:solidFill>
              <a:schemeClr val="dk1"/>
            </a:solidFill>
            <a:latin typeface="+mj-lt"/>
            <a:cs typeface="Times New Roman" panose="02020603050405020304" pitchFamily="18" charset="0"/>
          </a:endParaRPr>
        </a:p>
      </dsp:txBody>
      <dsp:txXfrm>
        <a:off x="529851" y="3214538"/>
        <a:ext cx="7206634" cy="642841"/>
      </dsp:txXfrm>
    </dsp:sp>
    <dsp:sp modelId="{C860734A-428E-4FAA-A848-A86E63673D4E}">
      <dsp:nvSpPr>
        <dsp:cNvPr id="14" name="Овал 13"/>
        <dsp:cNvSpPr/>
      </dsp:nvSpPr>
      <dsp:spPr bwMode="white">
        <a:xfrm>
          <a:off x="128075" y="3134183"/>
          <a:ext cx="803551" cy="803551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</dsp:spPr>
      <dsp:style>
        <a:lnRef idx="1">
          <a:schemeClr val="accent6"/>
        </a:lnRef>
        <a:fillRef idx="1">
          <a:schemeClr val="lt1"/>
        </a:fillRef>
        <a:effectRef idx="2">
          <a:scrgbClr r="0" g="0" b="0"/>
        </a:effectRef>
        <a:fontRef idx="minor"/>
      </dsp:style>
      <dsp:txXfrm>
        <a:off x="128075" y="3134183"/>
        <a:ext cx="803551" cy="803551"/>
      </dsp:txXfrm>
    </dsp:sp>
    <dsp:sp modelId="{0EAD4ADA-2A59-4EF1-8653-CB7F7981888C}">
      <dsp:nvSpPr>
        <dsp:cNvPr id="3" name="Прямоугольник 2" hidden="1"/>
        <dsp:cNvSpPr/>
      </dsp:nvSpPr>
      <dsp:spPr>
        <a:xfrm>
          <a:off x="113994" y="85731"/>
          <a:ext cx="36000" cy="36000"/>
        </a:xfrm>
        <a:prstGeom prst="rect">
          <a:avLst/>
        </a:prstGeom>
      </dsp:spPr>
      <dsp:txXfrm>
        <a:off x="113994" y="85731"/>
        <a:ext cx="36000" cy="36000"/>
      </dsp:txXfrm>
    </dsp:sp>
    <dsp:sp modelId="{F75459F7-9FDB-482E-96CE-B9EB44E43125}">
      <dsp:nvSpPr>
        <dsp:cNvPr id="5" name="Прямоугольник 4" hidden="1"/>
        <dsp:cNvSpPr/>
      </dsp:nvSpPr>
      <dsp:spPr>
        <a:xfrm>
          <a:off x="936450" y="2071316"/>
          <a:ext cx="36000" cy="36000"/>
        </a:xfrm>
        <a:prstGeom prst="rect">
          <a:avLst/>
        </a:prstGeom>
      </dsp:spPr>
      <dsp:txXfrm>
        <a:off x="936450" y="2071316"/>
        <a:ext cx="36000" cy="36000"/>
      </dsp:txXfrm>
    </dsp:sp>
    <dsp:sp modelId="{2F5125A3-AB0A-4860-ADFD-47CFD27FD192}">
      <dsp:nvSpPr>
        <dsp:cNvPr id="6" name="Прямоугольник 5" hidden="1"/>
        <dsp:cNvSpPr/>
      </dsp:nvSpPr>
      <dsp:spPr>
        <a:xfrm>
          <a:off x="113994" y="4056901"/>
          <a:ext cx="36000" cy="36000"/>
        </a:xfrm>
        <a:prstGeom prst="rect">
          <a:avLst/>
        </a:prstGeom>
      </dsp:spPr>
      <dsp:txXfrm>
        <a:off x="113994" y="4056901"/>
        <a:ext cx="36000" cy="3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8881110" cy="4953000"/>
        <a:chOff x="0" y="0"/>
        <a:chExt cx="8881110" cy="4953000"/>
      </a:xfrm>
    </dsp:grpSpPr>
    <dsp:sp modelId="{F88E696B-F7F0-43A4-B7AC-1660AD097937}">
      <dsp:nvSpPr>
        <dsp:cNvPr id="3" name="Овал 2"/>
        <dsp:cNvSpPr/>
      </dsp:nvSpPr>
      <dsp:spPr bwMode="white">
        <a:xfrm>
          <a:off x="4016073" y="1937792"/>
          <a:ext cx="1597742" cy="1597742"/>
        </a:xfrm>
        <a:prstGeom prst="ellipse">
          <a:avLst/>
        </a:prstGeom>
        <a:solidFill>
          <a:schemeClr val="accent1"/>
        </a:solidFill>
        <a:ln>
          <a:solidFill>
            <a:srgbClr val="00B0F0"/>
          </a:solidFill>
        </a:ln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vert="horz" wrap="square"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 smtClean="0">
              <a:solidFill>
                <a:schemeClr val="tx1"/>
              </a:solidFill>
              <a:highlight>
                <a:srgbClr val="00FF00"/>
              </a:highlight>
              <a:latin typeface="+mn-lt"/>
              <a:cs typeface="Times New Roman" panose="02020603050405020304" pitchFamily="18" charset="0"/>
            </a:rPr>
            <a:t>Всего </a:t>
          </a:r>
          <a:endParaRPr lang="ru-RU" sz="1400" b="1" dirty="0" smtClean="0">
            <a:solidFill>
              <a:schemeClr val="tx1"/>
            </a:solidFill>
            <a:highlight>
              <a:srgbClr val="00FF00"/>
            </a:highlight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 smtClean="0">
              <a:solidFill>
                <a:schemeClr val="tx1"/>
              </a:solidFill>
              <a:highlight>
                <a:srgbClr val="00FF00"/>
              </a:highlight>
              <a:latin typeface="+mn-lt"/>
              <a:cs typeface="Times New Roman" panose="02020603050405020304" pitchFamily="18" charset="0"/>
            </a:rPr>
            <a:t>19 493,90</a:t>
          </a:r>
          <a:endParaRPr lang="ru-RU" sz="1400" b="1" dirty="0" smtClean="0">
            <a:solidFill>
              <a:schemeClr val="tx1"/>
            </a:solidFill>
            <a:highlight>
              <a:srgbClr val="00FF00"/>
            </a:highlight>
            <a:latin typeface="+mn-lt"/>
            <a:cs typeface="Times New Roman" panose="02020603050405020304" pitchFamily="18" charset="0"/>
          </a:endParaRPr>
        </a:p>
      </dsp:txBody>
      <dsp:txXfrm>
        <a:off x="4016073" y="1937792"/>
        <a:ext cx="1597742" cy="1597742"/>
      </dsp:txXfrm>
    </dsp:sp>
    <dsp:sp modelId="{D79279CD-58AD-4EB3-8479-F062D845D103}">
      <dsp:nvSpPr>
        <dsp:cNvPr id="4" name="Стрелка вправо 3"/>
        <dsp:cNvSpPr/>
      </dsp:nvSpPr>
      <dsp:spPr bwMode="white">
        <a:xfrm rot="23250988">
          <a:off x="2601171" y="1561693"/>
          <a:ext cx="1140941" cy="543232"/>
        </a:xfrm>
        <a:prstGeom prst="rightArrow">
          <a:avLst>
            <a:gd name="adj1" fmla="val 60000"/>
            <a:gd name="adj2" fmla="val 50000"/>
          </a:avLst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lIns="0" tIns="0" rIns="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/>
        </a:p>
      </dsp:txBody>
      <dsp:txXfrm rot="23250988">
        <a:off x="2601171" y="1561693"/>
        <a:ext cx="1140941" cy="543232"/>
      </dsp:txXfrm>
    </dsp:sp>
    <dsp:sp modelId="{1D390027-B686-4AEA-9C47-CB008C37010B}">
      <dsp:nvSpPr>
        <dsp:cNvPr id="5" name="Овал 4"/>
        <dsp:cNvSpPr/>
      </dsp:nvSpPr>
      <dsp:spPr bwMode="white">
        <a:xfrm>
          <a:off x="729469" y="131085"/>
          <a:ext cx="1597742" cy="159774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vert="horz" wrap="square"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Налоговые доходы</a:t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2026  </a:t>
          </a: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- </a:t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10 414,13</a:t>
          </a:r>
          <a:endParaRPr lang="ru-RU" sz="1600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729469" y="131085"/>
        <a:ext cx="1597742" cy="1597742"/>
      </dsp:txXfrm>
    </dsp:sp>
    <dsp:sp modelId="{FFB48C0C-EF66-4985-972D-8E837A3981B3}">
      <dsp:nvSpPr>
        <dsp:cNvPr id="6" name="Стрелка вправо 5"/>
        <dsp:cNvSpPr/>
      </dsp:nvSpPr>
      <dsp:spPr bwMode="white">
        <a:xfrm rot="20184193">
          <a:off x="2759074" y="3411759"/>
          <a:ext cx="1249017" cy="543232"/>
        </a:xfrm>
        <a:prstGeom prst="rightArrow">
          <a:avLst>
            <a:gd name="adj1" fmla="val 60000"/>
            <a:gd name="adj2" fmla="val 50000"/>
          </a:avLst>
        </a:prstGeom>
      </dsp:spPr>
      <dsp:style>
        <a:lnRef idx="0">
          <a:schemeClr val="lt1"/>
        </a:lnRef>
        <a:fillRef idx="3">
          <a:schemeClr val="accent2">
            <a:hueOff val="-4530000"/>
            <a:satOff val="2549"/>
            <a:lumOff val="-4901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lIns="0" tIns="0" rIns="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/>
        </a:p>
      </dsp:txBody>
      <dsp:txXfrm rot="20184193">
        <a:off x="2759074" y="3411759"/>
        <a:ext cx="1249017" cy="543232"/>
      </dsp:txXfrm>
    </dsp:sp>
    <dsp:sp modelId="{272DEC4A-C20C-41FC-B05B-467405BEEDB5}">
      <dsp:nvSpPr>
        <dsp:cNvPr id="7" name="Овал 6"/>
        <dsp:cNvSpPr/>
      </dsp:nvSpPr>
      <dsp:spPr bwMode="white">
        <a:xfrm>
          <a:off x="324477" y="3355258"/>
          <a:ext cx="1597742" cy="159774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hueOff val="-4530000"/>
            <a:satOff val="2549"/>
            <a:lumOff val="-4901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vert="horz" wrap="square"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Неналоговые 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доходы</a:t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2026 - </a:t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7 635,06</a:t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324477" y="3355258"/>
        <a:ext cx="1597742" cy="1597742"/>
      </dsp:txXfrm>
    </dsp:sp>
    <dsp:sp modelId="{52C8A661-072E-4A7E-89A6-F21DEB7F1ECE}">
      <dsp:nvSpPr>
        <dsp:cNvPr id="8" name="Стрелка вправо 7"/>
        <dsp:cNvSpPr/>
      </dsp:nvSpPr>
      <dsp:spPr bwMode="white">
        <a:xfrm rot="21856614">
          <a:off x="2894001" y="2378777"/>
          <a:ext cx="779066" cy="543232"/>
        </a:xfrm>
        <a:prstGeom prst="rightArrow">
          <a:avLst>
            <a:gd name="adj1" fmla="val 60000"/>
            <a:gd name="adj2" fmla="val 50000"/>
          </a:avLst>
        </a:prstGeom>
      </dsp:spPr>
      <dsp:style>
        <a:lnRef idx="0">
          <a:schemeClr val="lt1"/>
        </a:lnRef>
        <a:fillRef idx="3">
          <a:schemeClr val="accent2">
            <a:hueOff val="-9060000"/>
            <a:satOff val="5098"/>
            <a:lumOff val="-980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lIns="0" tIns="0" rIns="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/>
        </a:p>
      </dsp:txBody>
      <dsp:txXfrm rot="21856614">
        <a:off x="2894001" y="2378777"/>
        <a:ext cx="779066" cy="543232"/>
      </dsp:txXfrm>
    </dsp:sp>
    <dsp:sp modelId="{1B66ADD8-BF13-488F-99AC-529703167217}">
      <dsp:nvSpPr>
        <dsp:cNvPr id="9" name="Овал 8"/>
        <dsp:cNvSpPr/>
      </dsp:nvSpPr>
      <dsp:spPr bwMode="white">
        <a:xfrm>
          <a:off x="953252" y="1765253"/>
          <a:ext cx="1597742" cy="159774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hueOff val="-9060000"/>
            <a:satOff val="5098"/>
            <a:lumOff val="-980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vert="horz" wrap="square" lIns="17780" tIns="17780" rIns="17780" bIns="177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Б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езвозмездные поступления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2026 - </a:t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1 444,71</a:t>
          </a:r>
          <a:endParaRPr lang="ru-RU" sz="1400" b="1" dirty="0" smtClean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953252" y="1765253"/>
        <a:ext cx="1597742" cy="15977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776864" cy="4556720"/>
        <a:chOff x="0" y="0"/>
        <a:chExt cx="7776864" cy="4556720"/>
      </a:xfrm>
    </dsp:grpSpPr>
    <dsp:sp modelId="{1ACB5EAD-F753-4081-88EC-A5424B56F3DB}">
      <dsp:nvSpPr>
        <dsp:cNvPr id="4" name="Пятиугольник 3"/>
        <dsp:cNvSpPr/>
      </dsp:nvSpPr>
      <dsp:spPr bwMode="white">
        <a:xfrm rot="10800000">
          <a:off x="1492488" y="0"/>
          <a:ext cx="5171615" cy="759453"/>
        </a:xfrm>
        <a:prstGeom prst="homePlate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vert="horz" wrap="square" lIns="334897" tIns="60960" rIns="113792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Аренда 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земельных участков: </a:t>
          </a:r>
          <a:endParaRPr lang="ru-RU" sz="1600" u="sng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2026 - 6 546,70</a:t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sp:txBody>
      <dsp:txXfrm rot="10800000">
        <a:off x="1492488" y="0"/>
        <a:ext cx="5171615" cy="759453"/>
      </dsp:txXfrm>
    </dsp:sp>
    <dsp:sp modelId="{5992A659-8FAA-4B5B-9B50-16B8A68E776E}">
      <dsp:nvSpPr>
        <dsp:cNvPr id="3" name="Овал 2"/>
        <dsp:cNvSpPr/>
      </dsp:nvSpPr>
      <dsp:spPr bwMode="white">
        <a:xfrm>
          <a:off x="728349" y="0"/>
          <a:ext cx="759453" cy="759453"/>
        </a:xfrm>
        <a:prstGeom prst="ellipse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sp:spPr>
      <dsp:style>
        <a:lnRef idx="0">
          <a:schemeClr val="lt1"/>
        </a:lnRef>
        <a:fillRef idx="1">
          <a:schemeClr val="accent2">
            <a:tint val="50000"/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/>
      </dsp:style>
      <dsp:txXfrm>
        <a:off x="728349" y="0"/>
        <a:ext cx="759453" cy="759453"/>
      </dsp:txXfrm>
    </dsp:sp>
    <dsp:sp modelId="{30E5B7D6-044A-4581-93FF-ACA935E73FA7}">
      <dsp:nvSpPr>
        <dsp:cNvPr id="6" name="Пятиугольник 5"/>
        <dsp:cNvSpPr/>
      </dsp:nvSpPr>
      <dsp:spPr bwMode="white">
        <a:xfrm rot="10800000">
          <a:off x="1492488" y="949317"/>
          <a:ext cx="5171615" cy="759453"/>
        </a:xfrm>
        <a:prstGeom prst="homePlate">
          <a:avLst/>
        </a:prstGeom>
      </dsp:spPr>
      <dsp:style>
        <a:lnRef idx="0">
          <a:schemeClr val="lt1"/>
        </a:lnRef>
        <a:fillRef idx="3">
          <a:schemeClr val="accent2">
            <a:hueOff val="-2265000"/>
            <a:satOff val="1275"/>
            <a:lumOff val="-245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vert="horz" wrap="square" lIns="334897" tIns="60960" rIns="113792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Аренда недвижимого имущества: </a:t>
          </a:r>
          <a:endParaRPr lang="ru-RU" sz="1600" u="sng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2026 - 355,22</a:t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sp:txBody>
      <dsp:txXfrm rot="10800000">
        <a:off x="1492488" y="949317"/>
        <a:ext cx="5171615" cy="759453"/>
      </dsp:txXfrm>
    </dsp:sp>
    <dsp:sp modelId="{690D97FD-FF9C-4967-ADDC-7EDA9B6AD50F}">
      <dsp:nvSpPr>
        <dsp:cNvPr id="5" name="Овал 4"/>
        <dsp:cNvSpPr/>
      </dsp:nvSpPr>
      <dsp:spPr bwMode="white">
        <a:xfrm>
          <a:off x="713737" y="924574"/>
          <a:ext cx="759453" cy="759453"/>
        </a:xfrm>
        <a:prstGeom prst="ellipse">
          <a:avLst/>
        </a:prstGeom>
        <a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sp:spPr>
      <dsp:style>
        <a:lnRef idx="0">
          <a:schemeClr val="lt1"/>
        </a:lnRef>
        <a:fillRef idx="1">
          <a:schemeClr val="accent2">
            <a:tint val="50000"/>
            <a:hueOff val="-2130000"/>
            <a:satOff val="-2450"/>
            <a:lumOff val="-587"/>
            <a:alpha val="100000"/>
          </a:schemeClr>
        </a:fillRef>
        <a:effectRef idx="2">
          <a:scrgbClr r="0" g="0" b="0"/>
        </a:effectRef>
        <a:fontRef idx="minor"/>
      </dsp:style>
      <dsp:txXfrm>
        <a:off x="713737" y="924574"/>
        <a:ext cx="759453" cy="759453"/>
      </dsp:txXfrm>
    </dsp:sp>
    <dsp:sp modelId="{AA8EBB68-D4B0-4F91-93B3-77DDFDFB33CA}">
      <dsp:nvSpPr>
        <dsp:cNvPr id="8" name="Пятиугольник 7"/>
        <dsp:cNvSpPr/>
      </dsp:nvSpPr>
      <dsp:spPr bwMode="white">
        <a:xfrm rot="10800000">
          <a:off x="1492488" y="1898633"/>
          <a:ext cx="5171615" cy="759453"/>
        </a:xfrm>
        <a:prstGeom prst="homePlate">
          <a:avLst/>
        </a:prstGeom>
      </dsp:spPr>
      <dsp:style>
        <a:lnRef idx="0">
          <a:schemeClr val="lt1"/>
        </a:lnRef>
        <a:fillRef idx="3">
          <a:schemeClr val="accent2">
            <a:hueOff val="-4530000"/>
            <a:satOff val="2549"/>
            <a:lumOff val="-4901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vert="horz" wrap="square" lIns="334897" tIns="60960" rIns="113792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Плата за размещение НТО (нестационарного торгового объекта)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>: </a:t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dirty="0" smtClean="0">
              <a:latin typeface="+mn-lt"/>
              <a:cs typeface="Times New Roman" panose="02020603050405020304" pitchFamily="18" charset="0"/>
            </a:rPr>
            <a:t>2026 - 658,14 </a:t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sp:txBody>
      <dsp:txXfrm rot="10800000">
        <a:off x="1492488" y="1898633"/>
        <a:ext cx="5171615" cy="759453"/>
      </dsp:txXfrm>
    </dsp:sp>
    <dsp:sp modelId="{53F29403-F592-4A53-AFC3-ECA90596A355}">
      <dsp:nvSpPr>
        <dsp:cNvPr id="7" name="Овал 6"/>
        <dsp:cNvSpPr/>
      </dsp:nvSpPr>
      <dsp:spPr bwMode="white">
        <a:xfrm>
          <a:off x="718598" y="1927804"/>
          <a:ext cx="759453" cy="759453"/>
        </a:xfrm>
        <a:prstGeom prst="ellipse">
          <a:avLst/>
        </a:prstGeom>
        <a:blipFill>
          <a:blip r:embed="rId3"/>
          <a:stretch>
            <a:fillRect/>
          </a:stretch>
        </a:blipFill>
      </dsp:spPr>
      <dsp:style>
        <a:lnRef idx="0">
          <a:schemeClr val="lt1"/>
        </a:lnRef>
        <a:fillRef idx="1">
          <a:schemeClr val="accent2">
            <a:tint val="50000"/>
            <a:hueOff val="-4260000"/>
            <a:satOff val="-4901"/>
            <a:lumOff val="-1175"/>
            <a:alpha val="100000"/>
          </a:schemeClr>
        </a:fillRef>
        <a:effectRef idx="2">
          <a:scrgbClr r="0" g="0" b="0"/>
        </a:effectRef>
        <a:fontRef idx="minor"/>
      </dsp:style>
      <dsp:txXfrm>
        <a:off x="718598" y="1927804"/>
        <a:ext cx="759453" cy="759453"/>
      </dsp:txXfrm>
    </dsp:sp>
    <dsp:sp modelId="{2A1CED5A-7687-4C33-8980-772417F862AC}">
      <dsp:nvSpPr>
        <dsp:cNvPr id="10" name="Пятиугольник 9"/>
        <dsp:cNvSpPr/>
      </dsp:nvSpPr>
      <dsp:spPr bwMode="white">
        <a:xfrm rot="10800000">
          <a:off x="1492488" y="2847950"/>
          <a:ext cx="5171615" cy="759453"/>
        </a:xfrm>
        <a:prstGeom prst="homePlate">
          <a:avLst/>
        </a:prstGeom>
      </dsp:spPr>
      <dsp:style>
        <a:lnRef idx="0">
          <a:schemeClr val="lt1"/>
        </a:lnRef>
        <a:fillRef idx="3">
          <a:schemeClr val="accent2">
            <a:hueOff val="-6795000"/>
            <a:satOff val="3824"/>
            <a:lumOff val="-735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vert="horz" wrap="square" lIns="334897" tIns="60960" rIns="113792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Возмещение расходов в связи с эксплкатацией имущества</a:t>
          </a:r>
          <a:endParaRPr lang="ru-RU" sz="1600" u="sng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2026 - </a:t>
          </a:r>
          <a:r>
            <a:rPr lang="ru-RU" sz="1600" u="sng" dirty="0" smtClean="0">
              <a:latin typeface="+mn-lt"/>
              <a:cs typeface="Times New Roman" panose="02020603050405020304" pitchFamily="18" charset="0"/>
            </a:rPr>
            <a:t> 75,00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> </a:t>
          </a:r>
          <a:r>
            <a:rPr lang="ru-RU" sz="1600" dirty="0" smtClean="0">
              <a:latin typeface="+mn-lt"/>
              <a:cs typeface="Times New Roman" panose="02020603050405020304" pitchFamily="18" charset="0"/>
            </a:rPr>
            <a:t> </a:t>
          </a:r>
          <a:endParaRPr lang="ru-RU" sz="1600" dirty="0" smtClean="0">
            <a:latin typeface="+mn-lt"/>
            <a:cs typeface="Times New Roman" panose="02020603050405020304" pitchFamily="18" charset="0"/>
          </a:endParaRPr>
        </a:p>
      </dsp:txBody>
      <dsp:txXfrm rot="10800000">
        <a:off x="1492488" y="2847950"/>
        <a:ext cx="5171615" cy="759453"/>
      </dsp:txXfrm>
    </dsp:sp>
    <dsp:sp modelId="{DA61D832-BAC4-4430-8952-6AA28FA96BA7}">
      <dsp:nvSpPr>
        <dsp:cNvPr id="9" name="Овал 8"/>
        <dsp:cNvSpPr/>
      </dsp:nvSpPr>
      <dsp:spPr bwMode="white">
        <a:xfrm>
          <a:off x="603426" y="2755494"/>
          <a:ext cx="759453" cy="759453"/>
        </a:xfrm>
        <a:prstGeom prst="ellipse">
          <a:avLst/>
        </a:prstGeom>
        <a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sp:spPr>
      <dsp:style>
        <a:lnRef idx="0">
          <a:schemeClr val="lt1"/>
        </a:lnRef>
        <a:fillRef idx="1">
          <a:schemeClr val="accent2">
            <a:tint val="50000"/>
            <a:hueOff val="-6390000"/>
            <a:satOff val="-7352"/>
            <a:lumOff val="-1764"/>
            <a:alpha val="100000"/>
          </a:schemeClr>
        </a:fillRef>
        <a:effectRef idx="2">
          <a:scrgbClr r="0" g="0" b="0"/>
        </a:effectRef>
        <a:fontRef idx="minor"/>
      </dsp:style>
      <dsp:txXfrm>
        <a:off x="603426" y="2755494"/>
        <a:ext cx="759453" cy="759453"/>
      </dsp:txXfrm>
    </dsp:sp>
    <dsp:sp modelId="{08DDAE5B-2F89-4551-817A-F091A922BF5A}">
      <dsp:nvSpPr>
        <dsp:cNvPr id="12" name="Пятиугольник 11"/>
        <dsp:cNvSpPr/>
      </dsp:nvSpPr>
      <dsp:spPr bwMode="white">
        <a:xfrm rot="10800000">
          <a:off x="1492488" y="3797267"/>
          <a:ext cx="5171615" cy="759453"/>
        </a:xfrm>
        <a:prstGeom prst="homePlate">
          <a:avLst/>
        </a:prstGeom>
      </dsp:spPr>
      <dsp:style>
        <a:lnRef idx="0">
          <a:schemeClr val="lt1"/>
        </a:lnRef>
        <a:fillRef idx="3">
          <a:schemeClr val="accent2">
            <a:hueOff val="-9060000"/>
            <a:satOff val="5098"/>
            <a:lumOff val="-980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10800000" vert="horz" wrap="square" lIns="334897" tIns="60960" rIns="113792" bIns="609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600" u="sng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/>
            <a:t>Продажа земельных участков и имущества</a:t>
          </a:r>
          <a:endParaRPr lang="ru-RU" sz="1600" u="sng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/>
            <a:t>2026 - 0,00</a:t>
          </a:r>
          <a:endParaRPr lang="ru-RU" sz="160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600"/>
        </a:p>
      </dsp:txBody>
      <dsp:txXfrm rot="10800000">
        <a:off x="1492488" y="3797267"/>
        <a:ext cx="5171615" cy="759453"/>
      </dsp:txXfrm>
    </dsp:sp>
    <dsp:sp modelId="{1D3229A4-7FC8-406B-9449-7895930591AA}">
      <dsp:nvSpPr>
        <dsp:cNvPr id="11" name="Овал 10"/>
        <dsp:cNvSpPr/>
      </dsp:nvSpPr>
      <dsp:spPr bwMode="white">
        <a:xfrm>
          <a:off x="1112761" y="3797267"/>
          <a:ext cx="759453" cy="759453"/>
        </a:xfrm>
        <a:prstGeom prst="ellipse">
          <a:avLst/>
        </a:prstGeom>
        <a:blipFill>
          <a:blip r:embed="rId5"/>
          <a:stretch>
            <a:fillRect/>
          </a:stretch>
        </a:blipFill>
      </dsp:spPr>
      <dsp:style>
        <a:lnRef idx="0">
          <a:schemeClr val="lt1"/>
        </a:lnRef>
        <a:fillRef idx="1">
          <a:schemeClr val="accent2">
            <a:tint val="50000"/>
            <a:hueOff val="-8520000"/>
            <a:satOff val="-9803"/>
            <a:lumOff val="-2352"/>
            <a:alpha val="100000"/>
          </a:schemeClr>
        </a:fillRef>
        <a:effectRef idx="2">
          <a:scrgbClr r="0" g="0" b="0"/>
        </a:effectRef>
        <a:fontRef idx="minor"/>
      </dsp:style>
      <dsp:txXfrm>
        <a:off x="1112761" y="3797267"/>
        <a:ext cx="759453" cy="7594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112000" cy="4445000"/>
        <a:chOff x="0" y="0"/>
        <a:chExt cx="7112000" cy="4445000"/>
      </a:xfrm>
    </dsp:grpSpPr>
    <dsp:sp modelId="{D142A876-7BE9-42B0-BC2B-116C586ABD5C}">
      <dsp:nvSpPr>
        <dsp:cNvPr id="3" name="Фигура 2"/>
        <dsp:cNvSpPr/>
      </dsp:nvSpPr>
      <dsp:spPr bwMode="white">
        <a:xfrm>
          <a:off x="0" y="0"/>
          <a:ext cx="7112000" cy="4445000"/>
        </a:xfrm>
        <a:prstGeom prst="swooshArrow">
          <a:avLst>
            <a:gd name="adj1" fmla="val 25000"/>
            <a:gd name="adj2" fmla="val 25000"/>
          </a:avLst>
        </a:prstGeom>
      </dsp:spPr>
      <dsp:style>
        <a:lnRef idx="0">
          <a:schemeClr val="dk1"/>
        </a:lnRef>
        <a:fillRef idx="1">
          <a:schemeClr val="accent5">
            <a:tint val="40000"/>
          </a:schemeClr>
        </a:fillRef>
        <a:effectRef idx="2">
          <a:scrgbClr r="0" g="0" b="0"/>
        </a:effectRef>
        <a:fontRef idx="minor"/>
      </dsp:style>
      <dsp:txXfrm>
        <a:off x="0" y="0"/>
        <a:ext cx="7112000" cy="4445000"/>
      </dsp:txXfrm>
    </dsp:sp>
    <dsp:sp modelId="{EDBE074B-5D27-4E1E-8CAF-A0A849E0802E}">
      <dsp:nvSpPr>
        <dsp:cNvPr id="4" name="Овал 3"/>
        <dsp:cNvSpPr/>
      </dsp:nvSpPr>
      <dsp:spPr bwMode="white">
        <a:xfrm>
          <a:off x="1458087" y="3305302"/>
          <a:ext cx="163576" cy="163576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hueOff val="0"/>
            <a:satOff val="0"/>
            <a:lumOff val="0"/>
            <a:alpha val="10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1458087" y="3305302"/>
        <a:ext cx="163576" cy="163576"/>
      </dsp:txXfrm>
    </dsp:sp>
    <dsp:sp modelId="{530C6DD8-2DB5-4C70-8E0C-BEF0A507A107}">
      <dsp:nvSpPr>
        <dsp:cNvPr id="5" name="Прямоугольник 4"/>
        <dsp:cNvSpPr/>
      </dsp:nvSpPr>
      <dsp:spPr bwMode="white">
        <a:xfrm>
          <a:off x="1539875" y="3387090"/>
          <a:ext cx="1216152" cy="105791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86675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 sz="1400" b="1">
            <a:solidFill>
              <a:schemeClr val="tx1"/>
            </a:solidFill>
            <a:latin typeface="Cambria" panose="02040503050406030204" pitchFamily="18" charset="0"/>
            <a:cs typeface="Cambria" panose="02040503050406030204" pitchFamily="18" charset="0"/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altLang="en-US" sz="6500">
            <a:solidFill>
              <a:schemeClr val="tx1"/>
            </a:solidFill>
          </a:endParaRPr>
        </a:p>
        <a:p>
          <a:pPr marL="285750" lvl="1" indent="-285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altLang="en-US" sz="6500">
            <a:solidFill>
              <a:schemeClr val="tx1"/>
            </a:solidFill>
          </a:endParaRPr>
        </a:p>
      </dsp:txBody>
      <dsp:txXfrm>
        <a:off x="1539875" y="3387090"/>
        <a:ext cx="1216152" cy="1057910"/>
      </dsp:txXfrm>
    </dsp:sp>
    <dsp:sp modelId="{B8D6273A-50A7-4165-99BE-F2470D8FED07}">
      <dsp:nvSpPr>
        <dsp:cNvPr id="6" name="Овал 5"/>
        <dsp:cNvSpPr/>
      </dsp:nvSpPr>
      <dsp:spPr bwMode="white">
        <a:xfrm>
          <a:off x="2613787" y="2271395"/>
          <a:ext cx="284480" cy="284480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hueOff val="-4680000"/>
            <a:satOff val="6797"/>
            <a:lumOff val="5882"/>
            <a:alpha val="10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2613787" y="2271395"/>
        <a:ext cx="284480" cy="284480"/>
      </dsp:txXfrm>
    </dsp:sp>
    <dsp:sp modelId="{8F155C68-4C4F-4F01-B1E3-9204DA03FAE1}">
      <dsp:nvSpPr>
        <dsp:cNvPr id="7" name="Прямоугольник 6"/>
        <dsp:cNvSpPr/>
      </dsp:nvSpPr>
      <dsp:spPr bwMode="white">
        <a:xfrm>
          <a:off x="2756027" y="2413635"/>
          <a:ext cx="1493520" cy="203136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50740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Субвенция на передаваемые полномочия:</a:t>
          </a:r>
          <a:endParaRPr lang="ru-RU" sz="1400" b="1" dirty="0" smtClean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  <a:latin typeface="Cambria" panose="02040503050406030204" pitchFamily="18" charset="0"/>
            </a:rPr>
            <a:t>2026 - </a:t>
          </a:r>
          <a:endParaRPr lang="ru-RU" sz="1400" b="1" dirty="0">
            <a:solidFill>
              <a:schemeClr val="tx1"/>
            </a:solidFill>
            <a:latin typeface="Cambria" panose="020405030504060302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  <a:latin typeface="Cambria" panose="02040503050406030204" pitchFamily="18" charset="0"/>
            </a:rPr>
            <a:t>1,551</a:t>
          </a:r>
          <a:endParaRPr lang="ru-RU" sz="1400" b="1" dirty="0">
            <a:solidFill>
              <a:schemeClr val="tx1"/>
            </a:solidFill>
            <a:latin typeface="Cambria" panose="02040503050406030204" pitchFamily="18" charset="0"/>
          </a:endParaRPr>
        </a:p>
      </dsp:txBody>
      <dsp:txXfrm>
        <a:off x="2756027" y="2413635"/>
        <a:ext cx="1493520" cy="2031365"/>
      </dsp:txXfrm>
    </dsp:sp>
    <dsp:sp modelId="{EBA2E525-2EBB-4DBE-BC04-D4DE078F12D7}">
      <dsp:nvSpPr>
        <dsp:cNvPr id="8" name="Овал 7"/>
        <dsp:cNvSpPr/>
      </dsp:nvSpPr>
      <dsp:spPr bwMode="white">
        <a:xfrm>
          <a:off x="4089527" y="1509522"/>
          <a:ext cx="376936" cy="376936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hueOff val="-9360000"/>
            <a:satOff val="13595"/>
            <a:lumOff val="11765"/>
            <a:alpha val="10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4089527" y="1509522"/>
        <a:ext cx="376936" cy="376936"/>
      </dsp:txXfrm>
    </dsp:sp>
    <dsp:sp modelId="{1A05894B-7733-426F-9F2C-E851A4942C4F}">
      <dsp:nvSpPr>
        <dsp:cNvPr id="9" name="Прямоугольник 8"/>
        <dsp:cNvSpPr/>
      </dsp:nvSpPr>
      <dsp:spPr bwMode="white">
        <a:xfrm>
          <a:off x="4277995" y="1697990"/>
          <a:ext cx="1493520" cy="274701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99730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Субвенция на осуществление первичного воинского учета:</a:t>
          </a:r>
          <a:endParaRPr lang="ru-RU" sz="1400" b="1" dirty="0" smtClean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  <a:latin typeface="Cambria" panose="02040503050406030204" pitchFamily="18" charset="0"/>
            </a:rPr>
            <a:t>2026 - </a:t>
          </a:r>
          <a:endParaRPr lang="ru-RU" sz="1400" b="1" dirty="0">
            <a:solidFill>
              <a:schemeClr val="tx1"/>
            </a:solidFill>
            <a:latin typeface="Cambria" panose="020405030504060302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  <a:latin typeface="Cambria" panose="02040503050406030204" pitchFamily="18" charset="0"/>
            </a:rPr>
            <a:t>579,666</a:t>
          </a:r>
          <a:r>
            <a:rPr lang="ru-RU" sz="1400" b="1" dirty="0">
              <a:solidFill>
                <a:schemeClr val="tx1"/>
              </a:solidFill>
              <a:latin typeface="Cambria" panose="02040503050406030204" pitchFamily="18" charset="0"/>
            </a:rPr>
            <a:t> </a:t>
          </a:r>
          <a:endParaRPr lang="ru-RU" sz="1400" b="1" dirty="0">
            <a:solidFill>
              <a:schemeClr val="tx1"/>
            </a:solidFill>
            <a:latin typeface="Cambria" panose="02040503050406030204" pitchFamily="18" charset="0"/>
          </a:endParaRPr>
        </a:p>
      </dsp:txBody>
      <dsp:txXfrm>
        <a:off x="4277995" y="1697990"/>
        <a:ext cx="1493520" cy="2747010"/>
      </dsp:txXfrm>
    </dsp:sp>
    <dsp:sp modelId="{E2A90130-1B03-4E8C-BEEB-B5EC6DBF362E}">
      <dsp:nvSpPr>
        <dsp:cNvPr id="10" name="Овал 9"/>
        <dsp:cNvSpPr/>
      </dsp:nvSpPr>
      <dsp:spPr bwMode="white">
        <a:xfrm>
          <a:off x="5696839" y="1005459"/>
          <a:ext cx="504952" cy="50495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hueOff val="-14040000"/>
            <a:satOff val="20392"/>
            <a:lumOff val="17647"/>
            <a:alpha val="10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5696839" y="1005459"/>
        <a:ext cx="504952" cy="504952"/>
      </dsp:txXfrm>
    </dsp:sp>
    <dsp:sp modelId="{71C8FDF0-7CEC-4ADE-8A94-6DFCA45ADA2D}">
      <dsp:nvSpPr>
        <dsp:cNvPr id="11" name="Прямоугольник 10"/>
        <dsp:cNvSpPr/>
      </dsp:nvSpPr>
      <dsp:spPr bwMode="white">
        <a:xfrm>
          <a:off x="5949315" y="1257935"/>
          <a:ext cx="1493520" cy="3187065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267563" tIns="0" rIns="0" bIns="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Дотация на выравнивание бюджетной обеспеченности: </a:t>
          </a:r>
          <a:endParaRPr lang="ru-RU" sz="1400" b="1" dirty="0" smtClean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chemeClr val="tx1"/>
              </a:solidFill>
              <a:latin typeface="Cambria" panose="02040503050406030204" pitchFamily="18" charset="0"/>
              <a:cs typeface="Times New Roman" panose="02020603050405020304" pitchFamily="18" charset="0"/>
            </a:rPr>
            <a:t>2026 - </a:t>
          </a:r>
          <a:endParaRPr lang="ru-RU" sz="1400" b="1" dirty="0" smtClean="0">
            <a:solidFill>
              <a:schemeClr val="tx1"/>
            </a:solidFill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>
              <a:solidFill>
                <a:schemeClr val="tx1"/>
              </a:solidFill>
              <a:latin typeface="Cambria" panose="02040503050406030204" pitchFamily="18" charset="0"/>
            </a:rPr>
            <a:t>863,495</a:t>
          </a:r>
          <a:endParaRPr lang="ru-RU" sz="1400" b="1" dirty="0">
            <a:solidFill>
              <a:schemeClr val="tx1"/>
            </a:solidFill>
            <a:latin typeface="Cambria" panose="02040503050406030204" pitchFamily="18" charset="0"/>
          </a:endParaRPr>
        </a:p>
      </dsp:txBody>
      <dsp:txXfrm>
        <a:off x="5949315" y="1257935"/>
        <a:ext cx="1493520" cy="31870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5127170" cy="5127170"/>
        <a:chOff x="0" y="0"/>
        <a:chExt cx="5127170" cy="5127170"/>
      </a:xfrm>
    </dsp:grpSpPr>
    <dsp:sp modelId="{66F0FD99-888F-477A-9D5F-3DE62CC343A4}">
      <dsp:nvSpPr>
        <dsp:cNvPr id="3" name="Овал 2"/>
        <dsp:cNvSpPr/>
      </dsp:nvSpPr>
      <dsp:spPr bwMode="white">
        <a:xfrm>
          <a:off x="3172810" y="1700760"/>
          <a:ext cx="1754730" cy="1754730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25400" tIns="25400" rIns="25400" bIns="254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Всего </a:t>
          </a:r>
          <a:r>
            <a:rPr lang="ru-RU" sz="1800" b="1" dirty="0" smtClean="0">
              <a:latin typeface="Cambria" panose="02040503050406030204" pitchFamily="18" charset="0"/>
              <a:cs typeface="Times New Roman" panose="02020603050405020304" pitchFamily="18" charset="0"/>
            </a:rPr>
            <a:t>19493,904</a:t>
          </a:r>
          <a:endParaRPr lang="ru-RU" sz="1800" b="1" dirty="0" smtClean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3172810" y="1700760"/>
        <a:ext cx="1754730" cy="1754730"/>
      </dsp:txXfrm>
    </dsp:sp>
    <dsp:sp modelId="{61D3FA14-7D84-46ED-A859-B2CCD5FF0B50}">
      <dsp:nvSpPr>
        <dsp:cNvPr id="4" name="Овал 3"/>
        <dsp:cNvSpPr/>
      </dsp:nvSpPr>
      <dsp:spPr bwMode="white">
        <a:xfrm>
          <a:off x="3882074" y="59281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3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4237,473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dirty="0" smtClean="0">
              <a:latin typeface="+mn-lt"/>
              <a:cs typeface="Times New Roman" panose="02020603050405020304" pitchFamily="18" charset="0"/>
            </a:rPr>
            <a:t>Оплата труда и начисления</a:t>
          </a:r>
          <a:endParaRPr lang="ru-RU" sz="900" dirty="0">
            <a:latin typeface="+mn-lt"/>
            <a:cs typeface="Times New Roman" panose="02020603050405020304" pitchFamily="18" charset="0"/>
          </a:endParaRPr>
        </a:p>
      </dsp:txBody>
      <dsp:txXfrm>
        <a:off x="3882074" y="59281"/>
        <a:ext cx="877365" cy="877365"/>
      </dsp:txXfrm>
    </dsp:sp>
    <dsp:sp modelId="{03FFB999-9B08-40C5-BBFF-56ED70635DB0}">
      <dsp:nvSpPr>
        <dsp:cNvPr id="5" name="Овал 4"/>
        <dsp:cNvSpPr/>
      </dsp:nvSpPr>
      <dsp:spPr bwMode="white">
        <a:xfrm>
          <a:off x="4548183" y="191679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657,01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 smtClean="0">
              <a:latin typeface="+mn-lt"/>
              <a:cs typeface="Times New Roman" panose="02020603050405020304" pitchFamily="18" charset="0"/>
            </a:rPr>
            <a:t>Прочие расходы</a:t>
          </a:r>
          <a:endParaRPr lang="ru-RU" sz="800" dirty="0">
            <a:latin typeface="+mn-lt"/>
            <a:cs typeface="Times New Roman" panose="02020603050405020304" pitchFamily="18" charset="0"/>
          </a:endParaRPr>
        </a:p>
      </dsp:txBody>
      <dsp:txXfrm>
        <a:off x="4548183" y="191679"/>
        <a:ext cx="877365" cy="877365"/>
      </dsp:txXfrm>
    </dsp:sp>
    <dsp:sp modelId="{01581E9A-27B1-48C3-AD26-31DFF8B338A8}">
      <dsp:nvSpPr>
        <dsp:cNvPr id="6" name="Овал 5"/>
        <dsp:cNvSpPr/>
      </dsp:nvSpPr>
      <dsp:spPr bwMode="white">
        <a:xfrm>
          <a:off x="5150828" y="461764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dirty="0" smtClean="0">
              <a:latin typeface="+mn-lt"/>
              <a:cs typeface="Times New Roman" panose="02020603050405020304" pitchFamily="18" charset="0"/>
            </a:rPr>
            <a:t>600,00</a:t>
          </a:r>
          <a:endParaRPr lang="ru-RU" sz="800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dirty="0" smtClean="0">
              <a:latin typeface="+mn-lt"/>
              <a:cs typeface="Times New Roman" panose="02020603050405020304" pitchFamily="18" charset="0"/>
            </a:rPr>
            <a:t>Организация </a:t>
          </a:r>
          <a:r>
            <a:rPr lang="ru-RU" sz="800" dirty="0" smtClean="0">
              <a:latin typeface="+mn-lt"/>
              <a:cs typeface="Times New Roman" panose="02020603050405020304" pitchFamily="18" charset="0"/>
            </a:rPr>
            <a:t>культурных мероприятий</a:t>
          </a:r>
          <a:endParaRPr lang="ru-RU" sz="800" dirty="0">
            <a:latin typeface="+mn-lt"/>
            <a:cs typeface="Times New Roman" panose="02020603050405020304" pitchFamily="18" charset="0"/>
          </a:endParaRPr>
        </a:p>
      </dsp:txBody>
      <dsp:txXfrm>
        <a:off x="5150828" y="461764"/>
        <a:ext cx="877365" cy="877365"/>
      </dsp:txXfrm>
    </dsp:sp>
    <dsp:sp modelId="{C6349244-FEB6-4D37-9925-6EDB91A9B96C}">
      <dsp:nvSpPr>
        <dsp:cNvPr id="7" name="Овал 6"/>
        <dsp:cNvSpPr/>
      </dsp:nvSpPr>
      <dsp:spPr bwMode="white">
        <a:xfrm>
          <a:off x="5494838" y="1129684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6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1,551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непрограммные расходы</a:t>
          </a:r>
          <a:endParaRPr lang="ru-RU" sz="800" dirty="0">
            <a:latin typeface="+mn-lt"/>
            <a:cs typeface="Times New Roman" panose="02020603050405020304" pitchFamily="18" charset="0"/>
          </a:endParaRPr>
        </a:p>
      </dsp:txBody>
      <dsp:txXfrm>
        <a:off x="5494838" y="1129684"/>
        <a:ext cx="877365" cy="877365"/>
      </dsp:txXfrm>
    </dsp:sp>
    <dsp:sp modelId="{A115632A-EBAB-46AF-91F1-A980A8771DA5}">
      <dsp:nvSpPr>
        <dsp:cNvPr id="8" name="Овал 7"/>
        <dsp:cNvSpPr/>
      </dsp:nvSpPr>
      <dsp:spPr bwMode="white">
        <a:xfrm>
          <a:off x="5697643" y="1735529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>
              <a:latin typeface="+mn-lt"/>
              <a:cs typeface="Times New Roman" panose="02020603050405020304" pitchFamily="18" charset="0"/>
            </a:rPr>
            <a:t>64,691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> аккарицидная обработка</a:t>
          </a:r>
          <a:endParaRPr lang="ru-RU" sz="800" dirty="0">
            <a:latin typeface="+mn-lt"/>
            <a:cs typeface="Times New Roman" panose="02020603050405020304" pitchFamily="18" charset="0"/>
          </a:endParaRPr>
        </a:p>
      </dsp:txBody>
      <dsp:txXfrm>
        <a:off x="5697643" y="1735529"/>
        <a:ext cx="877365" cy="877365"/>
      </dsp:txXfrm>
    </dsp:sp>
    <dsp:sp modelId="{1326CDF0-70DE-488D-B87B-AE18E2964E6F}">
      <dsp:nvSpPr>
        <dsp:cNvPr id="9" name="Овал 8"/>
        <dsp:cNvSpPr/>
      </dsp:nvSpPr>
      <dsp:spPr bwMode="white">
        <a:xfrm>
          <a:off x="5736395" y="2315517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3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200,00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Энергетические ресурсы</a:t>
          </a:r>
          <a:endParaRPr lang="ru-RU" sz="800" b="0" dirty="0">
            <a:latin typeface="+mn-lt"/>
            <a:cs typeface="Times New Roman" panose="02020603050405020304" pitchFamily="18" charset="0"/>
          </a:endParaRPr>
        </a:p>
      </dsp:txBody>
      <dsp:txXfrm>
        <a:off x="5736395" y="2315517"/>
        <a:ext cx="877365" cy="877365"/>
      </dsp:txXfrm>
    </dsp:sp>
    <dsp:sp modelId="{9D4C5B1C-1546-46A6-8F72-A5383271B931}">
      <dsp:nvSpPr>
        <dsp:cNvPr id="10" name="Овал 9"/>
        <dsp:cNvSpPr/>
      </dsp:nvSpPr>
      <dsp:spPr bwMode="white">
        <a:xfrm>
          <a:off x="5571047" y="2962596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100,00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Кадастровые работы</a:t>
          </a:r>
          <a:endParaRPr lang="ru-RU" sz="900" b="0" dirty="0">
            <a:latin typeface="+mn-lt"/>
            <a:cs typeface="Times New Roman" panose="02020603050405020304" pitchFamily="18" charset="0"/>
          </a:endParaRPr>
        </a:p>
      </dsp:txBody>
      <dsp:txXfrm>
        <a:off x="5571047" y="2962596"/>
        <a:ext cx="877365" cy="877365"/>
      </dsp:txXfrm>
    </dsp:sp>
    <dsp:sp modelId="{E544BF52-6011-4F85-905C-83E041CAAA23}">
      <dsp:nvSpPr>
        <dsp:cNvPr id="11" name="Овал 10"/>
        <dsp:cNvSpPr/>
      </dsp:nvSpPr>
      <dsp:spPr bwMode="white">
        <a:xfrm>
          <a:off x="5092962" y="3554248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166,544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КСП </a:t>
          </a:r>
          <a:r>
            <a:rPr lang="ru-RU" sz="800" b="1" dirty="0" smtClean="0">
              <a:latin typeface="+mn-lt"/>
              <a:cs typeface="Times New Roman" panose="02020603050405020304" pitchFamily="18" charset="0"/>
            </a:rPr>
            <a:t>финансово-бюджетный надзор</a:t>
          </a:r>
          <a:endParaRPr lang="ru-RU" sz="800" b="1" dirty="0">
            <a:latin typeface="+mn-lt"/>
            <a:cs typeface="Times New Roman" panose="02020603050405020304" pitchFamily="18" charset="0"/>
          </a:endParaRPr>
        </a:p>
      </dsp:txBody>
      <dsp:txXfrm>
        <a:off x="5092962" y="3554248"/>
        <a:ext cx="877365" cy="877365"/>
      </dsp:txXfrm>
    </dsp:sp>
    <dsp:sp modelId="{3C7A9B14-2965-4A20-B5BB-5EBAA650A601}">
      <dsp:nvSpPr>
        <dsp:cNvPr id="12" name="Овал 11"/>
        <dsp:cNvSpPr/>
      </dsp:nvSpPr>
      <dsp:spPr bwMode="white">
        <a:xfrm>
          <a:off x="4626300" y="4014643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6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dirty="0">
              <a:latin typeface="+mn-lt"/>
              <a:cs typeface="Times New Roman" panose="02020603050405020304" pitchFamily="18" charset="0"/>
            </a:rPr>
            <a:t>496,249 благоустройство дворовых</a:t>
          </a:r>
          <a:endParaRPr lang="ru-RU" sz="800" b="1" dirty="0">
            <a:latin typeface="+mn-lt"/>
            <a:cs typeface="Times New Roman" panose="02020603050405020304" pitchFamily="18" charset="0"/>
          </a:endParaRPr>
        </a:p>
      </dsp:txBody>
      <dsp:txXfrm>
        <a:off x="4626300" y="4014643"/>
        <a:ext cx="877365" cy="877365"/>
      </dsp:txXfrm>
    </dsp:sp>
    <dsp:sp modelId="{3B26E9BD-9855-4631-A6E9-2B18395090B7}">
      <dsp:nvSpPr>
        <dsp:cNvPr id="13" name="Овал 12"/>
        <dsp:cNvSpPr/>
      </dsp:nvSpPr>
      <dsp:spPr bwMode="white">
        <a:xfrm>
          <a:off x="3920695" y="4249805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dirty="0">
              <a:latin typeface="+mn-lt"/>
              <a:cs typeface="Times New Roman" panose="02020603050405020304" pitchFamily="18" charset="0"/>
            </a:rPr>
            <a:t>1200,00 </a:t>
          </a:r>
          <a:r>
            <a:rPr lang="ru-RU" sz="800" dirty="0">
              <a:latin typeface="+mn-lt"/>
              <a:cs typeface="Times New Roman" panose="02020603050405020304" pitchFamily="18" charset="0"/>
            </a:rPr>
            <a:t>оборудование санитарно-защитных зон</a:t>
          </a:r>
          <a:endParaRPr lang="ru-RU" sz="800" dirty="0">
            <a:latin typeface="+mn-lt"/>
            <a:cs typeface="Times New Roman" panose="02020603050405020304" pitchFamily="18" charset="0"/>
          </a:endParaRPr>
        </a:p>
      </dsp:txBody>
      <dsp:txXfrm>
        <a:off x="3920695" y="4249805"/>
        <a:ext cx="877365" cy="877365"/>
      </dsp:txXfrm>
    </dsp:sp>
    <dsp:sp modelId="{2FCF472E-1E5D-451B-9ED3-88EBDB4F47BD}">
      <dsp:nvSpPr>
        <dsp:cNvPr id="14" name="Овал 13"/>
        <dsp:cNvSpPr/>
      </dsp:nvSpPr>
      <dsp:spPr bwMode="white">
        <a:xfrm>
          <a:off x="3260546" y="4242547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3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dirty="0">
              <a:latin typeface="+mn-lt"/>
              <a:cs typeface="Times New Roman" panose="02020603050405020304" pitchFamily="18" charset="0"/>
            </a:rPr>
            <a:t>24,543 независимая оценка имущества</a:t>
          </a:r>
          <a:endParaRPr lang="ru-RU" sz="800" b="0" dirty="0">
            <a:latin typeface="+mn-lt"/>
            <a:cs typeface="Times New Roman" panose="02020603050405020304" pitchFamily="18" charset="0"/>
          </a:endParaRPr>
        </a:p>
      </dsp:txBody>
      <dsp:txXfrm>
        <a:off x="3260546" y="4242547"/>
        <a:ext cx="877365" cy="877365"/>
      </dsp:txXfrm>
    </dsp:sp>
    <dsp:sp modelId="{4CBCA9AB-FF8D-4650-B01C-B21E881EEEE9}">
      <dsp:nvSpPr>
        <dsp:cNvPr id="15" name="Овал 14"/>
        <dsp:cNvSpPr/>
      </dsp:nvSpPr>
      <dsp:spPr bwMode="white">
        <a:xfrm>
          <a:off x="2596685" y="4014643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1527,12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dirty="0">
              <a:latin typeface="+mn-lt"/>
              <a:cs typeface="Times New Roman" panose="02020603050405020304" pitchFamily="18" charset="0"/>
            </a:rPr>
            <a:t>оборудование детских площадок</a:t>
          </a:r>
          <a:endParaRPr lang="ru-RU" sz="800" b="0" dirty="0">
            <a:latin typeface="+mn-lt"/>
            <a:cs typeface="Times New Roman" panose="02020603050405020304" pitchFamily="18" charset="0"/>
          </a:endParaRPr>
        </a:p>
      </dsp:txBody>
      <dsp:txXfrm>
        <a:off x="2596685" y="4014643"/>
        <a:ext cx="877365" cy="877365"/>
      </dsp:txXfrm>
    </dsp:sp>
    <dsp:sp modelId="{48C039C8-572E-42FA-B7E5-CDC7CA39C181}">
      <dsp:nvSpPr>
        <dsp:cNvPr id="16" name="Овал 15"/>
        <dsp:cNvSpPr/>
      </dsp:nvSpPr>
      <dsp:spPr bwMode="white">
        <a:xfrm>
          <a:off x="2042793" y="3583532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dirty="0" smtClean="0">
              <a:latin typeface="+mn-lt"/>
              <a:cs typeface="Times New Roman" panose="02020603050405020304" pitchFamily="18" charset="0"/>
            </a:rPr>
            <a:t>579,666</a:t>
          </a:r>
          <a:endParaRPr lang="ru-RU" sz="8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dirty="0" smtClean="0">
              <a:latin typeface="+mn-lt"/>
              <a:cs typeface="Times New Roman" panose="02020603050405020304" pitchFamily="18" charset="0"/>
            </a:rPr>
            <a:t>Национальная </a:t>
          </a:r>
          <a:r>
            <a:rPr lang="ru-RU" sz="900" dirty="0" smtClean="0">
              <a:latin typeface="+mn-lt"/>
              <a:cs typeface="Times New Roman" panose="02020603050405020304" pitchFamily="18" charset="0"/>
            </a:rPr>
            <a:t>оборона</a:t>
          </a:r>
          <a:endParaRPr lang="ru-RU" sz="900" b="0" dirty="0">
            <a:latin typeface="+mn-lt"/>
            <a:cs typeface="Times New Roman" panose="02020603050405020304" pitchFamily="18" charset="0"/>
          </a:endParaRPr>
        </a:p>
      </dsp:txBody>
      <dsp:txXfrm>
        <a:off x="2042793" y="3583532"/>
        <a:ext cx="877365" cy="877365"/>
      </dsp:txXfrm>
    </dsp:sp>
    <dsp:sp modelId="{11AD17D5-BAD5-40E4-99E7-44E33D93CEA8}">
      <dsp:nvSpPr>
        <dsp:cNvPr id="17" name="Овал 16"/>
        <dsp:cNvSpPr/>
      </dsp:nvSpPr>
      <dsp:spPr bwMode="white">
        <a:xfrm>
          <a:off x="1658894" y="2995931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6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4 600,00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Уборка общественной территории </a:t>
          </a:r>
          <a:endParaRPr lang="ru-RU" sz="900" b="0" dirty="0" smtClean="0">
            <a:latin typeface="+mn-lt"/>
            <a:cs typeface="Times New Roman" panose="02020603050405020304" pitchFamily="18" charset="0"/>
          </a:endParaRPr>
        </a:p>
      </dsp:txBody>
      <dsp:txXfrm>
        <a:off x="1658894" y="2995931"/>
        <a:ext cx="877365" cy="877365"/>
      </dsp:txXfrm>
    </dsp:sp>
    <dsp:sp modelId="{BF1ECB7A-DD8E-4E7E-A79B-1DF460E58DF7}">
      <dsp:nvSpPr>
        <dsp:cNvPr id="18" name="Овал 17"/>
        <dsp:cNvSpPr/>
      </dsp:nvSpPr>
      <dsp:spPr bwMode="white">
        <a:xfrm>
          <a:off x="1476682" y="2286679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2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10,00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Резервный</a:t>
          </a:r>
          <a:r>
            <a:rPr lang="ru-RU" sz="900" b="1" dirty="0" smtClean="0">
              <a:latin typeface="+mn-lt"/>
              <a:cs typeface="Times New Roman" panose="02020603050405020304" pitchFamily="18" charset="0"/>
            </a:rPr>
            <a:t> фонд</a:t>
          </a:r>
          <a:endParaRPr lang="ru-RU" sz="900" b="0" dirty="0">
            <a:latin typeface="+mn-lt"/>
            <a:cs typeface="Times New Roman" panose="02020603050405020304" pitchFamily="18" charset="0"/>
          </a:endParaRPr>
        </a:p>
      </dsp:txBody>
      <dsp:txXfrm>
        <a:off x="1476682" y="2286679"/>
        <a:ext cx="877365" cy="877365"/>
      </dsp:txXfrm>
    </dsp:sp>
    <dsp:sp modelId="{172E1EB6-99F4-4079-A7C9-55AAE7354E43}">
      <dsp:nvSpPr>
        <dsp:cNvPr id="19" name="Овал 18"/>
        <dsp:cNvSpPr/>
      </dsp:nvSpPr>
      <dsp:spPr bwMode="white">
        <a:xfrm>
          <a:off x="1447207" y="1617640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3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1 600,00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dirty="0" err="1" smtClean="0">
              <a:latin typeface="+mn-lt"/>
              <a:cs typeface="Times New Roman" panose="02020603050405020304" pitchFamily="18" charset="0"/>
            </a:rPr>
            <a:t>Обеспеч</a:t>
          </a:r>
          <a:r>
            <a:rPr lang="ru-RU" sz="900" b="0" dirty="0" smtClean="0">
              <a:latin typeface="+mn-lt"/>
              <a:cs typeface="Times New Roman" panose="02020603050405020304" pitchFamily="18" charset="0"/>
            </a:rPr>
            <a:t>. поселения уличным освещением</a:t>
          </a:r>
          <a:endParaRPr lang="ru-RU" sz="900" b="0" dirty="0" smtClean="0">
            <a:latin typeface="+mn-lt"/>
            <a:cs typeface="Times New Roman" panose="02020603050405020304" pitchFamily="18" charset="0"/>
          </a:endParaRPr>
        </a:p>
      </dsp:txBody>
      <dsp:txXfrm>
        <a:off x="1447207" y="1617640"/>
        <a:ext cx="877365" cy="877365"/>
      </dsp:txXfrm>
    </dsp:sp>
    <dsp:sp modelId="{4AB13B38-7EC2-4475-B66C-193EC925DB1E}">
      <dsp:nvSpPr>
        <dsp:cNvPr id="20" name="Овал 19"/>
        <dsp:cNvSpPr/>
      </dsp:nvSpPr>
      <dsp:spPr bwMode="white">
        <a:xfrm>
          <a:off x="1820308" y="847063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4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55,644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Пенсионное обеспечение</a:t>
          </a:r>
          <a:endParaRPr lang="ru-RU" sz="900" b="0" dirty="0" smtClean="0">
            <a:latin typeface="+mn-lt"/>
            <a:cs typeface="Times New Roman" panose="02020603050405020304" pitchFamily="18" charset="0"/>
          </a:endParaRPr>
        </a:p>
      </dsp:txBody>
      <dsp:txXfrm>
        <a:off x="1820308" y="847063"/>
        <a:ext cx="877365" cy="877365"/>
      </dsp:txXfrm>
    </dsp:sp>
    <dsp:sp modelId="{974BC752-1DD9-4B7D-ACB6-9FF8357BF2BF}">
      <dsp:nvSpPr>
        <dsp:cNvPr id="21" name="Овал 20"/>
        <dsp:cNvSpPr/>
      </dsp:nvSpPr>
      <dsp:spPr bwMode="white">
        <a:xfrm>
          <a:off x="2301877" y="456849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5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20320" tIns="20320" rIns="20320" bIns="2032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/>
            <a:t>3500,00</a:t>
          </a:r>
          <a:r>
            <a:rPr lang="ru-RU" sz="1600"/>
            <a:t> </a:t>
          </a:r>
          <a:r>
            <a:rPr lang="ru-RU" sz="900" b="1"/>
            <a:t>Озеленение и уборка сухой растительности</a:t>
          </a:r>
          <a:endParaRPr lang="ru-RU" sz="900" b="1"/>
        </a:p>
      </dsp:txBody>
      <dsp:txXfrm>
        <a:off x="2301877" y="456849"/>
        <a:ext cx="877365" cy="877365"/>
      </dsp:txXfrm>
    </dsp:sp>
    <dsp:sp modelId="{26685A32-2EA7-4260-9985-8DB0196A861B}">
      <dsp:nvSpPr>
        <dsp:cNvPr id="22" name="Овал 21"/>
        <dsp:cNvSpPr/>
      </dsp:nvSpPr>
      <dsp:spPr bwMode="white">
        <a:xfrm>
          <a:off x="3166334" y="93550"/>
          <a:ext cx="877365" cy="877365"/>
        </a:xfrm>
        <a:prstGeom prst="ellipse">
          <a:avLst/>
        </a:prstGeom>
      </dsp:spPr>
      <dsp:style>
        <a:lnRef idx="0">
          <a:schemeClr val="lt1"/>
        </a:lnRef>
        <a:fillRef idx="3">
          <a:schemeClr val="accent6">
            <a:alpha val="50000"/>
          </a:schemeClr>
        </a:fillRef>
        <a:effectRef idx="0">
          <a:scrgbClr r="0" g="0" b="0"/>
        </a:effectRef>
        <a:fontRef idx="minor">
          <a:schemeClr val="tx1"/>
        </a:fontRef>
      </dsp:style>
      <dsp:txBody>
        <a:bodyPr vert="horz" wrap="square"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 smtClean="0">
              <a:latin typeface="+mn-lt"/>
              <a:cs typeface="Times New Roman" panose="02020603050405020304" pitchFamily="18" charset="0"/>
            </a:rPr>
            <a:t>9,534</a:t>
          </a:r>
          <a:endParaRPr lang="ru-RU" sz="900" b="1" dirty="0" smtClean="0">
            <a:latin typeface="+mn-lt"/>
            <a:cs typeface="Times New Roman" panose="02020603050405020304" pitchFamily="18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0" dirty="0" smtClean="0">
              <a:latin typeface="+mn-lt"/>
              <a:cs typeface="Times New Roman" panose="02020603050405020304" pitchFamily="18" charset="0"/>
            </a:rPr>
            <a:t>Ежегодные членский взносы</a:t>
          </a:r>
          <a:endParaRPr lang="ru-RU" sz="900" b="0" dirty="0">
            <a:latin typeface="+mn-lt"/>
            <a:cs typeface="Times New Roman" panose="02020603050405020304" pitchFamily="18" charset="0"/>
          </a:endParaRPr>
        </a:p>
      </dsp:txBody>
      <dsp:txXfrm>
        <a:off x="3166334" y="93550"/>
        <a:ext cx="877365" cy="877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parTxLTRAlign" val="r"/>
                    <dgm:param type="parTxRTLAlign" val="r"/>
                    <dgm:param type="txAnchorVert" val="t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2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3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4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4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5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6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7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7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8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9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0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0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1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1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2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3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4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4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6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70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74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83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87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96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200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1B4DD-9ED0-453B-ABF6-7F16DAF2942E}" type="datetimeFigureOut">
              <a:rPr lang="ru-RU" smtClean="0"/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55738-CCEA-48B4-B347-A976C1C5EAFD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89D68-C015-4F82-B843-DF7F2AA09BAF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9BC-F685-4931-9547-A687FCD7EAF2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1ECE7-B17E-4D08-89BF-E1BC0B0A5776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BD3F-FD85-4C9A-BAA1-4D0BCFBF7404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FCC2D-B790-427F-A917-700BDF56E983}" type="datetime1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6079-C97B-4882-9CF0-71F83213A903}" type="datetime1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EFA47-6701-4A39-B82C-291B67DDFE64}" type="datetime1">
              <a:rPr lang="ru-RU" smtClean="0"/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DA1-285D-4CF2-B8FB-32FA4F717957}" type="datetime1">
              <a:rPr lang="ru-RU" smtClean="0"/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D8FA9-59E2-420C-871F-ACB9166C47E8}" type="datetime1">
              <a:rPr lang="ru-RU" smtClean="0"/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7320A-C1C2-4BDB-A7B8-F56029AB9B5F}" type="datetime1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09C0B-9996-4FF9-947F-3B8F190AC956}" type="datetime1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Замещающий текст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Замещающая дата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0CF1BF90-A50D-41F2-9194-2DCDC27E64D1}" type="datetime1">
              <a:rPr lang="ru-RU" smtClean="0"/>
            </a:fld>
            <a:endParaRPr lang="ru-RU" dirty="0"/>
          </a:p>
        </p:txBody>
      </p:sp>
      <p:sp>
        <p:nvSpPr>
          <p:cNvPr id="1029" name="Замещающий нижний колонтитул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1030" name="Замещающий номер слайда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2358DFD2-F10C-43E6-8AFC-B51335507144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hyperlink" Target="mailto:kashtany-sovet@bahch.rk.gov.ru" TargetMode="Externa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.xml"/><Relationship Id="rId7" Type="http://schemas.microsoft.com/office/2007/relationships/diagramDrawing" Target="../diagrams/drawing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3" Type="http://schemas.openxmlformats.org/officeDocument/2006/relationships/diagramData" Target="../diagrams/data2.xml"/><Relationship Id="rId2" Type="http://schemas.openxmlformats.org/officeDocument/2006/relationships/image" Target="../media/image2.jpeg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rot="20544437" flipH="1">
            <a:off x="-862031" y="1310660"/>
            <a:ext cx="10524537" cy="5018314"/>
            <a:chOff x="-602923" y="956640"/>
            <a:chExt cx="10391002" cy="5018314"/>
          </a:xfrm>
        </p:grpSpPr>
        <p:sp>
          <p:nvSpPr>
            <p:cNvPr id="4" name="Прямоугольник 3"/>
            <p:cNvSpPr/>
            <p:nvPr/>
          </p:nvSpPr>
          <p:spPr>
            <a:xfrm rot="21110853">
              <a:off x="-517032" y="956640"/>
              <a:ext cx="10152711" cy="486591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 rot="20703472">
              <a:off x="-364632" y="1109040"/>
              <a:ext cx="10152711" cy="486591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 rot="20544437">
              <a:off x="-602923" y="1275410"/>
              <a:ext cx="9639251" cy="380174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235990" y="2380354"/>
            <a:ext cx="5274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Бюджет для граждан</a:t>
            </a:r>
            <a:endParaRPr lang="ru-RU" sz="4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085929" y="2409473"/>
            <a:ext cx="0" cy="250563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8402530" y="5664751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pic>
        <p:nvPicPr>
          <p:cNvPr id="1026" name="Picture 2" descr="D:\Документы\ВСЕ\Бюджет для граждан\1883dde2e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9473"/>
            <a:ext cx="3960337" cy="240052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235991" y="3345451"/>
            <a:ext cx="5274526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Каштановского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сельского поселения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Бахчисарайского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района 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Республики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Крым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2026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год 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515" y="569463"/>
            <a:ext cx="8080239" cy="5219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cap="small" spc="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Налоговые доходы </a:t>
            </a:r>
            <a:r>
              <a:rPr lang="ru-RU" b="1" i="1" cap="small" spc="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(тыс.рублей)</a:t>
            </a:r>
            <a:endParaRPr lang="ru-RU" b="1" i="1" cap="small" spc="3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63285" y="1426028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178818" y="1577300"/>
            <a:ext cx="2554622" cy="4397594"/>
            <a:chOff x="1693" y="0"/>
            <a:chExt cx="2176555" cy="4984328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693" y="0"/>
              <a:ext cx="2176555" cy="498432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accent5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1693" y="2073288"/>
              <a:ext cx="2087655" cy="19141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0" tIns="177800" rIns="177800" bIns="1778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 на доходы физ. лиц</a:t>
              </a:r>
              <a:endParaRPr lang="ru-RU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2026 - 3 137,32</a:t>
              </a:r>
              <a:endParaRPr lang="ru-RU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Овал 8"/>
          <p:cNvSpPr/>
          <p:nvPr/>
        </p:nvSpPr>
        <p:spPr>
          <a:xfrm>
            <a:off x="738384" y="1786376"/>
            <a:ext cx="1435490" cy="1405241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3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Группа 9"/>
          <p:cNvGrpSpPr/>
          <p:nvPr/>
        </p:nvGrpSpPr>
        <p:grpSpPr>
          <a:xfrm>
            <a:off x="3454784" y="1577300"/>
            <a:ext cx="2514216" cy="4397594"/>
            <a:chOff x="2715207" y="0"/>
            <a:chExt cx="2634480" cy="4984328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715207" y="0"/>
              <a:ext cx="2634480" cy="498432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accent5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7"/>
            <p:cNvSpPr/>
            <p:nvPr/>
          </p:nvSpPr>
          <p:spPr>
            <a:xfrm>
              <a:off x="2715207" y="1993731"/>
              <a:ext cx="2634480" cy="199373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0" tIns="177800" rIns="177800" bIns="1778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Единый сельхоз</a:t>
              </a:r>
              <a:endParaRPr lang="ru-RU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налог </a:t>
              </a:r>
              <a:endParaRPr lang="ru-RU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2026 - 3 741,78</a:t>
              </a:r>
              <a:endParaRPr lang="ru-RU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Овал 10"/>
          <p:cNvSpPr/>
          <p:nvPr/>
        </p:nvSpPr>
        <p:spPr>
          <a:xfrm>
            <a:off x="3955643" y="1741655"/>
            <a:ext cx="1512497" cy="1494682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6616701" y="1528530"/>
            <a:ext cx="2374900" cy="4446364"/>
            <a:chOff x="5428722" y="0"/>
            <a:chExt cx="2634480" cy="4984328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428722" y="0"/>
              <a:ext cx="2634480" cy="498432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3">
              <a:schemeClr val="accent5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10"/>
            <p:cNvSpPr/>
            <p:nvPr/>
          </p:nvSpPr>
          <p:spPr>
            <a:xfrm>
              <a:off x="5428722" y="1993731"/>
              <a:ext cx="2634480" cy="199373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0" tIns="177800" rIns="177800" bIns="17780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Земельный </a:t>
              </a:r>
              <a:endParaRPr lang="ru-RU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 </a:t>
              </a:r>
              <a:endParaRPr lang="ru-RU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2026 - 3 535,04</a:t>
              </a:r>
              <a:endParaRPr lang="ru-RU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7168681" y="1741655"/>
            <a:ext cx="1463244" cy="1457123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1000" r="-21000"/>
            </a:stretch>
          </a:blipFill>
        </p:spPr>
        <p:style>
          <a:lnRef idx="3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Двойная стрелка влево/вправо 15"/>
          <p:cNvSpPr/>
          <p:nvPr/>
        </p:nvSpPr>
        <p:spPr>
          <a:xfrm>
            <a:off x="369666" y="4924298"/>
            <a:ext cx="8326015" cy="747649"/>
          </a:xfrm>
          <a:prstGeom prst="leftRightArrow">
            <a:avLst/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60000"/>
              <a:hueOff val="0"/>
              <a:satOff val="0"/>
              <a:lumOff val="0"/>
              <a:alphaOff val="0"/>
            </a:schemeClr>
          </a:fillRef>
          <a:effectRef idx="1">
            <a:schemeClr val="accent5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63285" y="1426028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24" name="Схема 23"/>
          <p:cNvGraphicFramePr/>
          <p:nvPr/>
        </p:nvGraphicFramePr>
        <p:xfrm>
          <a:off x="694452" y="1663700"/>
          <a:ext cx="7776864" cy="4556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Заголовок 1"/>
          <p:cNvSpPr txBox="1"/>
          <p:nvPr/>
        </p:nvSpPr>
        <p:spPr>
          <a:xfrm>
            <a:off x="539552" y="743552"/>
            <a:ext cx="8208912" cy="461336"/>
          </a:xfrm>
          <a:prstGeom prst="rect">
            <a:avLst/>
          </a:prstGeom>
          <a:solidFill>
            <a:srgbClr val="66FF66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2400" b="1" dirty="0" smtClean="0">
                <a:highlight>
                  <a:srgbClr val="00FF00"/>
                </a:highlight>
                <a:latin typeface="+mn-lt"/>
                <a:cs typeface="Times New Roman" panose="02020603050405020304" pitchFamily="18" charset="0"/>
              </a:rPr>
              <a:t>НЕНАЛОГОВЫЕ ДОХОДЫ  </a:t>
            </a:r>
            <a:r>
              <a:rPr lang="ru-RU" sz="1800" b="1" dirty="0" smtClean="0">
                <a:highlight>
                  <a:srgbClr val="00FF00"/>
                </a:highlight>
                <a:latin typeface="+mn-lt"/>
                <a:cs typeface="Times New Roman" panose="02020603050405020304" pitchFamily="18" charset="0"/>
              </a:rPr>
              <a:t>(тыс.рублей)</a:t>
            </a:r>
            <a:endParaRPr lang="ru-RU" sz="1800" b="1" dirty="0" smtClean="0">
              <a:highlight>
                <a:srgbClr val="00FF00"/>
              </a:highlight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515" y="569463"/>
            <a:ext cx="810941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</a:t>
            </a:r>
            <a:r>
              <a:rPr lang="ru-RU" sz="3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</a:t>
            </a:r>
            <a:endParaRPr lang="ru-RU" sz="36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63285" y="1426028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Схема 1"/>
          <p:cNvGraphicFramePr/>
          <p:nvPr/>
        </p:nvGraphicFramePr>
        <p:xfrm>
          <a:off x="266700" y="1397000"/>
          <a:ext cx="862711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522515" y="1887000"/>
            <a:ext cx="1260140" cy="575195"/>
          </a:xfrm>
          <a:prstGeom prst="roundRect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тыс. руб.</a:t>
            </a:r>
            <a:endParaRPr lang="ru-RU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11"/>
            </a:gs>
            <a:gs pos="100000">
              <a:srgbClr val="83830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539123" y="1056881"/>
          <a:ext cx="8100350" cy="512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84618" y="359229"/>
            <a:ext cx="8609361" cy="697652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Каштановского сельского поселения Бахчисарайского района РЕСПУБЛИКИ КРЫМ </a:t>
            </a:r>
            <a:r>
              <a:rPr lang="ru-RU" b="1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2026 год </a:t>
            </a:r>
            <a:endParaRPr lang="ru-RU" b="1" cap="all" dirty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2918" y="5509121"/>
            <a:ext cx="1260140" cy="575195"/>
          </a:xfrm>
          <a:prstGeom prst="roundRect">
            <a:avLst/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63285" y="1426028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95536" y="1625600"/>
            <a:ext cx="8208912" cy="4323680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 rot="21321912">
            <a:off x="1077065" y="2210085"/>
            <a:ext cx="6781800" cy="36925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indent="5429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Каштановского сельского  поселения</a:t>
            </a:r>
            <a:endParaRPr lang="ru-RU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Каштаны, ул. Виноградная, 4, Бахчисарайский  район, Республика Крым , 298413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/факс (06554) 5 13 24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kashtany-sovet@bahch.rk.gov.ru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: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8:00 до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12:00 до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13:00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Приемные дни: вторник, четверг</a:t>
            </a:r>
            <a:endParaRPr lang="ru-RU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9:00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перерыв с 12:00 до 13:00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Выходной суббота, воскресенье.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515" y="569463"/>
            <a:ext cx="810941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spc="3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Контактная информация:</a:t>
            </a:r>
            <a:endParaRPr lang="ru-RU" sz="3600" spc="3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515" y="569463"/>
            <a:ext cx="810941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Уважаемые жители</a:t>
            </a:r>
            <a:endParaRPr lang="ru-RU" sz="2800" i="1" dirty="0" smtClean="0"/>
          </a:p>
          <a:p>
            <a:r>
              <a:rPr lang="ru-RU" sz="2800" i="1" dirty="0" smtClean="0"/>
              <a:t>Каштановского сельского поселения!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522515" y="2112298"/>
            <a:ext cx="81094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600" i="1" dirty="0" smtClean="0"/>
              <a:t>Открытость </a:t>
            </a:r>
            <a:r>
              <a:rPr lang="ru-RU" sz="1600" i="1" dirty="0"/>
              <a:t>и доступность информации являются одними из важных аспектов формирования и исполнения муниципального бюджета. </a:t>
            </a:r>
            <a:r>
              <a:rPr lang="ru-RU" sz="1600" i="1" dirty="0" smtClean="0">
                <a:cs typeface="Times New Roman" panose="02020603050405020304" pitchFamily="18" charset="0"/>
              </a:rPr>
              <a:t>Представленная </a:t>
            </a:r>
            <a:r>
              <a:rPr lang="ru-RU" sz="1600" i="1" dirty="0">
                <a:cs typeface="Times New Roman" panose="02020603050405020304" pitchFamily="18" charset="0"/>
              </a:rPr>
              <a:t>информация предназначена для широкого круга пользователей и будет интересна и полезна всем категориям населения, так как бюджет затрагивает интересы каждого жителя Каштановского сельского поселения. </a:t>
            </a:r>
            <a:endParaRPr lang="ru-RU" sz="1600" i="1" dirty="0" smtClean="0"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i="1" dirty="0" smtClean="0">
                <a:cs typeface="Times New Roman" panose="02020603050405020304" pitchFamily="18" charset="0"/>
              </a:rPr>
              <a:t>Мы </a:t>
            </a:r>
            <a:r>
              <a:rPr lang="ru-RU" sz="1600" i="1" dirty="0">
                <a:cs typeface="Times New Roman" panose="02020603050405020304" pitchFamily="18" charset="0"/>
              </a:rPr>
              <a:t>постарались в доступной и понятной форме для граждан, показать основные показатели бюджета муниципального образования </a:t>
            </a:r>
            <a:r>
              <a:rPr lang="ru-RU" sz="1600" i="1" dirty="0" err="1">
                <a:cs typeface="Times New Roman" panose="02020603050405020304" pitchFamily="18" charset="0"/>
              </a:rPr>
              <a:t>Каштановское</a:t>
            </a:r>
            <a:r>
              <a:rPr lang="ru-RU" sz="1600" i="1" dirty="0">
                <a:cs typeface="Times New Roman" panose="02020603050405020304" pitchFamily="18" charset="0"/>
              </a:rPr>
              <a:t> сельское поселение Бахчисарайского района Республики </a:t>
            </a:r>
            <a:r>
              <a:rPr lang="ru-RU" sz="1600" i="1" dirty="0" smtClean="0">
                <a:cs typeface="Times New Roman" panose="02020603050405020304" pitchFamily="18" charset="0"/>
              </a:rPr>
              <a:t>Крым.</a:t>
            </a:r>
            <a:endParaRPr lang="ru-RU" sz="1600" i="1" dirty="0" smtClean="0"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i="1" dirty="0"/>
              <a:t>Граждане – как налогоплательщики и как потребители муниципальных услуг –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каждого человека.</a:t>
            </a:r>
            <a:endParaRPr lang="ru-RU" sz="1600" i="1" dirty="0"/>
          </a:p>
          <a:p>
            <a:pPr indent="457200" algn="just"/>
            <a:r>
              <a:rPr lang="ru-RU" sz="1600" b="1" i="1" dirty="0" smtClean="0">
                <a:cs typeface="Times New Roman" panose="02020603050405020304" pitchFamily="18" charset="0"/>
              </a:rPr>
              <a:t>«</a:t>
            </a:r>
            <a:r>
              <a:rPr lang="ru-RU" sz="1600" b="1" i="1" dirty="0">
                <a:cs typeface="Times New Roman" panose="02020603050405020304" pitchFamily="18" charset="0"/>
              </a:rPr>
              <a:t>Бюджет для граждан» </a:t>
            </a:r>
            <a:r>
              <a:rPr lang="ru-RU" sz="1600" i="1" dirty="0">
                <a:cs typeface="Times New Roman" panose="02020603050405020304" pitchFamily="18" charset="0"/>
              </a:rPr>
              <a:t>нацелен на получение обратной связи от граждан, которым интересны современные проблемы финансов в </a:t>
            </a:r>
            <a:r>
              <a:rPr lang="ru-RU" sz="1600" i="1" dirty="0" err="1">
                <a:cs typeface="Times New Roman" panose="02020603050405020304" pitchFamily="18" charset="0"/>
              </a:rPr>
              <a:t>Каштановском</a:t>
            </a:r>
            <a:r>
              <a:rPr lang="ru-RU" sz="1600" i="1" dirty="0">
                <a:cs typeface="Times New Roman" panose="02020603050405020304" pitchFamily="18" charset="0"/>
              </a:rPr>
              <a:t> сельском поселении</a:t>
            </a:r>
            <a:r>
              <a:rPr lang="ru-RU" sz="1600" i="1" dirty="0" smtClean="0">
                <a:cs typeface="Times New Roman" panose="02020603050405020304" pitchFamily="18" charset="0"/>
              </a:rPr>
              <a:t>.</a:t>
            </a:r>
            <a:endParaRPr lang="ru-RU" sz="1600" i="1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54650" y="1956503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272415" y="188595"/>
            <a:ext cx="8871585" cy="61912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605" y="298450"/>
            <a:ext cx="8109585" cy="9067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noAutofit/>
          </a:bodyPr>
          <a:lstStyle/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прозрачности (открытости) бюджетной системы Российской Федерации означает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72539" y="1568576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/>
        </p:nvGraphicFramePr>
        <p:xfrm>
          <a:off x="896251" y="1736899"/>
          <a:ext cx="7736485" cy="417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23117" y="359228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9" name="Заголовок 1"/>
          <p:cNvSpPr txBox="1"/>
          <p:nvPr/>
        </p:nvSpPr>
        <p:spPr>
          <a:xfrm>
            <a:off x="422995" y="463975"/>
            <a:ext cx="8291264" cy="43204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 smtClean="0">
                <a:latin typeface="+mn-lt"/>
              </a:rPr>
              <a:t>ЧТО ТАКОЕ БЮДЖЕТ?</a:t>
            </a:r>
            <a:endParaRPr lang="ru-RU" sz="2800" b="1" i="1" dirty="0" smtClean="0">
              <a:latin typeface="+mn-lt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3011066" y="2816800"/>
            <a:ext cx="6097438" cy="570547"/>
          </a:xfrm>
          <a:prstGeom prst="curved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403006" y="1578090"/>
            <a:ext cx="2520000" cy="3960000"/>
            <a:chOff x="2080617" y="0"/>
            <a:chExt cx="1934765" cy="40639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080617" y="0"/>
              <a:ext cx="1934765" cy="406399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 w="22225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800" b="1" dirty="0" smtClean="0"/>
                <a:t>ДОХОДЫ</a:t>
              </a:r>
              <a:endParaRPr lang="ru-RU" sz="2800" b="1" dirty="0" smtClean="0"/>
            </a:p>
            <a:p>
              <a:pPr algn="ctr"/>
              <a:r>
                <a:rPr lang="ru-RU" sz="2200" b="1" dirty="0" smtClean="0"/>
                <a:t>бюджета</a:t>
              </a:r>
              <a:endParaRPr lang="ru-RU" sz="2200" b="1" dirty="0"/>
            </a:p>
          </p:txBody>
        </p:sp>
        <p:sp>
          <p:nvSpPr>
            <p:cNvPr id="13" name="Скругленный прямоугольник 4"/>
            <p:cNvSpPr/>
            <p:nvPr/>
          </p:nvSpPr>
          <p:spPr>
            <a:xfrm>
              <a:off x="2080617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/>
            </a:p>
          </p:txBody>
        </p:sp>
      </p:grpSp>
      <p:sp>
        <p:nvSpPr>
          <p:cNvPr id="16" name="Скругленный прямоугольник 4"/>
          <p:cNvSpPr/>
          <p:nvPr/>
        </p:nvSpPr>
        <p:spPr>
          <a:xfrm>
            <a:off x="4148678" y="1387477"/>
            <a:ext cx="1626655" cy="122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6101916" y="1628800"/>
            <a:ext cx="2520000" cy="3960000"/>
            <a:chOff x="4160490" y="0"/>
            <a:chExt cx="1934765" cy="40639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160490" y="0"/>
              <a:ext cx="1934765" cy="406399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 w="22225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800" b="1" dirty="0" smtClean="0"/>
                <a:t>РАСХОДЫ </a:t>
              </a:r>
              <a:endParaRPr lang="ru-RU" sz="2800" b="1" dirty="0" smtClean="0"/>
            </a:p>
            <a:p>
              <a:pPr algn="ctr"/>
              <a:r>
                <a:rPr lang="ru-RU" sz="2200" b="1" dirty="0" smtClean="0"/>
                <a:t>бюджета</a:t>
              </a:r>
              <a:endParaRPr lang="ru-RU" sz="2200" b="1" dirty="0"/>
            </a:p>
          </p:txBody>
        </p:sp>
        <p:sp>
          <p:nvSpPr>
            <p:cNvPr id="20" name="Скругленный прямоугольник 4"/>
            <p:cNvSpPr/>
            <p:nvPr/>
          </p:nvSpPr>
          <p:spPr>
            <a:xfrm>
              <a:off x="4160490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22995" y="1628800"/>
            <a:ext cx="2520000" cy="3960000"/>
            <a:chOff x="744" y="0"/>
            <a:chExt cx="1934765" cy="4063999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744" y="0"/>
              <a:ext cx="1934765" cy="4063999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 w="22225"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ru-RU" sz="2800" b="1" dirty="0" smtClean="0"/>
                <a:t>БЮДЖЕТ</a:t>
              </a:r>
              <a:endParaRPr lang="ru-RU" sz="2800" b="1" dirty="0"/>
            </a:p>
          </p:txBody>
        </p:sp>
        <p:sp>
          <p:nvSpPr>
            <p:cNvPr id="23" name="Скругленный прямоугольник 4"/>
            <p:cNvSpPr/>
            <p:nvPr/>
          </p:nvSpPr>
          <p:spPr>
            <a:xfrm>
              <a:off x="744" y="0"/>
              <a:ext cx="1934765" cy="1219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500" kern="1200" dirty="0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548995" y="2303988"/>
            <a:ext cx="2268000" cy="3096000"/>
          </a:xfrm>
          <a:prstGeom prst="roundRect">
            <a:avLst>
              <a:gd name="adj" fmla="val 10000"/>
            </a:avLst>
          </a:prstGeom>
          <a:solidFill>
            <a:srgbClr val="7030A0"/>
          </a:solidFill>
          <a:ln w="3175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dirty="0" smtClean="0"/>
              <a:t>- форма образования и расходования денежных </a:t>
            </a:r>
            <a:r>
              <a:rPr lang="ru-RU" sz="1600" dirty="0" smtClean="0"/>
              <a:t>средств, предназначенных для финансового обеспечения задач </a:t>
            </a:r>
            <a:endParaRPr lang="ru-RU" sz="1600" dirty="0" smtClean="0"/>
          </a:p>
          <a:p>
            <a:pPr algn="ctr"/>
            <a:r>
              <a:rPr lang="ru-RU" sz="1600" dirty="0" smtClean="0"/>
              <a:t>и функций </a:t>
            </a:r>
            <a:endParaRPr lang="ru-RU" sz="1600" dirty="0" smtClean="0"/>
          </a:p>
          <a:p>
            <a:pPr algn="ctr"/>
            <a:r>
              <a:rPr lang="ru-RU" sz="1600" dirty="0"/>
              <a:t>о</a:t>
            </a:r>
            <a:r>
              <a:rPr lang="ru-RU" sz="1600" dirty="0" smtClean="0"/>
              <a:t>рганов местного самоуправления</a:t>
            </a:r>
            <a:endParaRPr lang="ru-RU" sz="1600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6227916" y="2502988"/>
            <a:ext cx="2268000" cy="2952000"/>
            <a:chOff x="4434766" y="1188957"/>
            <a:chExt cx="1627712" cy="1258300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434766" y="1188957"/>
              <a:ext cx="1627712" cy="1258300"/>
            </a:xfrm>
            <a:prstGeom prst="roundRect">
              <a:avLst>
                <a:gd name="adj" fmla="val 10000"/>
              </a:avLst>
            </a:prstGeom>
            <a:solidFill>
              <a:srgbClr val="C00000"/>
            </a:solidFill>
            <a:ln w="3175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 prstMaterial="dkEdge"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1600" dirty="0" smtClean="0"/>
                <a:t>направляемые из бюджета денежные средства</a:t>
              </a:r>
              <a:endParaRPr lang="ru-RU" sz="1600" dirty="0" smtClean="0"/>
            </a:p>
            <a:p>
              <a:pPr algn="ctr"/>
              <a:r>
                <a:rPr lang="ru-RU" sz="1600" dirty="0" smtClean="0"/>
                <a:t>(финансовое обеспечение муниципальных учреждений, </a:t>
              </a:r>
              <a:endParaRPr lang="ru-RU" sz="1600" dirty="0" smtClean="0"/>
            </a:p>
            <a:p>
              <a:pPr algn="ctr"/>
              <a:r>
                <a:rPr lang="ru-RU" sz="1600" dirty="0" smtClean="0"/>
                <a:t>дорожное хозяйство, ЖКХ  и транспорт,  капитальное строительство и др.)</a:t>
              </a:r>
              <a:endParaRPr lang="ru-RU" sz="1600" dirty="0"/>
            </a:p>
          </p:txBody>
        </p:sp>
        <p:sp>
          <p:nvSpPr>
            <p:cNvPr id="30" name="Скругленный прямоугольник 4"/>
            <p:cNvSpPr/>
            <p:nvPr/>
          </p:nvSpPr>
          <p:spPr>
            <a:xfrm>
              <a:off x="4563012" y="1256278"/>
              <a:ext cx="1452420" cy="11894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68580" rIns="91440" bIns="6858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334412" y="939403"/>
            <a:ext cx="8657188" cy="737235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/>
              <a:t>Слово это заимствовано из Англии, где в старину канцлер казначейства приносил ежегодно в парламент мешок </a:t>
            </a:r>
            <a:r>
              <a:rPr lang="ru-RU" sz="1400" b="1" i="1" dirty="0" smtClean="0"/>
              <a:t>  с </a:t>
            </a:r>
            <a:r>
              <a:rPr lang="ru-RU" sz="1400" b="1" i="1" dirty="0"/>
              <a:t>деньгами и произносил речь, которая собственно и называлась старинным </a:t>
            </a:r>
            <a:r>
              <a:rPr lang="ru-RU" sz="1400" b="1" i="1" dirty="0" smtClean="0"/>
              <a:t>нормандским </a:t>
            </a:r>
            <a:r>
              <a:rPr lang="ru-RU" sz="1400" b="1" i="1" dirty="0"/>
              <a:t>словом "</a:t>
            </a:r>
            <a:r>
              <a:rPr lang="ru-RU" sz="1400" b="1" i="1" dirty="0" smtClean="0"/>
              <a:t>B</a:t>
            </a:r>
            <a:r>
              <a:rPr lang="en-US" sz="1400" b="1" i="1" dirty="0"/>
              <a:t>o</a:t>
            </a:r>
            <a:r>
              <a:rPr lang="ru-RU" sz="1400" b="1" i="1" dirty="0" smtClean="0"/>
              <a:t>u</a:t>
            </a:r>
            <a:r>
              <a:rPr lang="en-US" sz="1400" b="1" i="1" dirty="0"/>
              <a:t>g</a:t>
            </a:r>
            <a:r>
              <a:rPr lang="en-US" sz="1400" b="1" i="1" dirty="0" smtClean="0"/>
              <a:t>ett</a:t>
            </a:r>
            <a:r>
              <a:rPr lang="ru-RU" sz="1400" b="1" i="1" dirty="0" smtClean="0"/>
              <a:t>e" (</a:t>
            </a:r>
            <a:r>
              <a:rPr lang="ru-RU" sz="1400" b="1" i="1" dirty="0"/>
              <a:t>т.е. кожаный мешок</a:t>
            </a:r>
            <a:r>
              <a:rPr lang="ru-RU" sz="1400" b="1" i="1" dirty="0" smtClean="0"/>
              <a:t>)</a:t>
            </a:r>
            <a:endParaRPr lang="ru-RU" sz="1400" b="1" i="1" dirty="0"/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422910" y="5661025"/>
            <a:ext cx="8072755" cy="581660"/>
          </a:xfrm>
          <a:prstGeom prst="round2DiagRect">
            <a:avLst/>
          </a:prstGeom>
          <a:solidFill>
            <a:srgbClr val="66FF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i="1" dirty="0" smtClean="0">
                <a:cs typeface="Times New Roman" panose="02020603050405020304" pitchFamily="18" charset="0"/>
              </a:rPr>
              <a:t>Если расходная часть бюджета превышает доходную, то бюджет формируется с дефицитом. Превышение доходов над расходами образует положительный остаток бюджета (профицит). </a:t>
            </a:r>
            <a:endParaRPr lang="ru-RU" sz="1400" b="1" i="1" dirty="0">
              <a:cs typeface="Times New Roman" panose="02020603050405020304" pitchFamily="18" charset="0"/>
            </a:endParaRPr>
          </a:p>
        </p:txBody>
      </p:sp>
      <p:sp>
        <p:nvSpPr>
          <p:cNvPr id="34" name="Номер слайда 17"/>
          <p:cNvSpPr txBox="1"/>
          <p:nvPr/>
        </p:nvSpPr>
        <p:spPr>
          <a:xfrm>
            <a:off x="698400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3A37E2-5D0A-4213-9953-B665852D344C}" type="slidenum">
              <a:rPr lang="ru-RU" smtClean="0"/>
            </a:fld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529006" y="2486428"/>
            <a:ext cx="2268000" cy="2952000"/>
          </a:xfrm>
          <a:prstGeom prst="roundRect">
            <a:avLst>
              <a:gd name="adj" fmla="val 10000"/>
            </a:avLst>
          </a:prstGeom>
          <a:solidFill>
            <a:schemeClr val="accent6">
              <a:lumMod val="75000"/>
            </a:schemeClr>
          </a:solidFill>
          <a:ln w="3175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поступающие в бюджет денежные средства (налоги юридических </a:t>
            </a:r>
            <a:endParaRPr lang="ru-RU" dirty="0">
              <a:latin typeface="Arial Narrow" panose="020B0606020202030204" pitchFamily="34" charset="0"/>
            </a:endParaRPr>
          </a:p>
          <a:p>
            <a:pPr algn="ctr"/>
            <a:r>
              <a:rPr lang="ru-RU" dirty="0">
                <a:latin typeface="Arial Narrow" panose="020B0606020202030204" pitchFamily="34" charset="0"/>
              </a:rPr>
              <a:t>и физических лиц, штрафы, административные платежи и сборы, финансовая помощь)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3" name="Выгнутая вниз стрелка 32"/>
          <p:cNvSpPr/>
          <p:nvPr/>
        </p:nvSpPr>
        <p:spPr>
          <a:xfrm>
            <a:off x="3011066" y="3473836"/>
            <a:ext cx="6192688" cy="756304"/>
          </a:xfrm>
          <a:prstGeom prst="curvedUp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23117" y="359228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4148678" y="1387477"/>
            <a:ext cx="1626655" cy="122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sp>
        <p:nvSpPr>
          <p:cNvPr id="20" name="Скругленный прямоугольник 4"/>
          <p:cNvSpPr/>
          <p:nvPr/>
        </p:nvSpPr>
        <p:spPr>
          <a:xfrm>
            <a:off x="6101916" y="1628800"/>
            <a:ext cx="2520000" cy="1188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sp>
        <p:nvSpPr>
          <p:cNvPr id="34" name="Номер слайда 17"/>
          <p:cNvSpPr txBox="1"/>
          <p:nvPr/>
        </p:nvSpPr>
        <p:spPr>
          <a:xfrm>
            <a:off x="698400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3A37E2-5D0A-4213-9953-B665852D344C}" type="slidenum">
              <a:rPr lang="ru-RU" smtClean="0"/>
            </a:fld>
            <a:endParaRPr lang="ru-RU" dirty="0"/>
          </a:p>
        </p:txBody>
      </p:sp>
      <p:grpSp>
        <p:nvGrpSpPr>
          <p:cNvPr id="2" name="Group 2"/>
          <p:cNvGrpSpPr/>
          <p:nvPr/>
        </p:nvGrpSpPr>
        <p:grpSpPr bwMode="auto">
          <a:xfrm>
            <a:off x="290277" y="1628800"/>
            <a:ext cx="8603702" cy="4239159"/>
            <a:chOff x="1077" y="2207"/>
            <a:chExt cx="15015" cy="7934"/>
          </a:xfrm>
        </p:grpSpPr>
        <p:sp>
          <p:nvSpPr>
            <p:cNvPr id="3" name="AutoShape 15"/>
            <p:cNvSpPr>
              <a:spLocks noChangeArrowheads="1"/>
            </p:cNvSpPr>
            <p:nvPr/>
          </p:nvSpPr>
          <p:spPr bwMode="auto">
            <a:xfrm>
              <a:off x="1077" y="2207"/>
              <a:ext cx="15015" cy="1065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43634"/>
                </a:gs>
                <a:gs pos="50000">
                  <a:srgbClr val="D99594"/>
                </a:gs>
                <a:gs pos="100000">
                  <a:srgbClr val="943634"/>
                </a:gs>
              </a:gsLst>
              <a:lin ang="5400000" scaled="1"/>
            </a:gradFill>
            <a:ln w="12700">
              <a:solidFill>
                <a:srgbClr val="FFFFFF"/>
              </a:solidFill>
              <a:rou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Единство бюджетной системы РФ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" name="AutoShape 14"/>
            <p:cNvSpPr>
              <a:spLocks noChangeArrowheads="1"/>
            </p:cNvSpPr>
            <p:nvPr/>
          </p:nvSpPr>
          <p:spPr bwMode="auto">
            <a:xfrm>
              <a:off x="1077" y="3466"/>
              <a:ext cx="11070" cy="1169"/>
            </a:xfrm>
            <a:prstGeom prst="flowChartAlternateProcess">
              <a:avLst/>
            </a:prstGeom>
            <a:gradFill rotWithShape="0">
              <a:gsLst>
                <a:gs pos="0">
                  <a:srgbClr val="5F497A"/>
                </a:gs>
                <a:gs pos="50000">
                  <a:srgbClr val="B2A1C7"/>
                </a:gs>
                <a:gs pos="100000">
                  <a:srgbClr val="5F497A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Разграничение доходов, расходов и источников финансирования дефицита бюджетов между бюджетами бюджетной системы РФ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5" name="AutoShape 13"/>
            <p:cNvSpPr>
              <a:spLocks noChangeArrowheads="1"/>
            </p:cNvSpPr>
            <p:nvPr/>
          </p:nvSpPr>
          <p:spPr bwMode="auto">
            <a:xfrm>
              <a:off x="12285" y="3466"/>
              <a:ext cx="3705" cy="1169"/>
            </a:xfrm>
            <a:prstGeom prst="flowChartAlternateProcess">
              <a:avLst/>
            </a:prstGeom>
            <a:gradFill rotWithShape="0">
              <a:gsLst>
                <a:gs pos="0">
                  <a:srgbClr val="5F497A"/>
                </a:gs>
                <a:gs pos="50000">
                  <a:srgbClr val="B2A1C7"/>
                </a:gs>
                <a:gs pos="100000">
                  <a:srgbClr val="5F497A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Самостоятельность бюджетов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12285" y="4741"/>
              <a:ext cx="3705" cy="1708"/>
            </a:xfrm>
            <a:prstGeom prst="flowChartAlternateProcess">
              <a:avLst/>
            </a:prstGeom>
            <a:gradFill rotWithShape="0">
              <a:gsLst>
                <a:gs pos="0">
                  <a:srgbClr val="00B050"/>
                </a:gs>
                <a:gs pos="50000">
                  <a:srgbClr val="04C86F"/>
                </a:gs>
                <a:gs pos="100000">
                  <a:srgbClr val="00B05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Эффективность использования бюджетных средств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8" name="AutoShape 11"/>
            <p:cNvSpPr>
              <a:spLocks noChangeArrowheads="1"/>
            </p:cNvSpPr>
            <p:nvPr/>
          </p:nvSpPr>
          <p:spPr bwMode="auto">
            <a:xfrm>
              <a:off x="12285" y="6614"/>
              <a:ext cx="3705" cy="169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Прозрачность (открытость)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" name="AutoShape 10"/>
            <p:cNvSpPr>
              <a:spLocks noChangeArrowheads="1"/>
            </p:cNvSpPr>
            <p:nvPr/>
          </p:nvSpPr>
          <p:spPr bwMode="auto">
            <a:xfrm>
              <a:off x="12360" y="8475"/>
              <a:ext cx="3630" cy="166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Достоверность бюджета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5" name="AutoShape 9"/>
            <p:cNvSpPr>
              <a:spLocks noChangeArrowheads="1"/>
            </p:cNvSpPr>
            <p:nvPr/>
          </p:nvSpPr>
          <p:spPr bwMode="auto">
            <a:xfrm>
              <a:off x="1077" y="4741"/>
              <a:ext cx="3855" cy="1708"/>
            </a:xfrm>
            <a:prstGeom prst="flowChartAlternateProcess">
              <a:avLst/>
            </a:prstGeom>
            <a:gradFill rotWithShape="0">
              <a:gsLst>
                <a:gs pos="0">
                  <a:srgbClr val="00B050"/>
                </a:gs>
                <a:gs pos="50000">
                  <a:srgbClr val="04C86F"/>
                </a:gs>
                <a:gs pos="100000">
                  <a:srgbClr val="00B05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Сбалансированность</a:t>
              </a: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бюджета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1077" y="6614"/>
              <a:ext cx="3855" cy="169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Общее (совокупное) покрытие расходов бюджетов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7" name="AutoShape 7"/>
            <p:cNvSpPr>
              <a:spLocks noChangeArrowheads="1"/>
            </p:cNvSpPr>
            <p:nvPr/>
          </p:nvSpPr>
          <p:spPr bwMode="auto">
            <a:xfrm>
              <a:off x="1080" y="8475"/>
              <a:ext cx="3765" cy="166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Адресность и целевой характер бюджетных средств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8" name="AutoShape 6"/>
            <p:cNvSpPr>
              <a:spLocks noChangeArrowheads="1"/>
            </p:cNvSpPr>
            <p:nvPr/>
          </p:nvSpPr>
          <p:spPr bwMode="auto">
            <a:xfrm>
              <a:off x="5040" y="4754"/>
              <a:ext cx="7110" cy="1695"/>
            </a:xfrm>
            <a:prstGeom prst="flowChartAlternateProcess">
              <a:avLst/>
            </a:prstGeom>
            <a:gradFill rotWithShape="0">
              <a:gsLst>
                <a:gs pos="0">
                  <a:srgbClr val="00B050"/>
                </a:gs>
                <a:gs pos="50000">
                  <a:srgbClr val="04C86F"/>
                </a:gs>
                <a:gs pos="100000">
                  <a:srgbClr val="00B05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205867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Равенство бюджетных прав субъектов РФ, муниципальных образований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5040" y="6614"/>
              <a:ext cx="7110" cy="169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205867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Полнота отражения доходов, расходов и источников финансирования дефицитов бюджетов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0" name="AutoShape 4"/>
            <p:cNvSpPr>
              <a:spLocks noChangeArrowheads="1"/>
            </p:cNvSpPr>
            <p:nvPr/>
          </p:nvSpPr>
          <p:spPr bwMode="auto">
            <a:xfrm>
              <a:off x="4935" y="8475"/>
              <a:ext cx="3690" cy="166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Подведомственность расходов бюджетов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41" name="AutoShape 3"/>
            <p:cNvSpPr>
              <a:spLocks noChangeArrowheads="1"/>
            </p:cNvSpPr>
            <p:nvPr/>
          </p:nvSpPr>
          <p:spPr bwMode="auto">
            <a:xfrm>
              <a:off x="8730" y="8475"/>
              <a:ext cx="3555" cy="1666"/>
            </a:xfrm>
            <a:prstGeom prst="flowChartAlternateProcess">
              <a:avLst/>
            </a:prstGeom>
            <a:gradFill rotWithShape="0">
              <a:gsLst>
                <a:gs pos="0">
                  <a:srgbClr val="D6A300"/>
                </a:gs>
                <a:gs pos="50000">
                  <a:srgbClr val="FFC000"/>
                </a:gs>
                <a:gs pos="100000">
                  <a:srgbClr val="D6A300"/>
                </a:gs>
              </a:gsLst>
              <a:lin ang="5400000" scaled="1"/>
            </a:gradFill>
            <a:ln w="12700">
              <a:solidFill>
                <a:srgbClr val="FFFFFF"/>
              </a:solidFill>
              <a:miter lim="800000"/>
            </a:ln>
            <a:effectLst>
              <a:outerShdw dist="28398" dir="3806097" algn="ctr" rotWithShape="0">
                <a:srgbClr val="3F3151"/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Единство кассы</a:t>
              </a: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42" name="AutoShape 1"/>
          <p:cNvSpPr>
            <a:spLocks noChangeArrowheads="1"/>
          </p:cNvSpPr>
          <p:nvPr/>
        </p:nvSpPr>
        <p:spPr bwMode="auto">
          <a:xfrm>
            <a:off x="290277" y="749302"/>
            <a:ext cx="8545255" cy="638175"/>
          </a:xfrm>
          <a:prstGeom prst="flowChartAlternateProcess">
            <a:avLst/>
          </a:prstGeom>
          <a:solidFill>
            <a:srgbClr val="008000"/>
          </a:solidFill>
          <a:ln w="38100">
            <a:solidFill>
              <a:srgbClr val="F2F2F2"/>
            </a:solidFill>
            <a:miter lim="800000"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2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Принципы бюджетной системы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0965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3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48075" algn="l"/>
                <a:tab pos="54578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23117" y="359228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4148678" y="1387477"/>
            <a:ext cx="1626655" cy="122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sp>
        <p:nvSpPr>
          <p:cNvPr id="20" name="Скругленный прямоугольник 4"/>
          <p:cNvSpPr/>
          <p:nvPr/>
        </p:nvSpPr>
        <p:spPr>
          <a:xfrm>
            <a:off x="6101916" y="1628800"/>
            <a:ext cx="2520000" cy="1188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sp>
        <p:nvSpPr>
          <p:cNvPr id="34" name="Номер слайда 17"/>
          <p:cNvSpPr txBox="1"/>
          <p:nvPr/>
        </p:nvSpPr>
        <p:spPr>
          <a:xfrm>
            <a:off x="698400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3A37E2-5D0A-4213-9953-B665852D344C}" type="slidenum">
              <a:rPr lang="ru-RU" smtClean="0"/>
            </a:fld>
            <a:endParaRPr lang="ru-RU" dirty="0"/>
          </a:p>
        </p:txBody>
      </p:sp>
      <p:sp>
        <p:nvSpPr>
          <p:cNvPr id="2" name="AutoShape 8"/>
          <p:cNvSpPr>
            <a:spLocks noChangeAspect="1" noChangeArrowheads="1"/>
          </p:cNvSpPr>
          <p:nvPr/>
        </p:nvSpPr>
        <p:spPr bwMode="auto">
          <a:xfrm>
            <a:off x="0" y="914400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3" name="AutoShape 1"/>
          <p:cNvSpPr>
            <a:spLocks noChangeAspect="1" noChangeArrowheads="1"/>
          </p:cNvSpPr>
          <p:nvPr/>
        </p:nvSpPr>
        <p:spPr bwMode="auto">
          <a:xfrm>
            <a:off x="0" y="1228725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3079" name="Рисунок 11" descr="Описание: Cycle-engage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869" y="2132013"/>
            <a:ext cx="305276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3255963" y="2035969"/>
            <a:ext cx="3240087" cy="3240087"/>
          </a:xfrm>
          <a:prstGeom prst="ellipse">
            <a:avLst/>
          </a:prstGeom>
          <a:noFill/>
          <a:ln w="254000">
            <a:solidFill>
              <a:srgbClr val="548DD4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774196" y="1601931"/>
            <a:ext cx="2796380" cy="1664277"/>
          </a:xfrm>
          <a:prstGeom prst="flowChartAlternateProcess">
            <a:avLst/>
          </a:prstGeom>
          <a:solidFill>
            <a:srgbClr val="FFFF00"/>
          </a:solidFill>
          <a:ln w="12700">
            <a:solidFill>
              <a:srgbClr val="FABF8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Подготовка материалов для составления бюджета;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Согласование материалов для составления бюджета;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Подготовка проекта решения о бюджете.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406616" y="1228724"/>
            <a:ext cx="1943100" cy="552449"/>
          </a:xfrm>
          <a:prstGeom prst="flowChartAlternateProcess">
            <a:avLst/>
          </a:prstGeom>
          <a:solidFill>
            <a:srgbClr val="C6D9F1">
              <a:alpha val="73000"/>
            </a:srgbClr>
          </a:solidFill>
          <a:ln w="3175">
            <a:solidFill>
              <a:srgbClr val="548DD4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БЮДЖЕТА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6090752" y="1540018"/>
            <a:ext cx="2898827" cy="1494127"/>
          </a:xfrm>
          <a:prstGeom prst="flowChartAlternateProcess">
            <a:avLst/>
          </a:prstGeom>
          <a:solidFill>
            <a:srgbClr val="FFFF00"/>
          </a:solidFill>
          <a:ln w="12700">
            <a:solidFill>
              <a:srgbClr val="FABF8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Рассмотрение проекта решения о бюджете;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Утверждение проекта решения о бюджете;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Подписание решения о бюджете.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7174500" y="1071562"/>
            <a:ext cx="1943100" cy="639258"/>
          </a:xfrm>
          <a:prstGeom prst="flowChartAlternateProcess">
            <a:avLst/>
          </a:prstGeom>
          <a:solidFill>
            <a:srgbClr val="C6D9F1">
              <a:alpha val="88000"/>
            </a:srgbClr>
          </a:solidFill>
          <a:ln w="3175">
            <a:solidFill>
              <a:srgbClr val="548DD4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УТВЕРЖДЕНИЕ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682913" y="4021571"/>
            <a:ext cx="2887663" cy="2243714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rgbClr val="FABF8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Подготовка бюджетной отчетности об исполнении бюджета;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Рассмотрение и согласование бюджетной отчетности об исполнении бюджета;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Утверждение бюджетной отчетности об исполнении бюджета;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06616" y="3656011"/>
            <a:ext cx="2066997" cy="548121"/>
          </a:xfrm>
          <a:prstGeom prst="flowChartAlternateProcess">
            <a:avLst/>
          </a:prstGeom>
          <a:solidFill>
            <a:srgbClr val="C6D9F1">
              <a:alpha val="88000"/>
            </a:srgbClr>
          </a:solidFill>
          <a:ln w="3175">
            <a:solidFill>
              <a:srgbClr val="548DD4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ОТЧЕТНОСТЬ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6143057" y="4021571"/>
            <a:ext cx="2887663" cy="200501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rgbClr val="FABF8F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Подготовка документов для исполнения бюджета;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Исполнение бюджета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7202627" y="3656011"/>
            <a:ext cx="1914973" cy="406400"/>
          </a:xfrm>
          <a:prstGeom prst="flowChartAlternateProcess">
            <a:avLst/>
          </a:prstGeom>
          <a:solidFill>
            <a:srgbClr val="C6D9F1">
              <a:alpha val="88000"/>
            </a:srgbClr>
          </a:solidFill>
          <a:ln w="3175">
            <a:solidFill>
              <a:srgbClr val="548DD4"/>
            </a:solidFill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ИСПОЛНЕНИЕ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0" y="1228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0" y="1228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26"/>
          <p:cNvSpPr>
            <a:spLocks noChangeArrowheads="1"/>
          </p:cNvSpPr>
          <p:nvPr/>
        </p:nvSpPr>
        <p:spPr bwMode="auto">
          <a:xfrm>
            <a:off x="314325" y="481664"/>
            <a:ext cx="8831402" cy="446591"/>
          </a:xfrm>
          <a:prstGeom prst="flowChartAlternateProcess">
            <a:avLst/>
          </a:prstGeom>
          <a:solidFill>
            <a:srgbClr val="008000"/>
          </a:solidFill>
          <a:ln w="38100">
            <a:solidFill>
              <a:srgbClr val="F2F2F2"/>
            </a:solidFill>
            <a:miter lim="800000"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2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Какие этапы проходит бюджет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23117" y="359228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4148678" y="1387477"/>
            <a:ext cx="1626655" cy="12220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sp>
        <p:nvSpPr>
          <p:cNvPr id="20" name="Скругленный прямоугольник 4"/>
          <p:cNvSpPr/>
          <p:nvPr/>
        </p:nvSpPr>
        <p:spPr>
          <a:xfrm>
            <a:off x="6101916" y="1628800"/>
            <a:ext cx="2520000" cy="11880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1450" tIns="171450" rIns="171450" bIns="171450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500" kern="1200" dirty="0"/>
          </a:p>
        </p:txBody>
      </p:sp>
      <p:sp>
        <p:nvSpPr>
          <p:cNvPr id="34" name="Номер слайда 17"/>
          <p:cNvSpPr txBox="1"/>
          <p:nvPr/>
        </p:nvSpPr>
        <p:spPr>
          <a:xfrm>
            <a:off x="698400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3A37E2-5D0A-4213-9953-B665852D344C}" type="slidenum">
              <a:rPr lang="ru-RU" smtClean="0"/>
            </a:fld>
            <a:endParaRPr lang="ru-RU" dirty="0"/>
          </a:p>
        </p:txBody>
      </p:sp>
      <p:sp>
        <p:nvSpPr>
          <p:cNvPr id="47" name="AutoShape 77"/>
          <p:cNvSpPr>
            <a:spLocks noChangeArrowheads="1"/>
          </p:cNvSpPr>
          <p:nvPr/>
        </p:nvSpPr>
        <p:spPr bwMode="auto">
          <a:xfrm>
            <a:off x="266700" y="457200"/>
            <a:ext cx="8738755" cy="638175"/>
          </a:xfrm>
          <a:prstGeom prst="flowChartAlternateProcess">
            <a:avLst/>
          </a:prstGeom>
          <a:solidFill>
            <a:srgbClr val="008000"/>
          </a:solidFill>
          <a:ln w="38100">
            <a:solidFill>
              <a:srgbClr val="F2F2F2"/>
            </a:solidFill>
            <a:miter lim="800000"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Бюджетный процесс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8" name="Rectangle 74"/>
          <p:cNvSpPr>
            <a:spLocks noChangeArrowheads="1"/>
          </p:cNvSpPr>
          <p:nvPr/>
        </p:nvSpPr>
        <p:spPr bwMode="auto">
          <a:xfrm>
            <a:off x="268288" y="1628800"/>
            <a:ext cx="3849687" cy="857250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100000">
                <a:srgbClr val="5E4878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3F3151"/>
            </a:solidFill>
            <a:miter lim="800000"/>
          </a:ln>
          <a:effectLst>
            <a:outerShdw dist="28398" dir="3806097" algn="ctr" rotWithShape="0">
              <a:srgbClr val="3F3151"/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2F2F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ЭТАПЫ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2F2F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БЮДЖЕТНОГО ПРОЦЕССА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9" name="Rectangle 76"/>
          <p:cNvSpPr>
            <a:spLocks noChangeArrowheads="1"/>
          </p:cNvSpPr>
          <p:nvPr/>
        </p:nvSpPr>
        <p:spPr bwMode="auto">
          <a:xfrm>
            <a:off x="268288" y="2455717"/>
            <a:ext cx="3849687" cy="857250"/>
          </a:xfrm>
          <a:prstGeom prst="rect">
            <a:avLst/>
          </a:prstGeom>
          <a:gradFill rotWithShape="0">
            <a:gsLst>
              <a:gs pos="0">
                <a:srgbClr val="FD7B91"/>
              </a:gs>
              <a:gs pos="100000">
                <a:srgbClr val="F80C44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проекта бюджета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0" name="Rectangle 65"/>
          <p:cNvSpPr>
            <a:spLocks noChangeArrowheads="1"/>
          </p:cNvSpPr>
          <p:nvPr/>
        </p:nvSpPr>
        <p:spPr bwMode="auto">
          <a:xfrm>
            <a:off x="268288" y="3285692"/>
            <a:ext cx="3849687" cy="857250"/>
          </a:xfrm>
          <a:prstGeom prst="rect">
            <a:avLst/>
          </a:prstGeom>
          <a:gradFill rotWithShape="0">
            <a:gsLst>
              <a:gs pos="0">
                <a:srgbClr val="9999FF"/>
              </a:gs>
              <a:gs pos="100000">
                <a:srgbClr val="493BFB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Рассмотрение и утверждение бюджета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1" name="Rectangle 66"/>
          <p:cNvSpPr>
            <a:spLocks noChangeArrowheads="1"/>
          </p:cNvSpPr>
          <p:nvPr/>
        </p:nvSpPr>
        <p:spPr bwMode="auto">
          <a:xfrm>
            <a:off x="268288" y="4126490"/>
            <a:ext cx="3849687" cy="857250"/>
          </a:xfrm>
          <a:prstGeom prst="rect">
            <a:avLst/>
          </a:prstGeom>
          <a:gradFill rotWithShape="0">
            <a:gsLst>
              <a:gs pos="0">
                <a:srgbClr val="FBC86D"/>
              </a:gs>
              <a:gs pos="100000">
                <a:srgbClr val="DE5A08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Контроль и исполнение бюджета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2" name="Rectangle 67"/>
          <p:cNvSpPr>
            <a:spLocks noChangeArrowheads="1"/>
          </p:cNvSpPr>
          <p:nvPr/>
        </p:nvSpPr>
        <p:spPr bwMode="auto">
          <a:xfrm>
            <a:off x="268288" y="4965267"/>
            <a:ext cx="3849687" cy="981075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Составление, рассмотрение, утверждение бюджетной отчетности и внешняя проверка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3" name="AutoShape 73"/>
          <p:cNvSpPr>
            <a:spLocks noChangeArrowheads="1"/>
          </p:cNvSpPr>
          <p:nvPr/>
        </p:nvSpPr>
        <p:spPr bwMode="auto">
          <a:xfrm>
            <a:off x="3775391" y="2442847"/>
            <a:ext cx="352425" cy="333375"/>
          </a:xfrm>
          <a:prstGeom prst="flowChartMerge">
            <a:avLst/>
          </a:prstGeom>
          <a:gradFill rotWithShape="0">
            <a:gsLst>
              <a:gs pos="0">
                <a:srgbClr val="8064A2">
                  <a:gamma/>
                  <a:shade val="46275"/>
                  <a:invGamma/>
                </a:srgbClr>
              </a:gs>
              <a:gs pos="100000">
                <a:srgbClr val="8064A2"/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4" name="AutoShape 68"/>
          <p:cNvSpPr>
            <a:spLocks noChangeArrowheads="1"/>
          </p:cNvSpPr>
          <p:nvPr/>
        </p:nvSpPr>
        <p:spPr bwMode="auto">
          <a:xfrm>
            <a:off x="3765550" y="3285692"/>
            <a:ext cx="352425" cy="333375"/>
          </a:xfrm>
          <a:prstGeom prst="flowChartMerge">
            <a:avLst/>
          </a:prstGeom>
          <a:gradFill rotWithShape="0">
            <a:gsLst>
              <a:gs pos="0">
                <a:srgbClr val="F80C44"/>
              </a:gs>
              <a:gs pos="100000">
                <a:srgbClr val="F80C4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5" name="AutoShape 69"/>
          <p:cNvSpPr>
            <a:spLocks noChangeArrowheads="1"/>
          </p:cNvSpPr>
          <p:nvPr/>
        </p:nvSpPr>
        <p:spPr bwMode="auto">
          <a:xfrm>
            <a:off x="3765550" y="4126490"/>
            <a:ext cx="352425" cy="333375"/>
          </a:xfrm>
          <a:prstGeom prst="flowChartMerge">
            <a:avLst/>
          </a:prstGeom>
          <a:gradFill rotWithShape="0">
            <a:gsLst>
              <a:gs pos="0">
                <a:srgbClr val="493BFB"/>
              </a:gs>
              <a:gs pos="100000">
                <a:srgbClr val="493BFB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6" name="AutoShape 70"/>
          <p:cNvSpPr>
            <a:spLocks noChangeArrowheads="1"/>
          </p:cNvSpPr>
          <p:nvPr/>
        </p:nvSpPr>
        <p:spPr bwMode="auto">
          <a:xfrm>
            <a:off x="3765549" y="4942609"/>
            <a:ext cx="352425" cy="333375"/>
          </a:xfrm>
          <a:prstGeom prst="flowChartMerge">
            <a:avLst/>
          </a:prstGeom>
          <a:gradFill rotWithShape="0">
            <a:gsLst>
              <a:gs pos="0">
                <a:srgbClr val="DE5A08"/>
              </a:gs>
              <a:gs pos="100000">
                <a:srgbClr val="DE5A08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7" name="AutoShape 75"/>
          <p:cNvSpPr>
            <a:spLocks noChangeArrowheads="1"/>
          </p:cNvSpPr>
          <p:nvPr/>
        </p:nvSpPr>
        <p:spPr bwMode="auto">
          <a:xfrm>
            <a:off x="4309385" y="1489075"/>
            <a:ext cx="4696070" cy="8001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548DD4"/>
              </a:gs>
              <a:gs pos="100000">
                <a:srgbClr val="548DD4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28398" dir="3806097" algn="ctr" rotWithShape="0">
              <a:srgbClr val="974706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Участники бюджетного процесса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8" name="AutoShape 71"/>
          <p:cNvSpPr>
            <a:spLocks noChangeArrowheads="1"/>
          </p:cNvSpPr>
          <p:nvPr/>
        </p:nvSpPr>
        <p:spPr bwMode="auto">
          <a:xfrm>
            <a:off x="4309385" y="2579543"/>
            <a:ext cx="2445797" cy="60959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6D9F1"/>
              </a:gs>
              <a:gs pos="100000">
                <a:srgbClr val="8DB3E2"/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Глава муниципального образования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9" name="AutoShape 72"/>
          <p:cNvSpPr>
            <a:spLocks noChangeArrowheads="1"/>
          </p:cNvSpPr>
          <p:nvPr/>
        </p:nvSpPr>
        <p:spPr bwMode="auto">
          <a:xfrm>
            <a:off x="6908800" y="2540001"/>
            <a:ext cx="2027281" cy="74569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6D9F1"/>
              </a:gs>
              <a:gs pos="100000">
                <a:srgbClr val="8DB3E2"/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Органы местного самоуправления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0" name="AutoShape 64"/>
          <p:cNvSpPr>
            <a:spLocks noChangeArrowheads="1"/>
          </p:cNvSpPr>
          <p:nvPr/>
        </p:nvSpPr>
        <p:spPr bwMode="auto">
          <a:xfrm>
            <a:off x="4309384" y="3413413"/>
            <a:ext cx="4626697" cy="10191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6D9F1"/>
              </a:gs>
              <a:gs pos="100000">
                <a:srgbClr val="8DB3E2"/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Главные администраторы (администраторы) источников финансирования дефицита бюджета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1" name="AutoShape 63"/>
          <p:cNvSpPr>
            <a:spLocks noChangeArrowheads="1"/>
          </p:cNvSpPr>
          <p:nvPr/>
        </p:nvSpPr>
        <p:spPr bwMode="auto">
          <a:xfrm>
            <a:off x="5787749" y="4523509"/>
            <a:ext cx="3148333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6D9F1"/>
              </a:gs>
              <a:gs pos="100000">
                <a:srgbClr val="8DB3E2"/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Главные администраторы (администраторы) доходов бюджета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2" name="AutoShape 62"/>
          <p:cNvSpPr>
            <a:spLocks noChangeArrowheads="1"/>
          </p:cNvSpPr>
          <p:nvPr/>
        </p:nvSpPr>
        <p:spPr bwMode="auto">
          <a:xfrm>
            <a:off x="4309385" y="5455804"/>
            <a:ext cx="2805907" cy="73527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6D9F1"/>
              </a:gs>
              <a:gs pos="100000">
                <a:srgbClr val="8DB3E2"/>
              </a:gs>
            </a:gsLst>
            <a:lin ang="5400000" scaled="1"/>
          </a:gradFill>
          <a:ln>
            <a:noFill/>
          </a:ln>
          <a:effectLst>
            <a:outerShdw dist="28398" dir="3806097" algn="ctr" rotWithShape="0">
              <a:srgbClr val="3F3151"/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Главные распорядители средств бюджета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3" name="Rectangle 78"/>
          <p:cNvSpPr>
            <a:spLocks noChangeArrowheads="1"/>
          </p:cNvSpPr>
          <p:nvPr/>
        </p:nvSpPr>
        <p:spPr bwMode="auto">
          <a:xfrm>
            <a:off x="0" y="43934"/>
            <a:ext cx="4154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097" name="Rectangle 86"/>
          <p:cNvSpPr>
            <a:spLocks noChangeArrowheads="1"/>
          </p:cNvSpPr>
          <p:nvPr/>
        </p:nvSpPr>
        <p:spPr bwMode="auto">
          <a:xfrm>
            <a:off x="0" y="758280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099" name="Rectangle 92"/>
          <p:cNvSpPr>
            <a:spLocks noChangeArrowheads="1"/>
          </p:cNvSpPr>
          <p:nvPr/>
        </p:nvSpPr>
        <p:spPr bwMode="auto">
          <a:xfrm>
            <a:off x="0" y="1215480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101" name="Rectangle 96"/>
          <p:cNvSpPr>
            <a:spLocks noChangeArrowheads="1"/>
          </p:cNvSpPr>
          <p:nvPr/>
        </p:nvSpPr>
        <p:spPr bwMode="auto">
          <a:xfrm>
            <a:off x="0" y="1872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959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359229"/>
            <a:ext cx="9383488" cy="5987141"/>
          </a:xfrm>
          <a:prstGeom prst="rect">
            <a:avLst/>
          </a:prstGeom>
          <a:solidFill>
            <a:schemeClr val="lt1">
              <a:alpha val="86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i="1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34" name="Номер слайда 17"/>
          <p:cNvSpPr txBox="1"/>
          <p:nvPr/>
        </p:nvSpPr>
        <p:spPr>
          <a:xfrm>
            <a:off x="698400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3A37E2-5D0A-4213-9953-B665852D344C}" type="slidenum">
              <a:rPr lang="ru-RU" smtClean="0"/>
            </a:fld>
            <a:endParaRPr lang="ru-RU" dirty="0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107950" y="188913"/>
            <a:ext cx="8786813" cy="64801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42925" algn="just">
              <a:buFontTx/>
              <a:buNone/>
            </a:pPr>
            <a:endParaRPr lang="ru-RU" altLang="ru-RU" sz="1800" b="1" smtClean="0">
              <a:solidFill>
                <a:srgbClr val="0033CC"/>
              </a:solidFill>
              <a:latin typeface="Times New Roman" panose="02020603050405020304" pitchFamily="18" charset="0"/>
            </a:endParaRPr>
          </a:p>
          <a:p>
            <a:pPr marL="0" indent="542925" algn="just">
              <a:buFontTx/>
              <a:buNone/>
            </a:pPr>
            <a:endParaRPr lang="ru-RU" altLang="ru-RU" sz="1800" b="1" dirty="0" smtClean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520700" y="581891"/>
            <a:ext cx="3645329" cy="1762346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z="1300" smtClean="0">
              <a:latin typeface="Times New Roman" panose="02020603050405020304" pitchFamily="18" charset="0"/>
            </a:endParaRPr>
          </a:p>
        </p:txBody>
      </p:sp>
      <p:sp>
        <p:nvSpPr>
          <p:cNvPr id="37" name="AutoShape 8"/>
          <p:cNvSpPr>
            <a:spLocks noChangeArrowheads="1"/>
          </p:cNvSpPr>
          <p:nvPr/>
        </p:nvSpPr>
        <p:spPr bwMode="auto">
          <a:xfrm>
            <a:off x="345950" y="4470897"/>
            <a:ext cx="3597375" cy="1804955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z="1300" smtClean="0">
              <a:latin typeface="Times New Roman" panose="02020603050405020304" pitchFamily="18" charset="0"/>
            </a:endParaRPr>
          </a:p>
        </p:txBody>
      </p:sp>
      <p:sp>
        <p:nvSpPr>
          <p:cNvPr id="38" name="AutoShape 7"/>
          <p:cNvSpPr>
            <a:spLocks noChangeArrowheads="1"/>
          </p:cNvSpPr>
          <p:nvPr/>
        </p:nvSpPr>
        <p:spPr bwMode="auto">
          <a:xfrm>
            <a:off x="5185747" y="4429319"/>
            <a:ext cx="3755157" cy="1599475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z="1300" smtClean="0">
              <a:latin typeface="Times New Roman" panose="02020603050405020304" pitchFamily="18" charset="0"/>
            </a:endParaRPr>
          </a:p>
        </p:txBody>
      </p:sp>
      <p:sp>
        <p:nvSpPr>
          <p:cNvPr id="39" name="Text Box 36"/>
          <p:cNvSpPr txBox="1">
            <a:spLocks noChangeArrowheads="1"/>
          </p:cNvSpPr>
          <p:nvPr/>
        </p:nvSpPr>
        <p:spPr bwMode="auto">
          <a:xfrm>
            <a:off x="684213" y="1412875"/>
            <a:ext cx="19431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 sz="900"/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749073" y="847511"/>
            <a:ext cx="3194252" cy="12311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latin typeface="+mn-lt"/>
              </a:rPr>
              <a:t>Дотации </a:t>
            </a:r>
            <a:endParaRPr lang="ru-RU" altLang="ru-RU" b="1" dirty="0">
              <a:latin typeface="+mn-lt"/>
            </a:endParaRPr>
          </a:p>
          <a:p>
            <a:pPr eaLnBrk="1" hangingPunct="1"/>
            <a:r>
              <a:rPr lang="ru-RU" altLang="ru-RU" sz="1400" b="1" dirty="0">
                <a:latin typeface="+mn-lt"/>
              </a:rPr>
              <a:t>(</a:t>
            </a:r>
            <a:r>
              <a:rPr lang="ru-RU" altLang="ru-RU" sz="1400" b="1" i="1" dirty="0">
                <a:latin typeface="+mn-lt"/>
              </a:rPr>
              <a:t>от лат. «</a:t>
            </a:r>
            <a:r>
              <a:rPr lang="en-US" altLang="ru-RU" sz="1400" b="1" i="1" dirty="0" err="1">
                <a:latin typeface="+mn-lt"/>
              </a:rPr>
              <a:t>Dotatio</a:t>
            </a:r>
            <a:r>
              <a:rPr lang="ru-RU" altLang="ru-RU" sz="1400" b="1" i="1" dirty="0">
                <a:latin typeface="+mn-lt"/>
              </a:rPr>
              <a:t>» -дар, </a:t>
            </a:r>
            <a:r>
              <a:rPr lang="ru-RU" altLang="ru-RU" sz="1400" b="1" i="1" dirty="0" smtClean="0">
                <a:latin typeface="+mn-lt"/>
              </a:rPr>
              <a:t>пожертвование</a:t>
            </a:r>
            <a:r>
              <a:rPr lang="ru-RU" altLang="ru-RU" sz="1400" b="1" dirty="0" smtClean="0">
                <a:latin typeface="+mn-lt"/>
              </a:rPr>
              <a:t>)</a:t>
            </a:r>
            <a:endParaRPr lang="ru-RU" altLang="ru-RU" sz="1400" b="1" dirty="0">
              <a:latin typeface="+mn-lt"/>
            </a:endParaRPr>
          </a:p>
          <a:p>
            <a:pPr eaLnBrk="1" hangingPunct="1"/>
            <a:r>
              <a:rPr lang="ru-RU" altLang="ru-RU" sz="1400" dirty="0">
                <a:latin typeface="+mn-lt"/>
              </a:rPr>
              <a:t>Предоставляется без определения конкретной цели их использования</a:t>
            </a:r>
            <a:endParaRPr lang="ru-RU" altLang="ru-RU" sz="1400" dirty="0">
              <a:latin typeface="+mn-lt"/>
            </a:endParaRPr>
          </a:p>
        </p:txBody>
      </p:sp>
      <p:sp>
        <p:nvSpPr>
          <p:cNvPr id="41" name="Text Box 41"/>
          <p:cNvSpPr txBox="1">
            <a:spLocks noChangeArrowheads="1"/>
          </p:cNvSpPr>
          <p:nvPr/>
        </p:nvSpPr>
        <p:spPr bwMode="auto">
          <a:xfrm>
            <a:off x="433324" y="4703046"/>
            <a:ext cx="3422625" cy="14465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+mn-lt"/>
              </a:rPr>
              <a:t>Субвенции </a:t>
            </a:r>
            <a:endParaRPr lang="ru-RU" altLang="ru-RU" b="1" dirty="0">
              <a:latin typeface="+mn-lt"/>
            </a:endParaRPr>
          </a:p>
          <a:p>
            <a:pPr eaLnBrk="1" hangingPunct="1"/>
            <a:r>
              <a:rPr lang="ru-RU" altLang="ru-RU" sz="1400" b="1" dirty="0">
                <a:latin typeface="+mn-lt"/>
              </a:rPr>
              <a:t>(</a:t>
            </a:r>
            <a:r>
              <a:rPr lang="ru-RU" altLang="ru-RU" sz="1400" b="1" i="1" dirty="0">
                <a:latin typeface="+mn-lt"/>
              </a:rPr>
              <a:t>от лат.</a:t>
            </a:r>
            <a:r>
              <a:rPr lang="en-US" altLang="ru-RU" sz="1400" b="1" i="1" dirty="0">
                <a:latin typeface="+mn-lt"/>
              </a:rPr>
              <a:t> </a:t>
            </a:r>
            <a:r>
              <a:rPr lang="ru-RU" altLang="ru-RU" sz="1400" b="1" i="1" dirty="0">
                <a:latin typeface="+mn-lt"/>
              </a:rPr>
              <a:t>«</a:t>
            </a:r>
            <a:r>
              <a:rPr lang="en-US" altLang="ru-RU" sz="1400" b="1" i="1" dirty="0" err="1">
                <a:latin typeface="+mn-lt"/>
              </a:rPr>
              <a:t>Subvenire</a:t>
            </a:r>
            <a:r>
              <a:rPr lang="ru-RU" altLang="ru-RU" sz="1400" b="1" i="1" dirty="0">
                <a:latin typeface="+mn-lt"/>
              </a:rPr>
              <a:t>»</a:t>
            </a:r>
            <a:r>
              <a:rPr lang="en-US" altLang="ru-RU" sz="1400" b="1" i="1" dirty="0">
                <a:latin typeface="+mn-lt"/>
              </a:rPr>
              <a:t> - </a:t>
            </a:r>
            <a:r>
              <a:rPr lang="ru-RU" altLang="ru-RU" sz="1400" b="1" i="1" dirty="0">
                <a:latin typeface="+mn-lt"/>
              </a:rPr>
              <a:t>приходить на помощь</a:t>
            </a:r>
            <a:r>
              <a:rPr lang="ru-RU" altLang="ru-RU" sz="1400" b="1" dirty="0">
                <a:latin typeface="+mn-lt"/>
              </a:rPr>
              <a:t>)</a:t>
            </a:r>
            <a:endParaRPr lang="ru-RU" altLang="ru-RU" sz="1400" b="1" dirty="0">
              <a:latin typeface="+mn-lt"/>
            </a:endParaRPr>
          </a:p>
          <a:p>
            <a:pPr eaLnBrk="1" hangingPunct="1"/>
            <a:r>
              <a:rPr lang="ru-RU" altLang="ru-RU" sz="1400" dirty="0">
                <a:latin typeface="+mn-lt"/>
              </a:rPr>
              <a:t>Предоставляются на финансирование «переданных» другим публично-правовым образованиям полномочий</a:t>
            </a:r>
            <a:endParaRPr lang="ru-RU" altLang="ru-RU" sz="1400" dirty="0">
              <a:latin typeface="+mn-lt"/>
            </a:endParaRP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5338825" y="4627269"/>
            <a:ext cx="3409639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+mn-lt"/>
              </a:rPr>
              <a:t>Субсидии </a:t>
            </a:r>
            <a:endParaRPr lang="ru-RU" altLang="ru-RU" b="1" dirty="0">
              <a:latin typeface="+mn-lt"/>
            </a:endParaRPr>
          </a:p>
          <a:p>
            <a:pPr eaLnBrk="1" hangingPunct="1"/>
            <a:r>
              <a:rPr lang="ru-RU" altLang="ru-RU" sz="1400" b="1" i="1" dirty="0">
                <a:latin typeface="+mn-lt"/>
              </a:rPr>
              <a:t>(от лат. «</a:t>
            </a:r>
            <a:r>
              <a:rPr lang="en-US" altLang="ru-RU" sz="1400" b="1" i="1" dirty="0" err="1">
                <a:latin typeface="+mn-lt"/>
              </a:rPr>
              <a:t>Subsiduim</a:t>
            </a:r>
            <a:r>
              <a:rPr lang="ru-RU" altLang="ru-RU" sz="1400" b="1" i="1" dirty="0">
                <a:latin typeface="+mn-lt"/>
              </a:rPr>
              <a:t>» - поддержка)</a:t>
            </a:r>
            <a:endParaRPr lang="ru-RU" altLang="ru-RU" sz="1400" b="1" i="1" dirty="0">
              <a:latin typeface="+mn-lt"/>
            </a:endParaRPr>
          </a:p>
          <a:p>
            <a:pPr eaLnBrk="1" hangingPunct="1"/>
            <a:r>
              <a:rPr lang="ru-RU" altLang="ru-RU" sz="1400" dirty="0">
                <a:latin typeface="+mn-lt"/>
              </a:rPr>
              <a:t>Предоставляются на условиях долевого </a:t>
            </a:r>
            <a:r>
              <a:rPr lang="ru-RU" altLang="ru-RU" sz="1400" dirty="0" err="1">
                <a:latin typeface="+mn-lt"/>
              </a:rPr>
              <a:t>софинансирования</a:t>
            </a:r>
            <a:r>
              <a:rPr lang="ru-RU" altLang="ru-RU" sz="1400" dirty="0">
                <a:latin typeface="+mn-lt"/>
              </a:rPr>
              <a:t> расходов других бюджетов</a:t>
            </a:r>
            <a:endParaRPr lang="ru-RU" altLang="ru-RU" sz="1400" dirty="0">
              <a:latin typeface="+mn-lt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 flipH="1">
            <a:off x="2398809" y="3880703"/>
            <a:ext cx="589014" cy="439678"/>
          </a:xfrm>
          <a:prstGeom prst="line">
            <a:avLst/>
          </a:prstGeom>
          <a:noFill/>
          <a:ln w="38100">
            <a:solidFill>
              <a:schemeClr val="accent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" name="Line 44"/>
          <p:cNvSpPr>
            <a:spLocks noChangeShapeType="1"/>
          </p:cNvSpPr>
          <p:nvPr/>
        </p:nvSpPr>
        <p:spPr bwMode="auto">
          <a:xfrm flipH="1">
            <a:off x="6065107" y="2537618"/>
            <a:ext cx="451107" cy="394815"/>
          </a:xfrm>
          <a:custGeom>
            <a:avLst/>
            <a:gdLst>
              <a:gd name="connsiteX0" fmla="*/ 0 w 327025"/>
              <a:gd name="connsiteY0" fmla="*/ 0 h 187325"/>
              <a:gd name="connsiteX1" fmla="*/ 327025 w 327025"/>
              <a:gd name="connsiteY1" fmla="*/ 187325 h 187325"/>
              <a:gd name="connsiteX0-1" fmla="*/ 584998 w 595321"/>
              <a:gd name="connsiteY0-2" fmla="*/ 389495 h 394815"/>
              <a:gd name="connsiteX1-3" fmla="*/ 10323 w 595321"/>
              <a:gd name="connsiteY1-4" fmla="*/ 5320 h 39481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595321" h="394815">
                <a:moveTo>
                  <a:pt x="584998" y="389495"/>
                </a:moveTo>
                <a:cubicBezTo>
                  <a:pt x="694006" y="451937"/>
                  <a:pt x="-98685" y="-57122"/>
                  <a:pt x="10323" y="5320"/>
                </a:cubicBezTo>
              </a:path>
            </a:pathLst>
          </a:custGeom>
          <a:noFill/>
          <a:ln w="38100">
            <a:solidFill>
              <a:schemeClr val="accent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>
            <a:off x="6065107" y="3880703"/>
            <a:ext cx="576262" cy="323815"/>
          </a:xfrm>
          <a:prstGeom prst="line">
            <a:avLst/>
          </a:prstGeom>
          <a:noFill/>
          <a:ln w="38100">
            <a:solidFill>
              <a:schemeClr val="accent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6" name="AutoShape 8"/>
          <p:cNvSpPr>
            <a:spLocks noChangeArrowheads="1"/>
          </p:cNvSpPr>
          <p:nvPr/>
        </p:nvSpPr>
        <p:spPr bwMode="auto">
          <a:xfrm>
            <a:off x="4809507" y="581891"/>
            <a:ext cx="3938957" cy="1909153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z="1300" smtClean="0">
              <a:latin typeface="Times New Roman" panose="02020603050405020304" pitchFamily="18" charset="0"/>
            </a:endParaRPr>
          </a:p>
        </p:txBody>
      </p:sp>
      <p:sp>
        <p:nvSpPr>
          <p:cNvPr id="47" name="Line 50"/>
          <p:cNvSpPr>
            <a:spLocks noChangeShapeType="1"/>
          </p:cNvSpPr>
          <p:nvPr/>
        </p:nvSpPr>
        <p:spPr bwMode="auto">
          <a:xfrm>
            <a:off x="2458582" y="2511442"/>
            <a:ext cx="529242" cy="420991"/>
          </a:xfrm>
          <a:custGeom>
            <a:avLst/>
            <a:gdLst>
              <a:gd name="connsiteX0" fmla="*/ 0 w 404291"/>
              <a:gd name="connsiteY0" fmla="*/ 0 h 357926"/>
              <a:gd name="connsiteX1" fmla="*/ 404291 w 404291"/>
              <a:gd name="connsiteY1" fmla="*/ 357926 h 357926"/>
              <a:gd name="connsiteX0-1" fmla="*/ 376809 w 395909"/>
              <a:gd name="connsiteY0-2" fmla="*/ 394064 h 409454"/>
              <a:gd name="connsiteX1-3" fmla="*/ 19100 w 395909"/>
              <a:gd name="connsiteY1-4" fmla="*/ 15390 h 40945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395909" h="409454">
                <a:moveTo>
                  <a:pt x="376809" y="394064"/>
                </a:moveTo>
                <a:cubicBezTo>
                  <a:pt x="511573" y="513373"/>
                  <a:pt x="-115664" y="-103919"/>
                  <a:pt x="19100" y="15390"/>
                </a:cubicBezTo>
              </a:path>
            </a:pathLst>
          </a:custGeom>
          <a:noFill/>
          <a:ln w="38100">
            <a:solidFill>
              <a:schemeClr val="accent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5006469" y="665400"/>
            <a:ext cx="3528392" cy="17235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latin typeface="+mn-lt"/>
              </a:rPr>
              <a:t>Иные межбюджетные трансферты</a:t>
            </a:r>
            <a:r>
              <a:rPr lang="ru-RU" altLang="ru-RU" sz="900" dirty="0">
                <a:latin typeface="+mn-lt"/>
              </a:rPr>
              <a:t> </a:t>
            </a:r>
            <a:r>
              <a:rPr lang="ru-RU" altLang="ru-RU" sz="1400" b="1" i="1" dirty="0">
                <a:latin typeface="+mn-lt"/>
              </a:rPr>
              <a:t>(</a:t>
            </a:r>
            <a:r>
              <a:rPr lang="ru-RU" altLang="ru-RU" sz="1400" b="1" i="1" dirty="0" err="1">
                <a:latin typeface="+mn-lt"/>
              </a:rPr>
              <a:t>Трансфе́рт</a:t>
            </a:r>
            <a:r>
              <a:rPr lang="ru-RU" altLang="ru-RU" sz="1400" b="1" i="1" dirty="0">
                <a:latin typeface="+mn-lt"/>
              </a:rPr>
              <a:t> от лат. «</a:t>
            </a:r>
            <a:r>
              <a:rPr lang="ru-RU" altLang="ru-RU" sz="1400" b="1" i="1" dirty="0" err="1">
                <a:latin typeface="+mn-lt"/>
              </a:rPr>
              <a:t>Transfero</a:t>
            </a:r>
            <a:r>
              <a:rPr lang="ru-RU" altLang="ru-RU" sz="1400" b="1" i="1" dirty="0">
                <a:latin typeface="+mn-lt"/>
              </a:rPr>
              <a:t>»-</a:t>
            </a:r>
            <a:r>
              <a:rPr lang="ru-RU" altLang="ru-RU" sz="1400" b="1" i="1" dirty="0" err="1" smtClean="0">
                <a:latin typeface="+mn-lt"/>
              </a:rPr>
              <a:t>переношу,перемещаю</a:t>
            </a:r>
            <a:r>
              <a:rPr lang="ru-RU" altLang="ru-RU" sz="1400" b="1" i="1" dirty="0">
                <a:latin typeface="+mn-lt"/>
              </a:rPr>
              <a:t>)</a:t>
            </a:r>
            <a:r>
              <a:rPr lang="ru-RU" altLang="ru-RU" sz="1400" b="1" dirty="0">
                <a:latin typeface="+mn-lt"/>
              </a:rPr>
              <a:t> </a:t>
            </a:r>
            <a:r>
              <a:rPr lang="ru-RU" altLang="ru-RU" sz="1400" dirty="0">
                <a:latin typeface="+mn-lt"/>
              </a:rPr>
              <a:t>Предоставляются на осуществление части полномочий по решению вопросов местного значения в соответствии с заключенными соглашениями</a:t>
            </a:r>
            <a:endParaRPr lang="ru-RU" altLang="ru-RU" sz="900" b="1" dirty="0">
              <a:latin typeface="+mn-lt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2627313" y="2537618"/>
            <a:ext cx="3725925" cy="191281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ru-RU" sz="2400" b="1" i="1" dirty="0">
              <a:latin typeface="Times New Roman" panose="02020603050405020304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2816005" y="2673979"/>
            <a:ext cx="3363122" cy="1640096"/>
          </a:xfrm>
          <a:prstGeom prst="ellipse">
            <a:avLst/>
          </a:prstGeom>
          <a:solidFill>
            <a:srgbClr val="008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i="1" dirty="0" smtClean="0"/>
              <a:t>Межбюджетные трансферты</a:t>
            </a:r>
            <a:endParaRPr lang="ru-RU" altLang="ru-RU" sz="20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-108860" y="621282"/>
            <a:ext cx="9383488" cy="59871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8369872" y="6084316"/>
            <a:ext cx="524107" cy="5241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DFD2-F10C-43E6-8AFC-B51335507144}" type="slidenum">
              <a:rPr lang="ru-RU" smtClean="0"/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2515" y="569463"/>
            <a:ext cx="8371464" cy="953135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Доходы бюджета Каштановского сельского поселения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2025 год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63285" y="1426028"/>
            <a:ext cx="860936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8" name="Схема 7"/>
          <p:cNvGraphicFramePr/>
          <p:nvPr/>
        </p:nvGraphicFramePr>
        <p:xfrm>
          <a:off x="163195" y="1426210"/>
          <a:ext cx="888111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5457825" y="1654175"/>
          <a:ext cx="3562985" cy="2887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" name="TextBox 6"/>
          <p:cNvSpPr txBox="1"/>
          <p:nvPr/>
        </p:nvSpPr>
        <p:spPr>
          <a:xfrm>
            <a:off x="593090" y="569595"/>
            <a:ext cx="8427720" cy="856615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Доходы бюджета Каштановского сельского поселения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 2026 год          (тыс.рублей)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RESOURCE_PATHS_HASH_2" val="2e8e136e2a28ac3dd26ee0f94cd6165e57bf65c"/>
</p:tagLst>
</file>

<file path=ppt/theme/theme1.xml><?xml version="1.0" encoding="utf-8"?>
<a:theme xmlns:a="http://schemas.openxmlformats.org/drawingml/2006/main" name="1_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5189</Words>
  <Application>WPS Presentation</Application>
  <PresentationFormat>Экран (4:3)</PresentationFormat>
  <Paragraphs>246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Times New Roman</vt:lpstr>
      <vt:lpstr>Arial Narrow</vt:lpstr>
      <vt:lpstr>Calibri</vt:lpstr>
      <vt:lpstr>Cambria</vt:lpstr>
      <vt:lpstr>Microsoft YaHei</vt:lpstr>
      <vt:lpstr>Arial Unicode MS</vt:lpstr>
      <vt:lpstr>1_Default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Елена Волик</cp:lastModifiedBy>
  <cp:revision>107</cp:revision>
  <dcterms:created xsi:type="dcterms:W3CDTF">2013-02-13T04:37:00Z</dcterms:created>
  <dcterms:modified xsi:type="dcterms:W3CDTF">2026-05-19T09:02:23Z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4BCA07C7230B42289A86235CBB4F8E89_12</vt:lpwstr>
  </property>
  <property fmtid="{D5CDD505-2E9C-101B-9397-08002B2CF9AE}" pid="3" name="KSOProductBuildVer">
    <vt:lpwstr>1049-12.2.0.23196</vt:lpwstr>
  </property>
</Properties>
</file>