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colors5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diagrams/quickStyle5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63" r:id="rId6"/>
    <p:sldId id="264" r:id="rId7"/>
    <p:sldId id="271" r:id="rId8"/>
    <p:sldId id="273" r:id="rId9"/>
    <p:sldId id="272" r:id="rId10"/>
    <p:sldId id="265" r:id="rId11"/>
    <p:sldId id="259" r:id="rId12"/>
    <p:sldId id="267" r:id="rId13"/>
    <p:sldId id="266" r:id="rId14"/>
    <p:sldId id="258" r:id="rId15"/>
    <p:sldId id="268" r:id="rId16"/>
    <p:sldId id="270" r:id="rId17"/>
  </p:sldIdLst>
  <p:sldSz cx="9144000" cy="6858000" type="screen4x3"/>
  <p:notesSz cx="6858000" cy="9144000"/>
  <p:custDataLst>
    <p:tags r:id="rId2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008000"/>
    <a:srgbClr val="003600"/>
    <a:srgbClr val="002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779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-1986" y="-114"/>
      </p:cViewPr>
      <p:guideLst>
        <p:guide orient="horz" pos="2160"/>
        <p:guide pos="28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87C888-2D2C-4A40-9D0D-9F35CEC76C38}" type="doc">
      <dgm:prSet loTypeId="urn:microsoft.com/office/officeart/2008/layout/VerticalCurvedList" loCatId="list" qsTypeId="urn:microsoft.com/office/officeart/2005/8/quickstyle/simple5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0EBDFF96-3F39-46F7-B0BF-D4AB114F203C}">
      <dgm:prSet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sz="1600" i="1" dirty="0">
              <a:latin typeface="+mj-lt"/>
              <a:cs typeface="Times New Roman" panose="02020603050405020304" pitchFamily="18" charset="0"/>
            </a:rPr>
            <a:t>Преемственность  бюджетной  классификации  Российской  Федерации,  а также  обеспечение  сопоставимости  показателей  бюджета  отчетного, текущего и очередного финансового года </a:t>
          </a:r>
        </a:p>
      </dgm:t>
    </dgm:pt>
    <dgm:pt modelId="{8AA72CF5-421C-46F0-8F2D-2EA136A9AF80}" cxnId="{2EA4161B-866E-4F06-8A39-3FD84C981975}" type="parTrans">
      <dgm:prSet/>
      <dgm:spPr/>
      <dgm:t>
        <a:bodyPr/>
        <a:lstStyle/>
        <a:p>
          <a:endParaRPr lang="ru-RU"/>
        </a:p>
      </dgm:t>
    </dgm:pt>
    <dgm:pt modelId="{99D6746B-7139-40F4-8698-101B9A3573B8}" cxnId="{2EA4161B-866E-4F06-8A39-3FD84C981975}" type="sibTrans">
      <dgm:prSet/>
      <dgm:spPr/>
      <dgm:t>
        <a:bodyPr/>
        <a:lstStyle/>
        <a:p>
          <a:endParaRPr lang="ru-RU"/>
        </a:p>
      </dgm:t>
    </dgm:pt>
    <dgm:pt modelId="{76F60F58-8547-4806-867A-D733FC610825}">
      <dgm:prSet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120650" h="88900"/>
          <a:bevelB w="88900" h="31750"/>
        </a:sp3d>
      </dgm:spPr>
      <dgm:t>
        <a:bodyPr/>
        <a:lstStyle/>
        <a:p>
          <a:r>
            <a:rPr lang="ru-RU" sz="1600" i="1" dirty="0">
              <a:latin typeface="+mj-lt"/>
              <a:cs typeface="Times New Roman" panose="02020603050405020304" pitchFamily="18" charset="0"/>
            </a:rPr>
            <a:t>Обязательная  открытость  для  общества  и  средств  массовой  информации проектов бюджетов, обеспечение доступа к информации на едином портале бюджетной системы Российской Федерации в сети «Интернет»</a:t>
          </a:r>
        </a:p>
      </dgm:t>
    </dgm:pt>
    <dgm:pt modelId="{35D7F28F-79CA-4A6F-AAFE-EE2C1BE21B36}" cxnId="{84476332-E4EB-43E8-BBC8-61106A95B702}" type="parTrans">
      <dgm:prSet/>
      <dgm:spPr/>
      <dgm:t>
        <a:bodyPr/>
        <a:lstStyle/>
        <a:p>
          <a:endParaRPr lang="ru-RU"/>
        </a:p>
      </dgm:t>
    </dgm:pt>
    <dgm:pt modelId="{DE9492DF-1773-4112-A6D0-E905DF16EB18}" cxnId="{84476332-E4EB-43E8-BBC8-61106A95B702}" type="sibTrans">
      <dgm:prSet/>
      <dgm:spPr/>
      <dgm:t>
        <a:bodyPr/>
        <a:lstStyle/>
        <a:p>
          <a:endParaRPr lang="ru-RU"/>
        </a:p>
      </dgm:t>
    </dgm:pt>
    <dgm:pt modelId="{732F433C-2B2D-4196-A514-30CB863CA28B}">
      <dgm:prSet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sz="1600" i="1" dirty="0">
              <a:latin typeface="+mj-lt"/>
              <a:cs typeface="Times New Roman" panose="02020603050405020304" pitchFamily="18" charset="0"/>
            </a:rPr>
            <a:t>Доступность иных сведений о бюджетах </a:t>
          </a:r>
        </a:p>
      </dgm:t>
    </dgm:pt>
    <dgm:pt modelId="{72476C40-AC38-4844-9AA4-E39A33F0712B}" cxnId="{99051BC1-224A-421A-B39F-5A1285DA9223}" type="parTrans">
      <dgm:prSet/>
      <dgm:spPr/>
      <dgm:t>
        <a:bodyPr/>
        <a:lstStyle/>
        <a:p>
          <a:endParaRPr lang="ru-RU"/>
        </a:p>
      </dgm:t>
    </dgm:pt>
    <dgm:pt modelId="{F156AEE1-8E07-4126-A979-703E4B98CB3D}" cxnId="{99051BC1-224A-421A-B39F-5A1285DA9223}" type="sibTrans">
      <dgm:prSet/>
      <dgm:spPr/>
      <dgm:t>
        <a:bodyPr/>
        <a:lstStyle/>
        <a:p>
          <a:endParaRPr lang="ru-RU"/>
        </a:p>
      </dgm:t>
    </dgm:pt>
    <dgm:pt modelId="{FD190CAB-DE1F-440A-9ECC-79FA429BE595}">
      <dgm:prSet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sz="1600" b="0" i="1" dirty="0">
              <a:latin typeface="+mj-lt"/>
              <a:cs typeface="Times New Roman" panose="02020603050405020304" pitchFamily="18" charset="0"/>
            </a:rPr>
            <a:t>Обязательное  опубликование  в  средствах  массовой  информации утвержденных бюджетов и отчетов об их исполнении </a:t>
          </a:r>
        </a:p>
      </dgm:t>
    </dgm:pt>
    <dgm:pt modelId="{91BBD7C4-9FB0-46EA-9AC0-EFF0EA3A3DFE}" cxnId="{8DEE285D-625F-4E74-B868-EEAF71FAEC1C}" type="parTrans">
      <dgm:prSet/>
      <dgm:spPr/>
      <dgm:t>
        <a:bodyPr/>
        <a:lstStyle/>
        <a:p>
          <a:endParaRPr lang="ru-RU"/>
        </a:p>
      </dgm:t>
    </dgm:pt>
    <dgm:pt modelId="{9B98FFBE-5E75-4248-BAB9-A8D7A99915D5}" cxnId="{8DEE285D-625F-4E74-B868-EEAF71FAEC1C}" type="sibTrans">
      <dgm:prSet/>
      <dgm:spPr/>
      <dgm:t>
        <a:bodyPr/>
        <a:lstStyle/>
        <a:p>
          <a:endParaRPr lang="ru-RU"/>
        </a:p>
      </dgm:t>
    </dgm:pt>
    <dgm:pt modelId="{8AD06B7D-0410-483A-AB8F-6C288975DD0E}" type="pres">
      <dgm:prSet presAssocID="{B687C888-2D2C-4A40-9D0D-9F35CEC76C3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A64ECDAE-9762-40F3-8050-A7D2A339FB54}" type="pres">
      <dgm:prSet presAssocID="{B687C888-2D2C-4A40-9D0D-9F35CEC76C38}" presName="Name1" presStyleCnt="0"/>
      <dgm:spPr/>
    </dgm:pt>
    <dgm:pt modelId="{8BD0E639-3C8F-4A61-A7C2-A0D19F809682}" type="pres">
      <dgm:prSet presAssocID="{B687C888-2D2C-4A40-9D0D-9F35CEC76C38}" presName="cycle" presStyleCnt="0"/>
      <dgm:spPr/>
    </dgm:pt>
    <dgm:pt modelId="{0EAD4ADA-2A59-4EF1-8653-CB7F7981888C}" type="pres">
      <dgm:prSet presAssocID="{B687C888-2D2C-4A40-9D0D-9F35CEC76C38}" presName="srcNode" presStyleLbl="node1" presStyleIdx="0" presStyleCnt="4"/>
      <dgm:spPr/>
    </dgm:pt>
    <dgm:pt modelId="{4C9518E1-12EB-4B3C-8B5F-D974E14EFB87}" type="pres">
      <dgm:prSet presAssocID="{B687C888-2D2C-4A40-9D0D-9F35CEC76C38}" presName="conn" presStyleLbl="parChTrans1D2" presStyleIdx="0" presStyleCnt="1"/>
      <dgm:spPr/>
      <dgm:t>
        <a:bodyPr/>
        <a:lstStyle/>
        <a:p>
          <a:endParaRPr lang="ru-RU"/>
        </a:p>
      </dgm:t>
    </dgm:pt>
    <dgm:pt modelId="{F75459F7-9FDB-482E-96CE-B9EB44E43125}" type="pres">
      <dgm:prSet presAssocID="{B687C888-2D2C-4A40-9D0D-9F35CEC76C38}" presName="extraNode" presStyleLbl="node1" presStyleIdx="0" presStyleCnt="4"/>
      <dgm:spPr/>
    </dgm:pt>
    <dgm:pt modelId="{2F5125A3-AB0A-4860-ADFD-47CFD27FD192}" type="pres">
      <dgm:prSet presAssocID="{B687C888-2D2C-4A40-9D0D-9F35CEC76C38}" presName="dstNode" presStyleLbl="node1" presStyleIdx="0" presStyleCnt="4"/>
      <dgm:spPr/>
    </dgm:pt>
    <dgm:pt modelId="{5244B001-A17A-4B8C-9581-5FC16B84669E}" type="pres">
      <dgm:prSet presAssocID="{FD190CAB-DE1F-440A-9ECC-79FA429BE595}" presName="text_1" presStyleLbl="node1" presStyleIdx="0" presStyleCnt="4" custScaleY="1250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651564-DC84-4048-967D-B6F7E9FBBF78}" type="pres">
      <dgm:prSet presAssocID="{FD190CAB-DE1F-440A-9ECC-79FA429BE595}" presName="accent_1" presStyleCnt="0"/>
      <dgm:spPr/>
    </dgm:pt>
    <dgm:pt modelId="{89611791-A850-4B89-89EB-5C21F0941E7C}" type="pres">
      <dgm:prSet presAssocID="{FD190CAB-DE1F-440A-9ECC-79FA429BE595}" presName="accentRepeatNode" presStyleLbl="solidFgAcc1" presStyleIdx="0" presStyleCnt="4"/>
      <dgm:spPr>
        <a:solidFill>
          <a:schemeClr val="accent6">
            <a:lumMod val="20000"/>
            <a:lumOff val="80000"/>
          </a:schemeClr>
        </a:solidFill>
      </dgm:spPr>
    </dgm:pt>
    <dgm:pt modelId="{66B8FCFB-CF53-4F5C-A7F0-C7F64F465CC0}" type="pres">
      <dgm:prSet presAssocID="{732F433C-2B2D-4196-A514-30CB863CA28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F0470-829F-42C3-9EF1-4EEC01DD9A73}" type="pres">
      <dgm:prSet presAssocID="{732F433C-2B2D-4196-A514-30CB863CA28B}" presName="accent_2" presStyleCnt="0"/>
      <dgm:spPr/>
    </dgm:pt>
    <dgm:pt modelId="{4D556A40-5431-4055-AE3D-37731D8F9AED}" type="pres">
      <dgm:prSet presAssocID="{732F433C-2B2D-4196-A514-30CB863CA28B}" presName="accentRepeatNode" presStyleLbl="solidFgAcc1" presStyleIdx="1" presStyleCnt="4"/>
      <dgm:spPr>
        <a:solidFill>
          <a:schemeClr val="accent5">
            <a:lumMod val="20000"/>
            <a:lumOff val="80000"/>
          </a:schemeClr>
        </a:solidFill>
      </dgm:spPr>
    </dgm:pt>
    <dgm:pt modelId="{C285525D-0608-40F3-B875-FCB296F56181}" type="pres">
      <dgm:prSet presAssocID="{76F60F58-8547-4806-867A-D733FC610825}" presName="text_3" presStyleLbl="node1" presStyleIdx="2" presStyleCnt="4" custScaleY="136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BB9F46-5F7F-41FF-86F9-66EA3101C120}" type="pres">
      <dgm:prSet presAssocID="{76F60F58-8547-4806-867A-D733FC610825}" presName="accent_3" presStyleCnt="0"/>
      <dgm:spPr/>
    </dgm:pt>
    <dgm:pt modelId="{0AFC0337-A094-4E6F-ADC3-86192D44916D}" type="pres">
      <dgm:prSet presAssocID="{76F60F58-8547-4806-867A-D733FC610825}" presName="accentRepeatNode" presStyleLbl="solidFgAcc1" presStyleIdx="2" presStyleCnt="4"/>
      <dgm:spPr>
        <a:solidFill>
          <a:schemeClr val="accent4">
            <a:lumMod val="20000"/>
            <a:lumOff val="80000"/>
          </a:schemeClr>
        </a:solidFill>
      </dgm:spPr>
    </dgm:pt>
    <dgm:pt modelId="{6ABFB54C-78EB-4035-AEF4-2CC6CDAEC6BA}" type="pres">
      <dgm:prSet presAssocID="{0EBDFF96-3F39-46F7-B0BF-D4AB114F203C}" presName="text_4" presStyleLbl="node1" presStyleIdx="3" presStyleCnt="4" custScaleY="123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A1D313-E4C2-4C27-84AA-11DBA9C31CC0}" type="pres">
      <dgm:prSet presAssocID="{0EBDFF96-3F39-46F7-B0BF-D4AB114F203C}" presName="accent_4" presStyleCnt="0"/>
      <dgm:spPr/>
    </dgm:pt>
    <dgm:pt modelId="{C860734A-428E-4FAA-A848-A86E63673D4E}" type="pres">
      <dgm:prSet presAssocID="{0EBDFF96-3F39-46F7-B0BF-D4AB114F203C}" presName="accentRepeatNode" presStyleLbl="solidFgAcc1" presStyleIdx="3" presStyleCnt="4"/>
      <dgm:spPr>
        <a:solidFill>
          <a:schemeClr val="accent2">
            <a:lumMod val="20000"/>
            <a:lumOff val="80000"/>
          </a:schemeClr>
        </a:solidFill>
      </dgm:spPr>
    </dgm:pt>
  </dgm:ptLst>
  <dgm:cxnLst>
    <dgm:cxn modelId="{84476332-E4EB-43E8-BBC8-61106A95B702}" srcId="{B687C888-2D2C-4A40-9D0D-9F35CEC76C38}" destId="{76F60F58-8547-4806-867A-D733FC610825}" srcOrd="2" destOrd="0" parTransId="{35D7F28F-79CA-4A6F-AAFE-EE2C1BE21B36}" sibTransId="{DE9492DF-1773-4112-A6D0-E905DF16EB18}"/>
    <dgm:cxn modelId="{44C1044B-FE4F-40EC-A338-925AB5E43B2B}" type="presOf" srcId="{B687C888-2D2C-4A40-9D0D-9F35CEC76C38}" destId="{8AD06B7D-0410-483A-AB8F-6C288975DD0E}" srcOrd="0" destOrd="0" presId="urn:microsoft.com/office/officeart/2008/layout/VerticalCurvedList"/>
    <dgm:cxn modelId="{F59C4250-B3CA-49D8-A569-00AD3C389481}" type="presOf" srcId="{76F60F58-8547-4806-867A-D733FC610825}" destId="{C285525D-0608-40F3-B875-FCB296F56181}" srcOrd="0" destOrd="0" presId="urn:microsoft.com/office/officeart/2008/layout/VerticalCurvedList"/>
    <dgm:cxn modelId="{99051BC1-224A-421A-B39F-5A1285DA9223}" srcId="{B687C888-2D2C-4A40-9D0D-9F35CEC76C38}" destId="{732F433C-2B2D-4196-A514-30CB863CA28B}" srcOrd="1" destOrd="0" parTransId="{72476C40-AC38-4844-9AA4-E39A33F0712B}" sibTransId="{F156AEE1-8E07-4126-A979-703E4B98CB3D}"/>
    <dgm:cxn modelId="{AEDD99A7-1885-4D63-AF95-BDA8B86C7C13}" type="presOf" srcId="{0EBDFF96-3F39-46F7-B0BF-D4AB114F203C}" destId="{6ABFB54C-78EB-4035-AEF4-2CC6CDAEC6BA}" srcOrd="0" destOrd="0" presId="urn:microsoft.com/office/officeart/2008/layout/VerticalCurvedList"/>
    <dgm:cxn modelId="{9F36B7A9-55E8-458D-9095-AA4CA902D30B}" type="presOf" srcId="{732F433C-2B2D-4196-A514-30CB863CA28B}" destId="{66B8FCFB-CF53-4F5C-A7F0-C7F64F465CC0}" srcOrd="0" destOrd="0" presId="urn:microsoft.com/office/officeart/2008/layout/VerticalCurvedList"/>
    <dgm:cxn modelId="{8DEE285D-625F-4E74-B868-EEAF71FAEC1C}" srcId="{B687C888-2D2C-4A40-9D0D-9F35CEC76C38}" destId="{FD190CAB-DE1F-440A-9ECC-79FA429BE595}" srcOrd="0" destOrd="0" parTransId="{91BBD7C4-9FB0-46EA-9AC0-EFF0EA3A3DFE}" sibTransId="{9B98FFBE-5E75-4248-BAB9-A8D7A99915D5}"/>
    <dgm:cxn modelId="{D6F5DF5F-8FFB-4034-8F19-BF7ABDF9D368}" type="presOf" srcId="{9B98FFBE-5E75-4248-BAB9-A8D7A99915D5}" destId="{4C9518E1-12EB-4B3C-8B5F-D974E14EFB87}" srcOrd="0" destOrd="0" presId="urn:microsoft.com/office/officeart/2008/layout/VerticalCurvedList"/>
    <dgm:cxn modelId="{FD17EBC2-FB17-4283-876F-1C18CA40F623}" type="presOf" srcId="{FD190CAB-DE1F-440A-9ECC-79FA429BE595}" destId="{5244B001-A17A-4B8C-9581-5FC16B84669E}" srcOrd="0" destOrd="0" presId="urn:microsoft.com/office/officeart/2008/layout/VerticalCurvedList"/>
    <dgm:cxn modelId="{2EA4161B-866E-4F06-8A39-3FD84C981975}" srcId="{B687C888-2D2C-4A40-9D0D-9F35CEC76C38}" destId="{0EBDFF96-3F39-46F7-B0BF-D4AB114F203C}" srcOrd="3" destOrd="0" parTransId="{8AA72CF5-421C-46F0-8F2D-2EA136A9AF80}" sibTransId="{99D6746B-7139-40F4-8698-101B9A3573B8}"/>
    <dgm:cxn modelId="{AB25CEA0-EA7D-4902-9653-46742C0F6E2C}" type="presParOf" srcId="{8AD06B7D-0410-483A-AB8F-6C288975DD0E}" destId="{A64ECDAE-9762-40F3-8050-A7D2A339FB54}" srcOrd="0" destOrd="0" presId="urn:microsoft.com/office/officeart/2008/layout/VerticalCurvedList"/>
    <dgm:cxn modelId="{0F9E3C54-755C-4FBD-8DF4-DA7EC3FB8718}" type="presParOf" srcId="{A64ECDAE-9762-40F3-8050-A7D2A339FB54}" destId="{8BD0E639-3C8F-4A61-A7C2-A0D19F809682}" srcOrd="0" destOrd="0" presId="urn:microsoft.com/office/officeart/2008/layout/VerticalCurvedList"/>
    <dgm:cxn modelId="{1B36451B-6CBD-48BE-932C-BE46498C9D83}" type="presParOf" srcId="{8BD0E639-3C8F-4A61-A7C2-A0D19F809682}" destId="{0EAD4ADA-2A59-4EF1-8653-CB7F7981888C}" srcOrd="0" destOrd="0" presId="urn:microsoft.com/office/officeart/2008/layout/VerticalCurvedList"/>
    <dgm:cxn modelId="{73F31565-6FA6-4E55-8DD0-2C126926320A}" type="presParOf" srcId="{8BD0E639-3C8F-4A61-A7C2-A0D19F809682}" destId="{4C9518E1-12EB-4B3C-8B5F-D974E14EFB87}" srcOrd="1" destOrd="0" presId="urn:microsoft.com/office/officeart/2008/layout/VerticalCurvedList"/>
    <dgm:cxn modelId="{DA680539-ADC0-476D-9235-1917EBBA369E}" type="presParOf" srcId="{8BD0E639-3C8F-4A61-A7C2-A0D19F809682}" destId="{F75459F7-9FDB-482E-96CE-B9EB44E43125}" srcOrd="2" destOrd="0" presId="urn:microsoft.com/office/officeart/2008/layout/VerticalCurvedList"/>
    <dgm:cxn modelId="{9AF43B94-41EA-416C-8FE4-55A40EFABD59}" type="presParOf" srcId="{8BD0E639-3C8F-4A61-A7C2-A0D19F809682}" destId="{2F5125A3-AB0A-4860-ADFD-47CFD27FD192}" srcOrd="3" destOrd="0" presId="urn:microsoft.com/office/officeart/2008/layout/VerticalCurvedList"/>
    <dgm:cxn modelId="{52A105DF-FF7D-4F44-9B05-BEAC66E0D99A}" type="presParOf" srcId="{A64ECDAE-9762-40F3-8050-A7D2A339FB54}" destId="{5244B001-A17A-4B8C-9581-5FC16B84669E}" srcOrd="1" destOrd="0" presId="urn:microsoft.com/office/officeart/2008/layout/VerticalCurvedList"/>
    <dgm:cxn modelId="{B32906EF-3993-42B5-819F-B5DE5C83C3A9}" type="presParOf" srcId="{A64ECDAE-9762-40F3-8050-A7D2A339FB54}" destId="{A0651564-DC84-4048-967D-B6F7E9FBBF78}" srcOrd="2" destOrd="0" presId="urn:microsoft.com/office/officeart/2008/layout/VerticalCurvedList"/>
    <dgm:cxn modelId="{FF0DAFF3-92D5-46CA-895D-9587813A994F}" type="presParOf" srcId="{A0651564-DC84-4048-967D-B6F7E9FBBF78}" destId="{89611791-A850-4B89-89EB-5C21F0941E7C}" srcOrd="0" destOrd="0" presId="urn:microsoft.com/office/officeart/2008/layout/VerticalCurvedList"/>
    <dgm:cxn modelId="{56D21B9A-E1DD-465B-B78E-0BFC07483C19}" type="presParOf" srcId="{A64ECDAE-9762-40F3-8050-A7D2A339FB54}" destId="{66B8FCFB-CF53-4F5C-A7F0-C7F64F465CC0}" srcOrd="3" destOrd="0" presId="urn:microsoft.com/office/officeart/2008/layout/VerticalCurvedList"/>
    <dgm:cxn modelId="{6148B9EA-0BF3-4FA6-A694-E86EDBA0555E}" type="presParOf" srcId="{A64ECDAE-9762-40F3-8050-A7D2A339FB54}" destId="{1C2F0470-829F-42C3-9EF1-4EEC01DD9A73}" srcOrd="4" destOrd="0" presId="urn:microsoft.com/office/officeart/2008/layout/VerticalCurvedList"/>
    <dgm:cxn modelId="{419B2F5E-9891-40C9-9172-433C2BA97B1D}" type="presParOf" srcId="{1C2F0470-829F-42C3-9EF1-4EEC01DD9A73}" destId="{4D556A40-5431-4055-AE3D-37731D8F9AED}" srcOrd="0" destOrd="0" presId="urn:microsoft.com/office/officeart/2008/layout/VerticalCurvedList"/>
    <dgm:cxn modelId="{95B09E55-E9B9-4AE2-9179-44BD46CE80D7}" type="presParOf" srcId="{A64ECDAE-9762-40F3-8050-A7D2A339FB54}" destId="{C285525D-0608-40F3-B875-FCB296F56181}" srcOrd="5" destOrd="0" presId="urn:microsoft.com/office/officeart/2008/layout/VerticalCurvedList"/>
    <dgm:cxn modelId="{1129E788-5E9D-4AFC-90EC-8E722C8B30BF}" type="presParOf" srcId="{A64ECDAE-9762-40F3-8050-A7D2A339FB54}" destId="{35BB9F46-5F7F-41FF-86F9-66EA3101C120}" srcOrd="6" destOrd="0" presId="urn:microsoft.com/office/officeart/2008/layout/VerticalCurvedList"/>
    <dgm:cxn modelId="{3774218F-5464-4C0E-92CC-B4BD7BA0045F}" type="presParOf" srcId="{35BB9F46-5F7F-41FF-86F9-66EA3101C120}" destId="{0AFC0337-A094-4E6F-ADC3-86192D44916D}" srcOrd="0" destOrd="0" presId="urn:microsoft.com/office/officeart/2008/layout/VerticalCurvedList"/>
    <dgm:cxn modelId="{F061F7C5-D43D-4AFB-8BB2-C435FF980165}" type="presParOf" srcId="{A64ECDAE-9762-40F3-8050-A7D2A339FB54}" destId="{6ABFB54C-78EB-4035-AEF4-2CC6CDAEC6BA}" srcOrd="7" destOrd="0" presId="urn:microsoft.com/office/officeart/2008/layout/VerticalCurvedList"/>
    <dgm:cxn modelId="{691C9F5A-276F-404C-9AE9-E4E58724C661}" type="presParOf" srcId="{A64ECDAE-9762-40F3-8050-A7D2A339FB54}" destId="{EAA1D313-E4C2-4C27-84AA-11DBA9C31CC0}" srcOrd="8" destOrd="0" presId="urn:microsoft.com/office/officeart/2008/layout/VerticalCurvedList"/>
    <dgm:cxn modelId="{33E9BFEA-B247-42D2-9405-1CE7E359E632}" type="presParOf" srcId="{EAA1D313-E4C2-4C27-84AA-11DBA9C31CC0}" destId="{C860734A-428E-4FAA-A848-A86E63673D4E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9665FE-0D4C-4220-8DE3-49C0431945D9}" type="doc">
      <dgm:prSet loTypeId="cycle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F386CD-1CF9-4519-A8D8-D334204F144D}">
      <dgm:prSet phldrT="[Текст]" phldr="0" custT="0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b="1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26 546,26 </a:t>
          </a:r>
          <a:r>
            <a:rPr lang="ru-RU" b="1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ДОХОДЫ</a:t>
          </a:r>
          <a:r>
            <a:rPr/>
            <a:t/>
          </a:r>
          <a:endParaRPr/>
        </a:p>
      </dgm:t>
    </dgm:pt>
    <dgm:pt modelId="{9084EF8F-76F0-4700-BAA6-D41B15079477}" cxnId="{1325815A-1A9F-4099-9BFF-B69CBDE35AF9}" type="parTrans">
      <dgm:prSet/>
      <dgm:spPr/>
      <dgm:t>
        <a:bodyPr/>
        <a:lstStyle/>
        <a:p>
          <a:endParaRPr lang="ru-RU"/>
        </a:p>
      </dgm:t>
    </dgm:pt>
    <dgm:pt modelId="{8345D133-88C7-4DF8-89B8-755695FD0D1E}" cxnId="{1325815A-1A9F-4099-9BFF-B69CBDE35AF9}" type="sibTrans">
      <dgm:prSet/>
      <dgm:spPr/>
      <dgm:t>
        <a:bodyPr/>
        <a:lstStyle/>
        <a:p>
          <a:endParaRPr lang="ru-RU"/>
        </a:p>
      </dgm:t>
    </dgm:pt>
    <dgm:pt modelId="{2F03E8BD-5BBE-4DAC-BDBC-69BE678C7DC8}">
      <dgm:prSet phldrT="[Текст]" phldr="0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accent2"/>
        </a:solidFill>
      </dgm:spPr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>
              <a:latin typeface="+mn-lt"/>
              <a:cs typeface="Times New Roman" panose="02020603050405020304" pitchFamily="18" charset="0"/>
            </a:rPr>
            <a:t>Налоговые доходы</a:t>
          </a:r>
          <a:r>
            <a:rPr lang="ru-RU" sz="1400" b="1" dirty="0">
              <a:latin typeface="+mn-lt"/>
              <a:cs typeface="Times New Roman" panose="02020603050405020304" pitchFamily="18" charset="0"/>
            </a:rPr>
            <a:t/>
          </a:r>
          <a:endParaRPr lang="ru-RU" sz="1400" b="1" dirty="0"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 smtClean="0">
              <a:latin typeface="+mn-lt"/>
              <a:cs typeface="Times New Roman" panose="02020603050405020304" pitchFamily="18" charset="0"/>
            </a:rPr>
            <a:t>2 307,67</a:t>
          </a:r>
          <a:r>
            <a:rPr lang="ru-RU" sz="1400" dirty="0">
              <a:latin typeface="+mn-lt"/>
            </a:rPr>
            <a:t/>
          </a:r>
          <a:endParaRPr lang="ru-RU" sz="1400" dirty="0">
            <a:latin typeface="+mn-lt"/>
          </a:endParaRPr>
        </a:p>
      </dgm:t>
    </dgm:pt>
    <dgm:pt modelId="{F268C37D-E164-4A63-AF2B-6284B6470637}" cxnId="{62E1E027-2E61-42C4-A892-856D21E4BBAD}" type="parTrans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63B82686-226E-402B-A388-2DAC965D27E1}" cxnId="{62E1E027-2E61-42C4-A892-856D21E4BBAD}" type="sibTrans">
      <dgm:prSet/>
      <dgm:spPr/>
      <dgm:t>
        <a:bodyPr/>
        <a:lstStyle/>
        <a:p>
          <a:endParaRPr lang="ru-RU"/>
        </a:p>
      </dgm:t>
    </dgm:pt>
    <dgm:pt modelId="{FC72D22D-7CF7-4E60-9981-4D6B7D17396C}">
      <dgm:prSet phldrT="[Текст]" phldr="0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rgbClr val="7030A0"/>
        </a:solidFill>
        <a:ln>
          <a:solidFill>
            <a:srgbClr val="7030A0"/>
          </a:solidFill>
        </a:ln>
      </dgm:spPr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Неналоговые доходы</a:t>
          </a:r>
          <a:r>
            <a:rPr lang="ru-RU" sz="1400" b="1" dirty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/>
          </a:r>
          <a:endParaRPr lang="ru-RU" sz="1400" b="1" dirty="0">
            <a:solidFill>
              <a:schemeClr val="bg1"/>
            </a:solidFill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anose="02020603050405020304" pitchFamily="18" charset="0"/>
            </a:rPr>
            <a:t>17 192,18</a:t>
          </a:r>
          <a:r>
            <a:rPr sz="1400"/>
            <a:t/>
          </a:r>
          <a:endParaRPr sz="1400"/>
        </a:p>
      </dgm:t>
    </dgm:pt>
    <dgm:pt modelId="{A591B11B-B285-4C12-B9D4-63C089E95155}" cxnId="{28B734FF-F5DB-461A-9431-E432325A8544}" type="parTrans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rgbClr val="7030A0"/>
        </a:solidFill>
        <a:ln>
          <a:solidFill>
            <a:srgbClr val="7030A0"/>
          </a:solidFill>
        </a:ln>
      </dgm:spPr>
      <dgm:t>
        <a:bodyPr/>
        <a:lstStyle/>
        <a:p>
          <a:endParaRPr lang="ru-RU">
            <a:solidFill>
              <a:srgbClr val="7030A0"/>
            </a:solidFill>
          </a:endParaRPr>
        </a:p>
      </dgm:t>
    </dgm:pt>
    <dgm:pt modelId="{4BDEBF14-463B-4A29-BCED-CD21488B7188}" cxnId="{28B734FF-F5DB-461A-9431-E432325A8544}" type="sibTrans">
      <dgm:prSet/>
      <dgm:spPr/>
      <dgm:t>
        <a:bodyPr/>
        <a:lstStyle/>
        <a:p>
          <a:endParaRPr lang="ru-RU"/>
        </a:p>
      </dgm:t>
    </dgm:pt>
    <dgm:pt modelId="{6AD727C6-EB8D-4760-87E1-0D87A033827C}">
      <dgm:prSet phldrT="[Текст]" phldr="0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>
              <a:latin typeface="+mn-lt"/>
              <a:cs typeface="Times New Roman" panose="02020603050405020304" pitchFamily="18" charset="0"/>
            </a:rPr>
            <a:t>Бе</a:t>
          </a:r>
          <a:r>
            <a:rPr lang="ru-RU" sz="1400" b="1" dirty="0">
              <a:latin typeface="+mn-lt"/>
              <a:cs typeface="Times New Roman" panose="02020603050405020304" pitchFamily="18" charset="0"/>
            </a:rPr>
            <a:t>вв</a:t>
          </a:r>
          <a:r>
            <a:rPr lang="ru-RU" sz="1400" b="1" dirty="0">
              <a:latin typeface="+mn-lt"/>
              <a:cs typeface="Times New Roman" panose="02020603050405020304" pitchFamily="18" charset="0"/>
            </a:rPr>
            <a:t>змездные поступления </a:t>
          </a:r>
          <a:r>
            <a:rPr lang="ru-RU" sz="1400" b="1" dirty="0" smtClean="0">
              <a:latin typeface="+mn-lt"/>
              <a:cs typeface="Times New Roman" panose="02020603050405020304" pitchFamily="18" charset="0"/>
            </a:rPr>
            <a:t>7 046,41</a:t>
          </a:r>
          <a:r>
            <a:rPr sz="1400"/>
            <a:t/>
          </a:r>
          <a:endParaRPr sz="1400"/>
        </a:p>
      </dgm:t>
    </dgm:pt>
    <dgm:pt modelId="{8CA1C061-D80C-4593-AC67-92AD31645609}" cxnId="{C35EAFF2-D9F4-492F-B791-825E548A44FA}" type="parTrans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AB67158C-9B0D-421F-B781-6BD13C110DF2}" cxnId="{C35EAFF2-D9F4-492F-B791-825E548A44FA}" type="sibTrans">
      <dgm:prSet/>
      <dgm:spPr/>
      <dgm:t>
        <a:bodyPr/>
        <a:lstStyle/>
        <a:p>
          <a:endParaRPr lang="ru-RU"/>
        </a:p>
      </dgm:t>
    </dgm:pt>
    <dgm:pt modelId="{D59FEAAF-2558-403C-9B66-C978FD8A0A4D}" type="pres">
      <dgm:prSet presAssocID="{4A9665FE-0D4C-4220-8DE3-49C0431945D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8E696B-F7F0-43A4-B7AC-1660AD097937}" type="pres">
      <dgm:prSet presAssocID="{3AF386CD-1CF9-4519-A8D8-D334204F144D}" presName="centerShape" presStyleLbl="node0" presStyleIdx="0" presStyleCnt="1" custScaleX="284320" custScaleY="182579" custLinFactNeighborX="66623" custLinFactNeighborY="-34173"/>
      <dgm:spPr/>
      <dgm:t>
        <a:bodyPr/>
        <a:lstStyle/>
        <a:p>
          <a:endParaRPr lang="ru-RU"/>
        </a:p>
      </dgm:t>
    </dgm:pt>
    <dgm:pt modelId="{D79279CD-58AD-4EB3-8479-F062D845D103}" type="pres">
      <dgm:prSet presAssocID="{F268C37D-E164-4A63-AF2B-6284B6470637}" presName="parTrans" presStyleLbl="sibTrans2D1" presStyleIdx="0" presStyleCnt="3" custAng="10156491" custScaleX="610684" custScaleY="125567" custLinFactX="400000" custLinFactNeighborX="453090" custLinFactNeighborY="-36133"/>
      <dgm:spPr/>
      <dgm:t>
        <a:bodyPr/>
        <a:lstStyle/>
        <a:p>
          <a:endParaRPr lang="ru-RU"/>
        </a:p>
      </dgm:t>
    </dgm:pt>
    <dgm:pt modelId="{50663F0C-AAC4-4755-9353-76EF45741031}" type="pres">
      <dgm:prSet presAssocID="{F268C37D-E164-4A63-AF2B-6284B6470637}" presName="connectorText" presStyleCnt="0"/>
      <dgm:spPr/>
      <dgm:t>
        <a:bodyPr/>
        <a:lstStyle/>
        <a:p>
          <a:endParaRPr lang="ru-RU"/>
        </a:p>
      </dgm:t>
    </dgm:pt>
    <dgm:pt modelId="{1D390027-B686-4AEA-9C47-CB008C37010B}" type="pres">
      <dgm:prSet presAssocID="{2F03E8BD-5BBE-4DAC-BDBC-69BE678C7DC8}" presName="node" presStyleLbl="node1" presStyleIdx="0" presStyleCnt="3" custAng="0" custScaleX="205134" custScaleY="101834" custRadScaleRad="128794" custRadScaleInc="1847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B48C0C-EF66-4985-972D-8E837A3981B3}" type="pres">
      <dgm:prSet presAssocID="{A591B11B-B285-4C12-B9D4-63C089E95155}" presName="parTrans" presStyleLbl="sibTrans2D1" presStyleIdx="1" presStyleCnt="3" custAng="9565314" custLinFactNeighborX="54838" custLinFactNeighborY="40211"/>
      <dgm:spPr/>
      <dgm:t>
        <a:bodyPr/>
        <a:lstStyle/>
        <a:p>
          <a:endParaRPr lang="ru-RU"/>
        </a:p>
      </dgm:t>
    </dgm:pt>
    <dgm:pt modelId="{C76E9BB2-8876-4AE2-A62B-2BDC945A876E}" type="pres">
      <dgm:prSet presAssocID="{A591B11B-B285-4C12-B9D4-63C089E95155}" presName="connectorText" presStyleCnt="0"/>
      <dgm:spPr/>
      <dgm:t>
        <a:bodyPr/>
        <a:lstStyle/>
        <a:p>
          <a:endParaRPr lang="ru-RU"/>
        </a:p>
      </dgm:t>
    </dgm:pt>
    <dgm:pt modelId="{272DEC4A-C20C-41FC-B05B-467405BEEDB5}" type="pres">
      <dgm:prSet presAssocID="{FC72D22D-7CF7-4E60-9981-4D6B7D17396C}" presName="node" presStyleLbl="node1" presStyleIdx="1" presStyleCnt="3" custScaleX="271112" custScaleY="87214" custRadScaleRad="105934" custRadScaleInc="2614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C8A661-072E-4A7E-89A6-F21DEB7F1ECE}" type="pres">
      <dgm:prSet presAssocID="{8CA1C061-D80C-4593-AC67-92AD31645609}" presName="parTrans" presStyleLbl="sibTrans2D1" presStyleIdx="2" presStyleCnt="3" custAng="12602585"/>
      <dgm:spPr/>
      <dgm:t>
        <a:bodyPr/>
        <a:lstStyle/>
        <a:p>
          <a:endParaRPr lang="ru-RU"/>
        </a:p>
      </dgm:t>
    </dgm:pt>
    <dgm:pt modelId="{4A2BD90F-4C84-43B1-9B9F-32CBE4723A0B}" type="pres">
      <dgm:prSet presAssocID="{8CA1C061-D80C-4593-AC67-92AD31645609}" presName="connectorText" presStyleCnt="0"/>
      <dgm:spPr/>
      <dgm:t>
        <a:bodyPr/>
        <a:lstStyle/>
        <a:p>
          <a:endParaRPr lang="ru-RU"/>
        </a:p>
      </dgm:t>
    </dgm:pt>
    <dgm:pt modelId="{1B66ADD8-BF13-488F-99AC-529703167217}" type="pres">
      <dgm:prSet presAssocID="{6AD727C6-EB8D-4760-87E1-0D87A033827C}" presName="node" presStyleLbl="node1" presStyleIdx="2" presStyleCnt="3" custScaleX="211571" custScaleY="95582" custRadScaleRad="142766" custRadScaleInc="1220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25815A-1A9F-4099-9BFF-B69CBDE35AF9}" srcId="{4A9665FE-0D4C-4220-8DE3-49C0431945D9}" destId="{3AF386CD-1CF9-4519-A8D8-D334204F144D}" srcOrd="0" destOrd="0" parTransId="{9084EF8F-76F0-4700-BAA6-D41B15079477}" sibTransId="{8345D133-88C7-4DF8-89B8-755695FD0D1E}"/>
    <dgm:cxn modelId="{62E1E027-2E61-42C4-A892-856D21E4BBAD}" srcId="{3AF386CD-1CF9-4519-A8D8-D334204F144D}" destId="{2F03E8BD-5BBE-4DAC-BDBC-69BE678C7DC8}" srcOrd="0" destOrd="0" parTransId="{F268C37D-E164-4A63-AF2B-6284B6470637}" sibTransId="{63B82686-226E-402B-A388-2DAC965D27E1}"/>
    <dgm:cxn modelId="{28B734FF-F5DB-461A-9431-E432325A8544}" srcId="{3AF386CD-1CF9-4519-A8D8-D334204F144D}" destId="{FC72D22D-7CF7-4E60-9981-4D6B7D17396C}" srcOrd="1" destOrd="0" parTransId="{A591B11B-B285-4C12-B9D4-63C089E95155}" sibTransId="{4BDEBF14-463B-4A29-BCED-CD21488B7188}"/>
    <dgm:cxn modelId="{C35EAFF2-D9F4-492F-B791-825E548A44FA}" srcId="{3AF386CD-1CF9-4519-A8D8-D334204F144D}" destId="{6AD727C6-EB8D-4760-87E1-0D87A033827C}" srcOrd="2" destOrd="0" parTransId="{8CA1C061-D80C-4593-AC67-92AD31645609}" sibTransId="{AB67158C-9B0D-421F-B781-6BD13C110DF2}"/>
    <dgm:cxn modelId="{5795B4AB-EB93-4D35-A75C-BEDFAD397E44}" type="presOf" srcId="{4A9665FE-0D4C-4220-8DE3-49C0431945D9}" destId="{D59FEAAF-2558-403C-9B66-C978FD8A0A4D}" srcOrd="0" destOrd="0" presId="urn:microsoft.com/office/officeart/2005/8/layout/radial5"/>
    <dgm:cxn modelId="{06074E22-A7AD-46A2-A854-C89A9A126390}" type="presParOf" srcId="{D59FEAAF-2558-403C-9B66-C978FD8A0A4D}" destId="{F88E696B-F7F0-43A4-B7AC-1660AD097937}" srcOrd="0" destOrd="0" presId="urn:microsoft.com/office/officeart/2005/8/layout/radial5"/>
    <dgm:cxn modelId="{99FEC000-BA07-4A55-ADBB-7BB430E4FC5E}" type="presOf" srcId="{3AF386CD-1CF9-4519-A8D8-D334204F144D}" destId="{F88E696B-F7F0-43A4-B7AC-1660AD097937}" srcOrd="0" destOrd="0" presId="urn:microsoft.com/office/officeart/2005/8/layout/radial5"/>
    <dgm:cxn modelId="{EA176A83-2A12-4391-BE90-C8975916CB32}" type="presParOf" srcId="{D59FEAAF-2558-403C-9B66-C978FD8A0A4D}" destId="{D79279CD-58AD-4EB3-8479-F062D845D103}" srcOrd="1" destOrd="0" presId="urn:microsoft.com/office/officeart/2005/8/layout/radial5"/>
    <dgm:cxn modelId="{BDA8C2D2-01BC-4C9B-9346-70070FECFBCB}" type="presOf" srcId="{F268C37D-E164-4A63-AF2B-6284B6470637}" destId="{D79279CD-58AD-4EB3-8479-F062D845D103}" srcOrd="0" destOrd="0" presId="urn:microsoft.com/office/officeart/2005/8/layout/radial5"/>
    <dgm:cxn modelId="{EC9F52FB-9FF3-4B13-8925-3687467B5F50}" type="presParOf" srcId="{D79279CD-58AD-4EB3-8479-F062D845D103}" destId="{50663F0C-AAC4-4755-9353-76EF45741031}" srcOrd="0" destOrd="1" presId="urn:microsoft.com/office/officeart/2005/8/layout/radial5"/>
    <dgm:cxn modelId="{25C1FC87-517F-439A-B646-84C930C48BB3}" type="presOf" srcId="{F268C37D-E164-4A63-AF2B-6284B6470637}" destId="{50663F0C-AAC4-4755-9353-76EF45741031}" srcOrd="1" destOrd="0" presId="urn:microsoft.com/office/officeart/2005/8/layout/radial5"/>
    <dgm:cxn modelId="{0DBDC558-518A-42BD-B858-66DB3EC43311}" type="presParOf" srcId="{D59FEAAF-2558-403C-9B66-C978FD8A0A4D}" destId="{1D390027-B686-4AEA-9C47-CB008C37010B}" srcOrd="2" destOrd="0" presId="urn:microsoft.com/office/officeart/2005/8/layout/radial5"/>
    <dgm:cxn modelId="{B60BCED9-ABA3-4283-BA79-4DC920EBD5CD}" type="presOf" srcId="{2F03E8BD-5BBE-4DAC-BDBC-69BE678C7DC8}" destId="{1D390027-B686-4AEA-9C47-CB008C37010B}" srcOrd="0" destOrd="0" presId="urn:microsoft.com/office/officeart/2005/8/layout/radial5"/>
    <dgm:cxn modelId="{F7D2ECBF-01E4-426C-81BF-10A4E3E08C11}" type="presParOf" srcId="{D59FEAAF-2558-403C-9B66-C978FD8A0A4D}" destId="{FFB48C0C-EF66-4985-972D-8E837A3981B3}" srcOrd="3" destOrd="0" presId="urn:microsoft.com/office/officeart/2005/8/layout/radial5"/>
    <dgm:cxn modelId="{C0FC3EC9-767C-42C0-8DE9-51B2445C5054}" type="presOf" srcId="{A591B11B-B285-4C12-B9D4-63C089E95155}" destId="{FFB48C0C-EF66-4985-972D-8E837A3981B3}" srcOrd="0" destOrd="0" presId="urn:microsoft.com/office/officeart/2005/8/layout/radial5"/>
    <dgm:cxn modelId="{9B130BEC-7377-466B-88D5-07005E2F88DB}" type="presParOf" srcId="{FFB48C0C-EF66-4985-972D-8E837A3981B3}" destId="{C76E9BB2-8876-4AE2-A62B-2BDC945A876E}" srcOrd="0" destOrd="3" presId="urn:microsoft.com/office/officeart/2005/8/layout/radial5"/>
    <dgm:cxn modelId="{DF3A61BB-397B-4947-9A72-91E3CBF44A0C}" type="presOf" srcId="{A591B11B-B285-4C12-B9D4-63C089E95155}" destId="{C76E9BB2-8876-4AE2-A62B-2BDC945A876E}" srcOrd="1" destOrd="0" presId="urn:microsoft.com/office/officeart/2005/8/layout/radial5"/>
    <dgm:cxn modelId="{ADC92C29-DA09-470C-A928-86C9BE8A01E4}" type="presParOf" srcId="{D59FEAAF-2558-403C-9B66-C978FD8A0A4D}" destId="{272DEC4A-C20C-41FC-B05B-467405BEEDB5}" srcOrd="4" destOrd="0" presId="urn:microsoft.com/office/officeart/2005/8/layout/radial5"/>
    <dgm:cxn modelId="{4ADAC7EE-6234-4214-AD4F-535159688CD2}" type="presOf" srcId="{FC72D22D-7CF7-4E60-9981-4D6B7D17396C}" destId="{272DEC4A-C20C-41FC-B05B-467405BEEDB5}" srcOrd="0" destOrd="0" presId="urn:microsoft.com/office/officeart/2005/8/layout/radial5"/>
    <dgm:cxn modelId="{9AE69A66-9E2D-4E21-B1D8-C289041A7CBB}" type="presParOf" srcId="{D59FEAAF-2558-403C-9B66-C978FD8A0A4D}" destId="{52C8A661-072E-4A7E-89A6-F21DEB7F1ECE}" srcOrd="5" destOrd="0" presId="urn:microsoft.com/office/officeart/2005/8/layout/radial5"/>
    <dgm:cxn modelId="{549175CA-E0D0-4D50-A101-CD57577AF04F}" type="presOf" srcId="{8CA1C061-D80C-4593-AC67-92AD31645609}" destId="{52C8A661-072E-4A7E-89A6-F21DEB7F1ECE}" srcOrd="0" destOrd="0" presId="urn:microsoft.com/office/officeart/2005/8/layout/radial5"/>
    <dgm:cxn modelId="{DC462FC6-C266-4037-BD6B-A87000CB3D4D}" type="presParOf" srcId="{52C8A661-072E-4A7E-89A6-F21DEB7F1ECE}" destId="{4A2BD90F-4C84-43B1-9B9F-32CBE4723A0B}" srcOrd="0" destOrd="5" presId="urn:microsoft.com/office/officeart/2005/8/layout/radial5"/>
    <dgm:cxn modelId="{1D1EE125-9507-43F6-88F2-B1F1ACB7C7B3}" type="presOf" srcId="{8CA1C061-D80C-4593-AC67-92AD31645609}" destId="{4A2BD90F-4C84-43B1-9B9F-32CBE4723A0B}" srcOrd="1" destOrd="0" presId="urn:microsoft.com/office/officeart/2005/8/layout/radial5"/>
    <dgm:cxn modelId="{690771BB-9BFC-492F-A297-D86A068FB346}" type="presParOf" srcId="{D59FEAAF-2558-403C-9B66-C978FD8A0A4D}" destId="{1B66ADD8-BF13-488F-99AC-529703167217}" srcOrd="6" destOrd="0" presId="urn:microsoft.com/office/officeart/2005/8/layout/radial5"/>
    <dgm:cxn modelId="{D0FCE280-F63D-4AD2-BCE8-A26685B94D12}" type="presOf" srcId="{6AD727C6-EB8D-4760-87E1-0D87A033827C}" destId="{1B66ADD8-BF13-488F-99AC-529703167217}" srcOrd="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541319-008A-4DA1-901D-A569FBB53A4C}" type="doc">
      <dgm:prSet loTypeId="urn:microsoft.com/office/officeart/2005/8/layout/vList3#1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FE92B61-BF59-416C-A2F9-0126EB5D3A74}">
      <dgm:prSet phldrT="[Текст]" phldr="0" custT="0"/>
      <dgm:spPr>
        <a:solidFill>
          <a:schemeClr val="bg2">
            <a:lumMod val="25000"/>
          </a:schemeClr>
        </a:solidFill>
      </dgm:spPr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>
              <a:latin typeface="+mn-lt"/>
              <a:cs typeface="Times New Roman" panose="02020603050405020304" pitchFamily="18" charset="0"/>
            </a:rPr>
            <a:t>Аренда земли </a:t>
          </a:r>
          <a:r>
            <a:rPr lang="ru-RU" dirty="0">
              <a:latin typeface="+mn-lt"/>
              <a:cs typeface="Times New Roman" panose="02020603050405020304" pitchFamily="18" charset="0"/>
            </a:rPr>
            <a:t/>
          </a:r>
          <a:endParaRPr lang="ru-RU" dirty="0"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latin typeface="+mn-lt"/>
              <a:cs typeface="Times New Roman" panose="02020603050405020304" pitchFamily="18" charset="0"/>
            </a:rPr>
            <a:t>5 548,68</a:t>
          </a:r>
          <a:r>
            <a:rPr lang="ru-RU" dirty="0" smtClean="0">
              <a:latin typeface="+mn-lt"/>
              <a:cs typeface="Times New Roman" panose="02020603050405020304" pitchFamily="18" charset="0"/>
            </a:rPr>
            <a:t> </a:t>
          </a:r>
          <a:r>
            <a:rPr lang="ru-RU" dirty="0">
              <a:latin typeface="+mn-lt"/>
              <a:cs typeface="Times New Roman" panose="02020603050405020304" pitchFamily="18" charset="0"/>
            </a:rPr>
            <a:t>тыс. руб. </a:t>
          </a:r>
          <a:r>
            <a:rPr/>
            <a:t/>
          </a:r>
          <a:endParaRPr/>
        </a:p>
      </dgm:t>
    </dgm:pt>
    <dgm:pt modelId="{648CD1CE-737E-4954-8EFD-2C051CD58898}" cxnId="{1D34E841-C748-4F33-A199-F734DF020584}" type="parTrans">
      <dgm:prSet/>
      <dgm:spPr/>
      <dgm:t>
        <a:bodyPr/>
        <a:lstStyle/>
        <a:p>
          <a:endParaRPr lang="ru-RU"/>
        </a:p>
      </dgm:t>
    </dgm:pt>
    <dgm:pt modelId="{E1528711-A196-4A96-A098-FA2C9AA7FE02}" cxnId="{1D34E841-C748-4F33-A199-F734DF020584}" type="sibTrans">
      <dgm:prSet/>
      <dgm:spPr/>
      <dgm:t>
        <a:bodyPr/>
        <a:lstStyle/>
        <a:p>
          <a:endParaRPr lang="ru-RU"/>
        </a:p>
      </dgm:t>
    </dgm:pt>
    <dgm:pt modelId="{C10D6542-BC49-4542-96B8-6D107EFC722D}">
      <dgm:prSet phldrT="[Текст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>
              <a:latin typeface="+mn-lt"/>
              <a:cs typeface="Times New Roman" panose="02020603050405020304" pitchFamily="18" charset="0"/>
            </a:rPr>
            <a:t>Аренда имущества</a:t>
          </a:r>
          <a:r>
            <a:rPr lang="ru-RU" dirty="0">
              <a:latin typeface="+mn-lt"/>
              <a:cs typeface="Times New Roman" panose="02020603050405020304" pitchFamily="18" charset="0"/>
            </a:rPr>
            <a:t/>
          </a:r>
          <a:endParaRPr lang="ru-RU" dirty="0"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latin typeface="+mn-lt"/>
              <a:cs typeface="Times New Roman" panose="02020603050405020304" pitchFamily="18" charset="0"/>
            </a:rPr>
            <a:t>325,78</a:t>
          </a:r>
          <a:r>
            <a:rPr lang="ru-RU" dirty="0" smtClean="0">
              <a:latin typeface="+mn-lt"/>
              <a:cs typeface="Times New Roman" panose="02020603050405020304" pitchFamily="18" charset="0"/>
            </a:rPr>
            <a:t> </a:t>
          </a:r>
          <a:r>
            <a:rPr lang="ru-RU" dirty="0">
              <a:latin typeface="+mn-lt"/>
              <a:cs typeface="Times New Roman" panose="02020603050405020304" pitchFamily="18" charset="0"/>
            </a:rPr>
            <a:t>тыс. руб.</a:t>
          </a:r>
          <a:r>
            <a:rPr/>
            <a:t/>
          </a:r>
          <a:endParaRPr/>
        </a:p>
      </dgm:t>
    </dgm:pt>
    <dgm:pt modelId="{6B982940-85D8-4EBB-8216-B6765E4A5BE5}" cxnId="{A808C253-AECB-4395-8C26-B122230B2F03}" type="parTrans">
      <dgm:prSet/>
      <dgm:spPr/>
      <dgm:t>
        <a:bodyPr/>
        <a:lstStyle/>
        <a:p>
          <a:endParaRPr lang="ru-RU"/>
        </a:p>
      </dgm:t>
    </dgm:pt>
    <dgm:pt modelId="{909E7CF1-8127-4186-BCB7-32A875529A0A}" cxnId="{A808C253-AECB-4395-8C26-B122230B2F03}" type="sibTrans">
      <dgm:prSet/>
      <dgm:spPr/>
      <dgm:t>
        <a:bodyPr/>
        <a:lstStyle/>
        <a:p>
          <a:endParaRPr lang="ru-RU"/>
        </a:p>
      </dgm:t>
    </dgm:pt>
    <dgm:pt modelId="{9E138A5A-13E9-4ED3-BDA6-20C80B726529}">
      <dgm:prSet phldrT="[Текст]" phldr="0" custT="0"/>
      <dgm:spPr>
        <a:solidFill>
          <a:srgbClr val="7030A0"/>
        </a:solidFill>
      </dgm:spPr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>
              <a:latin typeface="+mn-lt"/>
              <a:cs typeface="Times New Roman" panose="02020603050405020304" pitchFamily="18" charset="0"/>
            </a:rPr>
            <a:t>Иные неналоговые доходы</a:t>
          </a:r>
          <a:r>
            <a:rPr lang="ru-RU" dirty="0">
              <a:latin typeface="+mn-lt"/>
              <a:cs typeface="Times New Roman" panose="02020603050405020304" pitchFamily="18" charset="0"/>
            </a:rPr>
            <a:t/>
          </a:r>
          <a:endParaRPr lang="ru-RU" dirty="0"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latin typeface="+mn-lt"/>
              <a:cs typeface="Times New Roman" panose="02020603050405020304" pitchFamily="18" charset="0"/>
            </a:rPr>
            <a:t>8 762,74</a:t>
          </a:r>
          <a:r>
            <a:rPr lang="ru-RU" dirty="0" smtClean="0">
              <a:latin typeface="+mn-lt"/>
              <a:cs typeface="Times New Roman" panose="02020603050405020304" pitchFamily="18" charset="0"/>
            </a:rPr>
            <a:t> </a:t>
          </a:r>
          <a:r>
            <a:rPr lang="ru-RU" dirty="0">
              <a:latin typeface="+mn-lt"/>
              <a:cs typeface="Times New Roman" panose="02020603050405020304" pitchFamily="18" charset="0"/>
            </a:rPr>
            <a:t>тыс.руб.</a:t>
          </a:r>
          <a:r>
            <a:rPr/>
            <a:t/>
          </a:r>
          <a:endParaRPr/>
        </a:p>
      </dgm:t>
    </dgm:pt>
    <dgm:pt modelId="{A0B7A3FC-9D37-4F73-98A7-6F0D8C0EFCC7}" cxnId="{8CE96980-F609-4FC8-ACED-F06C55C946CA}" type="parTrans">
      <dgm:prSet/>
      <dgm:spPr/>
      <dgm:t>
        <a:bodyPr/>
        <a:lstStyle/>
        <a:p>
          <a:endParaRPr lang="ru-RU"/>
        </a:p>
      </dgm:t>
    </dgm:pt>
    <dgm:pt modelId="{BFD50B3C-DC44-4434-8387-41D386B7F9F5}" cxnId="{8CE96980-F609-4FC8-ACED-F06C55C946CA}" type="sibTrans">
      <dgm:prSet/>
      <dgm:spPr/>
      <dgm:t>
        <a:bodyPr/>
        <a:lstStyle/>
        <a:p>
          <a:endParaRPr lang="ru-RU"/>
        </a:p>
      </dgm:t>
    </dgm:pt>
    <dgm:pt modelId="{3999BF6E-9B96-4AD3-AD38-47CCC3D3CEC3}" type="pres">
      <dgm:prSet presAssocID="{07541319-008A-4DA1-901D-A569FBB53A4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61AB7C-9D90-40BD-B773-CDB19669BCAE}" type="pres">
      <dgm:prSet presAssocID="{7FE92B61-BF59-416C-A2F9-0126EB5D3A74}" presName="composite" presStyleCnt="0"/>
      <dgm:spPr/>
    </dgm:pt>
    <dgm:pt modelId="{5992A659-8FAA-4B5B-9B50-16B8A68E776E}" type="pres">
      <dgm:prSet presAssocID="{7FE92B61-BF59-416C-A2F9-0126EB5D3A74}" presName="imgShp" presStyleLbl="fgImgPlace1" presStyleIdx="0" presStyleCnt="3" custLinFactNeighborX="-50617" custLinFactNeighborY="-21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1ACB5EAD-F753-4081-88EC-A5424B56F3DB}" type="pres">
      <dgm:prSet presAssocID="{7FE92B61-BF59-416C-A2F9-0126EB5D3A74}" presName="txShp" presStyleLbl="node1" presStyleIdx="0" presStyleCnt="3" custScaleX="1336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BB07A7-CB4D-4975-8D3F-447DD084F34E}" type="pres">
      <dgm:prSet presAssocID="{E1528711-A196-4A96-A098-FA2C9AA7FE02}" presName="spacing" presStyleCnt="0"/>
      <dgm:spPr/>
    </dgm:pt>
    <dgm:pt modelId="{D5B2F412-DA8D-483C-A5CE-CEBC992305C6}" type="pres">
      <dgm:prSet presAssocID="{C10D6542-BC49-4542-96B8-6D107EFC722D}" presName="composite" presStyleCnt="0"/>
      <dgm:spPr/>
    </dgm:pt>
    <dgm:pt modelId="{690D97FD-FF9C-4967-ADDC-7EDA9B6AD50F}" type="pres">
      <dgm:prSet presAssocID="{C10D6542-BC49-4542-96B8-6D107EFC722D}" presName="imgShp" presStyleLbl="fgImgPlace1" presStyleIdx="1" presStyleCnt="3" custLinFactNeighborX="-52541" custLinFactNeighborY="-3258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30E5B7D6-044A-4581-93FF-ACA935E73FA7}" type="pres">
      <dgm:prSet presAssocID="{C10D6542-BC49-4542-96B8-6D107EFC722D}" presName="txShp" presStyleLbl="node1" presStyleIdx="1" presStyleCnt="3" custScaleX="1338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93B48C-0836-408D-A0E2-C511CCDBC045}" type="pres">
      <dgm:prSet presAssocID="{909E7CF1-8127-4186-BCB7-32A875529A0A}" presName="spacing" presStyleCnt="0"/>
      <dgm:spPr/>
    </dgm:pt>
    <dgm:pt modelId="{92B264A3-F0DF-443C-8D4D-02A2B52C10A9}" type="pres">
      <dgm:prSet presAssocID="{9E138A5A-13E9-4ED3-BDA6-20C80B726529}" presName="composite" presStyleCnt="0"/>
      <dgm:spPr/>
    </dgm:pt>
    <dgm:pt modelId="{DA61D832-BAC4-4430-8952-6AA28FA96BA7}" type="pres">
      <dgm:prSet presAssocID="{9E138A5A-13E9-4ED3-BDA6-20C80B726529}" presName="imgShp" presStyleLbl="fgImgPlace1" presStyleIdx="2" presStyleCnt="3" custLinFactNeighborX="-67066" custLinFactNeighborY="-1217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2A1CED5A-7687-4C33-8980-772417F862AC}" type="pres">
      <dgm:prSet presAssocID="{9E138A5A-13E9-4ED3-BDA6-20C80B726529}" presName="txShp" presStyleLbl="node1" presStyleIdx="2" presStyleCnt="3" custScaleX="133661" custScaleY="1048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34E841-C748-4F33-A199-F734DF020584}" srcId="{07541319-008A-4DA1-901D-A569FBB53A4C}" destId="{7FE92B61-BF59-416C-A2F9-0126EB5D3A74}" srcOrd="0" destOrd="0" parTransId="{648CD1CE-737E-4954-8EFD-2C051CD58898}" sibTransId="{E1528711-A196-4A96-A098-FA2C9AA7FE02}"/>
    <dgm:cxn modelId="{A808C253-AECB-4395-8C26-B122230B2F03}" srcId="{07541319-008A-4DA1-901D-A569FBB53A4C}" destId="{C10D6542-BC49-4542-96B8-6D107EFC722D}" srcOrd="1" destOrd="0" parTransId="{6B982940-85D8-4EBB-8216-B6765E4A5BE5}" sibTransId="{909E7CF1-8127-4186-BCB7-32A875529A0A}"/>
    <dgm:cxn modelId="{8CE96980-F609-4FC8-ACED-F06C55C946CA}" srcId="{07541319-008A-4DA1-901D-A569FBB53A4C}" destId="{9E138A5A-13E9-4ED3-BDA6-20C80B726529}" srcOrd="2" destOrd="0" parTransId="{A0B7A3FC-9D37-4F73-98A7-6F0D8C0EFCC7}" sibTransId="{BFD50B3C-DC44-4434-8387-41D386B7F9F5}"/>
    <dgm:cxn modelId="{92ED3AE7-8577-4B66-875B-B24297F6D873}" type="presOf" srcId="{07541319-008A-4DA1-901D-A569FBB53A4C}" destId="{3999BF6E-9B96-4AD3-AD38-47CCC3D3CEC3}" srcOrd="0" destOrd="0" presId="urn:microsoft.com/office/officeart/2005/8/layout/vList3#1"/>
    <dgm:cxn modelId="{CF53C1D9-908E-4C06-BB9A-6986A95DAE9A}" type="presParOf" srcId="{3999BF6E-9B96-4AD3-AD38-47CCC3D3CEC3}" destId="{2F61AB7C-9D90-40BD-B773-CDB19669BCAE}" srcOrd="0" destOrd="0" presId="urn:microsoft.com/office/officeart/2005/8/layout/vList3#1"/>
    <dgm:cxn modelId="{95949A77-107C-4672-9202-F146D0E68AE3}" type="presParOf" srcId="{2F61AB7C-9D90-40BD-B773-CDB19669BCAE}" destId="{5992A659-8FAA-4B5B-9B50-16B8A68E776E}" srcOrd="0" destOrd="0" presId="urn:microsoft.com/office/officeart/2005/8/layout/vList3#1"/>
    <dgm:cxn modelId="{E835BD89-D511-40DC-9CBA-B44A9B3A71C4}" type="presParOf" srcId="{2F61AB7C-9D90-40BD-B773-CDB19669BCAE}" destId="{1ACB5EAD-F753-4081-88EC-A5424B56F3DB}" srcOrd="1" destOrd="0" presId="urn:microsoft.com/office/officeart/2005/8/layout/vList3#1"/>
    <dgm:cxn modelId="{7C15F001-DF10-4747-A5C1-EF7700E55393}" type="presOf" srcId="{7FE92B61-BF59-416C-A2F9-0126EB5D3A74}" destId="{1ACB5EAD-F753-4081-88EC-A5424B56F3DB}" srcOrd="0" destOrd="0" presId="urn:microsoft.com/office/officeart/2005/8/layout/vList3#1"/>
    <dgm:cxn modelId="{27C4C18F-9CF4-4CCE-B88A-6F6C20B8FA6B}" type="presParOf" srcId="{3999BF6E-9B96-4AD3-AD38-47CCC3D3CEC3}" destId="{E1BB07A7-CB4D-4975-8D3F-447DD084F34E}" srcOrd="1" destOrd="0" presId="urn:microsoft.com/office/officeart/2005/8/layout/vList3#1"/>
    <dgm:cxn modelId="{946D44B3-3277-486B-B396-063E909B3CE4}" type="presOf" srcId="{E1528711-A196-4A96-A098-FA2C9AA7FE02}" destId="{E1BB07A7-CB4D-4975-8D3F-447DD084F34E}" srcOrd="0" destOrd="0" presId="urn:microsoft.com/office/officeart/2005/8/layout/vList3#1"/>
    <dgm:cxn modelId="{BDAA69F7-3702-4409-83CD-56E807D3C5E4}" type="presParOf" srcId="{3999BF6E-9B96-4AD3-AD38-47CCC3D3CEC3}" destId="{D5B2F412-DA8D-483C-A5CE-CEBC992305C6}" srcOrd="2" destOrd="0" presId="urn:microsoft.com/office/officeart/2005/8/layout/vList3#1"/>
    <dgm:cxn modelId="{F26981EB-B171-4105-BC78-A9FFAF3D4D59}" type="presParOf" srcId="{D5B2F412-DA8D-483C-A5CE-CEBC992305C6}" destId="{690D97FD-FF9C-4967-ADDC-7EDA9B6AD50F}" srcOrd="0" destOrd="2" presId="urn:microsoft.com/office/officeart/2005/8/layout/vList3#1"/>
    <dgm:cxn modelId="{F7377B71-5B6F-446A-9E53-9BC4A7547878}" type="presParOf" srcId="{D5B2F412-DA8D-483C-A5CE-CEBC992305C6}" destId="{30E5B7D6-044A-4581-93FF-ACA935E73FA7}" srcOrd="1" destOrd="2" presId="urn:microsoft.com/office/officeart/2005/8/layout/vList3#1"/>
    <dgm:cxn modelId="{660BD646-9FD4-4EF3-A837-411DDCCA7B98}" type="presOf" srcId="{C10D6542-BC49-4542-96B8-6D107EFC722D}" destId="{30E5B7D6-044A-4581-93FF-ACA935E73FA7}" srcOrd="0" destOrd="0" presId="urn:microsoft.com/office/officeart/2005/8/layout/vList3#1"/>
    <dgm:cxn modelId="{33B741C4-46E6-4487-8866-2AC80100AF24}" type="presParOf" srcId="{3999BF6E-9B96-4AD3-AD38-47CCC3D3CEC3}" destId="{F293B48C-0836-408D-A0E2-C511CCDBC045}" srcOrd="3" destOrd="0" presId="urn:microsoft.com/office/officeart/2005/8/layout/vList3#1"/>
    <dgm:cxn modelId="{B95392CC-3251-443A-8B50-67EF20FE90C8}" type="presOf" srcId="{909E7CF1-8127-4186-BCB7-32A875529A0A}" destId="{F293B48C-0836-408D-A0E2-C511CCDBC045}" srcOrd="0" destOrd="0" presId="urn:microsoft.com/office/officeart/2005/8/layout/vList3#1"/>
    <dgm:cxn modelId="{A6D373BF-6865-4E07-A4CB-ED21E170802C}" type="presParOf" srcId="{3999BF6E-9B96-4AD3-AD38-47CCC3D3CEC3}" destId="{92B264A3-F0DF-443C-8D4D-02A2B52C10A9}" srcOrd="4" destOrd="0" presId="urn:microsoft.com/office/officeart/2005/8/layout/vList3#1"/>
    <dgm:cxn modelId="{9E5B62EC-93D4-44E3-AC6A-5C0D35EC010B}" type="presParOf" srcId="{92B264A3-F0DF-443C-8D4D-02A2B52C10A9}" destId="{DA61D832-BAC4-4430-8952-6AA28FA96BA7}" srcOrd="0" destOrd="4" presId="urn:microsoft.com/office/officeart/2005/8/layout/vList3#1"/>
    <dgm:cxn modelId="{976C0F4B-B67B-4FAD-8088-49E6C14E0929}" type="presParOf" srcId="{92B264A3-F0DF-443C-8D4D-02A2B52C10A9}" destId="{2A1CED5A-7687-4C33-8980-772417F862AC}" srcOrd="1" destOrd="4" presId="urn:microsoft.com/office/officeart/2005/8/layout/vList3#1"/>
    <dgm:cxn modelId="{F65EC86E-B20C-47D1-B491-F4EDFF665B51}" type="presOf" srcId="{9E138A5A-13E9-4ED3-BDA6-20C80B726529}" destId="{2A1CED5A-7687-4C33-8980-772417F862AC}" srcOrd="0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C1FA1B-D32F-4551-8F7E-E6DA62074C9D}" type="doc">
      <dgm:prSet loTypeId="urn:microsoft.com/office/officeart/2005/8/layout/arrow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3A6474B-5264-4949-9F31-53707F1FEE0C}">
      <dgm:prSet phldrT="[Текст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dirty="0" smtClean="0">
              <a:latin typeface="+mn-lt"/>
              <a:cs typeface="Times New Roman" panose="02020603050405020304" pitchFamily="18" charset="0"/>
            </a:rPr>
            <a:t>Субвенция на выполнение переданных полномочий 1,4</a:t>
          </a:r>
          <a:r>
            <a:rPr lang="ru-RU" sz="1800" dirty="0" smtClean="0">
              <a:latin typeface="+mn-lt"/>
              <a:cs typeface="Times New Roman" panose="02020603050405020304" pitchFamily="18" charset="0"/>
            </a:rPr>
            <a:t>8</a:t>
          </a:r>
          <a:r>
            <a:rPr lang="ru-RU" sz="1800" b="0" dirty="0" smtClean="0">
              <a:latin typeface="+mn-lt"/>
              <a:cs typeface="Times New Roman" panose="02020603050405020304" pitchFamily="18" charset="0"/>
            </a:rPr>
            <a:t/>
          </a:r>
          <a:endParaRPr lang="ru-RU" sz="1800" b="0" dirty="0" smtClean="0"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dirty="0" smtClean="0">
              <a:latin typeface="+mn-lt"/>
              <a:cs typeface="Times New Roman" panose="02020603050405020304" pitchFamily="18" charset="0"/>
            </a:rPr>
            <a:t/>
          </a:r>
          <a:endParaRPr lang="ru-RU" sz="1800" b="0" dirty="0" smtClean="0"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dirty="0">
              <a:latin typeface="+mn-lt"/>
            </a:rPr>
            <a:t/>
          </a:r>
          <a:endParaRPr lang="ru-RU" sz="1800" b="0" dirty="0">
            <a:latin typeface="+mn-lt"/>
          </a:endParaRPr>
        </a:p>
      </dgm:t>
    </dgm:pt>
    <dgm:pt modelId="{285E7561-4E01-4FD0-9030-1B791818D7C1}" cxnId="{AE37F248-8516-4271-AD0F-63BA870E2373}" type="parTrans">
      <dgm:prSet/>
      <dgm:spPr/>
      <dgm:t>
        <a:bodyPr/>
        <a:lstStyle/>
        <a:p>
          <a:endParaRPr lang="ru-RU"/>
        </a:p>
      </dgm:t>
    </dgm:pt>
    <dgm:pt modelId="{2CF572AE-4761-4A83-ADFC-52E436C03860}" cxnId="{AE37F248-8516-4271-AD0F-63BA870E2373}" type="sibTrans">
      <dgm:prSet/>
      <dgm:spPr/>
      <dgm:t>
        <a:bodyPr/>
        <a:lstStyle/>
        <a:p>
          <a:endParaRPr lang="ru-RU"/>
        </a:p>
      </dgm:t>
    </dgm:pt>
    <dgm:pt modelId="{708F4B4A-7387-416C-9F35-FAB0C6A42846}">
      <dgm:prSet phldrT="[Текст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dirty="0" smtClean="0">
              <a:latin typeface="+mn-lt"/>
              <a:cs typeface="Times New Roman" panose="02020603050405020304" pitchFamily="18" charset="0"/>
            </a:rPr>
            <a:t>Субвенция на ВУС      2</a:t>
          </a:r>
          <a:r>
            <a:rPr lang="ru-RU" sz="1800" b="0" dirty="0" smtClean="0">
              <a:latin typeface="+mn-lt"/>
              <a:cs typeface="Times New Roman" panose="02020603050405020304" pitchFamily="18" charset="0"/>
            </a:rPr>
            <a:t>9</a:t>
          </a:r>
          <a:r>
            <a:rPr lang="ru-RU" sz="1800" b="0" dirty="0" smtClean="0">
              <a:latin typeface="+mn-lt"/>
              <a:cs typeface="Times New Roman" panose="02020603050405020304" pitchFamily="18" charset="0"/>
            </a:rPr>
            <a:t>5</a:t>
          </a:r>
          <a:r>
            <a:rPr lang="ru-RU" sz="1800" b="0" dirty="0" smtClean="0">
              <a:latin typeface="+mn-lt"/>
              <a:cs typeface="Times New Roman" panose="02020603050405020304" pitchFamily="18" charset="0"/>
            </a:rPr>
            <a:t>,</a:t>
          </a:r>
          <a:r>
            <a:rPr lang="ru-RU" sz="1800" b="0" dirty="0" smtClean="0">
              <a:latin typeface="+mn-lt"/>
              <a:cs typeface="Times New Roman" panose="02020603050405020304" pitchFamily="18" charset="0"/>
            </a:rPr>
            <a:t>22</a:t>
          </a:r>
          <a:r>
            <a:rPr lang="ru-RU" sz="1800" b="1" dirty="0">
              <a:latin typeface="+mn-lt"/>
            </a:rPr>
            <a:t/>
          </a:r>
          <a:endParaRPr lang="ru-RU" sz="1800" b="1" dirty="0">
            <a:latin typeface="+mn-lt"/>
          </a:endParaRPr>
        </a:p>
      </dgm:t>
    </dgm:pt>
    <dgm:pt modelId="{15C4E8A3-7EAD-4AFD-AE1B-AA0F9E7CF812}" cxnId="{25B1CA7E-5D6B-4180-B5D6-0587B44CA538}" type="parTrans">
      <dgm:prSet/>
      <dgm:spPr/>
      <dgm:t>
        <a:bodyPr/>
        <a:lstStyle/>
        <a:p>
          <a:endParaRPr lang="ru-RU"/>
        </a:p>
      </dgm:t>
    </dgm:pt>
    <dgm:pt modelId="{9E65CF42-4AC0-4EDF-9EEB-01F031C54DA3}" cxnId="{25B1CA7E-5D6B-4180-B5D6-0587B44CA538}" type="sibTrans">
      <dgm:prSet/>
      <dgm:spPr/>
      <dgm:t>
        <a:bodyPr/>
        <a:lstStyle/>
        <a:p>
          <a:endParaRPr lang="ru-RU"/>
        </a:p>
      </dgm:t>
    </dgm:pt>
    <dgm:pt modelId="{F892E453-4FC2-463E-A4DB-CCB533D42087}">
      <dgm:prSet phldrT="[Текст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dirty="0" smtClean="0">
              <a:latin typeface="+mn-lt"/>
            </a:rPr>
            <a:t>Дотации и субсидии бюджетам бюджетной системы Российской Федерации</a:t>
          </a:r>
          <a:r>
            <a:rPr lang="ru-RU" sz="1800" b="0" i="0" dirty="0" smtClean="0">
              <a:latin typeface="+mn-lt"/>
            </a:rPr>
            <a:t/>
          </a:r>
          <a:endParaRPr lang="ru-RU" sz="1800" b="0" i="0" dirty="0" smtClean="0">
            <a:latin typeface="+mn-lt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dirty="0" smtClean="0">
              <a:latin typeface="+mn-lt"/>
              <a:cs typeface="Times New Roman" panose="02020603050405020304" pitchFamily="18" charset="0"/>
            </a:rPr>
            <a:t>6 697,63</a:t>
          </a:r>
          <a:r>
            <a:rPr lang="ru-RU" sz="1800" b="1" dirty="0">
              <a:latin typeface="+mn-lt"/>
            </a:rPr>
            <a:t/>
          </a:r>
          <a:endParaRPr lang="ru-RU" sz="1800" b="1" dirty="0">
            <a:latin typeface="+mn-lt"/>
          </a:endParaRPr>
        </a:p>
      </dgm:t>
    </dgm:pt>
    <dgm:pt modelId="{5C91142F-955D-4784-8DAF-2EAF73D894D7}" cxnId="{92C3B828-9DF8-485C-BD9F-0929F7F3B147}" type="parTrans">
      <dgm:prSet/>
      <dgm:spPr/>
      <dgm:t>
        <a:bodyPr/>
        <a:lstStyle/>
        <a:p>
          <a:endParaRPr lang="ru-RU"/>
        </a:p>
      </dgm:t>
    </dgm:pt>
    <dgm:pt modelId="{FA274642-77F1-41EF-855C-A0133C3F06E8}" cxnId="{92C3B828-9DF8-485C-BD9F-0929F7F3B147}" type="sibTrans">
      <dgm:prSet/>
      <dgm:spPr/>
      <dgm:t>
        <a:bodyPr/>
        <a:lstStyle/>
        <a:p>
          <a:endParaRPr lang="ru-RU"/>
        </a:p>
      </dgm:t>
    </dgm:pt>
    <dgm:pt modelId="{D1D84CA5-367F-447B-9621-30E9843C924F}" type="pres">
      <dgm:prSet presAssocID="{8EC1FA1B-D32F-4551-8F7E-E6DA62074C9D}" presName="arrowDiagram" presStyleCnt="0">
        <dgm:presLayoutVars>
          <dgm:chMax val="5"/>
          <dgm:dir/>
          <dgm:resizeHandles val="exact"/>
        </dgm:presLayoutVars>
      </dgm:prSet>
      <dgm:spPr/>
    </dgm:pt>
    <dgm:pt modelId="{D142A876-7BE9-42B0-BC2B-116C586ABD5C}" type="pres">
      <dgm:prSet presAssocID="{8EC1FA1B-D32F-4551-8F7E-E6DA62074C9D}" presName="arrow" presStyleLbl="bgShp" presStyleIdx="0" presStyleCnt="1" custScaleX="103214" custLinFactNeighborX="-4248" custLinFactNeighborY="6857"/>
      <dgm:spPr/>
    </dgm:pt>
    <dgm:pt modelId="{3CE1B5A2-C8F7-461F-ADEC-2A628C99654D}" type="pres">
      <dgm:prSet presAssocID="{8EC1FA1B-D32F-4551-8F7E-E6DA62074C9D}" presName="arrowDiagram3" presStyleCnt="0"/>
      <dgm:spPr/>
    </dgm:pt>
    <dgm:pt modelId="{601EBD2B-AD3E-46F9-8F8A-67D51C332C2F}" type="pres">
      <dgm:prSet presAssocID="{23A6474B-5264-4949-9F31-53707F1FEE0C}" presName="bullet3a" presStyleLbl="node1" presStyleIdx="0" presStyleCnt="3" custScaleX="228480" custScaleY="231456" custLinFactX="41669" custLinFactY="-115934" custLinFactNeighborX="100000" custLinFactNeighborY="-200000"/>
      <dgm:spPr>
        <a:solidFill>
          <a:srgbClr val="7030A0"/>
        </a:solidFill>
      </dgm:spPr>
    </dgm:pt>
    <dgm:pt modelId="{ED048135-6532-437C-AE9E-3AD4AFD4930C}" type="pres">
      <dgm:prSet presAssocID="{23A6474B-5264-4949-9F31-53707F1FEE0C}" presName="textBox3a" presStyleLbl="revTx" presStyleIdx="0" presStyleCnt="3" custScaleX="127254" custLinFactNeighborX="11496" custLinFactNeighborY="-9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A4A45-BECF-47B0-B14C-3A3B613AFBF4}" type="pres">
      <dgm:prSet presAssocID="{708F4B4A-7387-416C-9F35-FAB0C6A42846}" presName="bullet3b" presStyleLbl="node1" presStyleIdx="1" presStyleCnt="3" custScaleX="187453" custScaleY="179331" custLinFactX="67173" custLinFactY="-32979" custLinFactNeighborX="100000" custLinFactNeighborY="-100000"/>
      <dgm:spPr>
        <a:solidFill>
          <a:srgbClr val="00B0F0"/>
        </a:solidFill>
      </dgm:spPr>
    </dgm:pt>
    <dgm:pt modelId="{2F9EE41A-72C0-48F9-9018-523D9261D146}" type="pres">
      <dgm:prSet presAssocID="{708F4B4A-7387-416C-9F35-FAB0C6A42846}" presName="textBox3b" presStyleLbl="revTx" presStyleIdx="1" presStyleCnt="3" custScaleX="118541" custScaleY="97479" custLinFactNeighborX="40179" custLinFactNeighborY="-126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F61B00-073A-4A0B-946A-0FE5F3B60CB2}" type="pres">
      <dgm:prSet presAssocID="{F892E453-4FC2-463E-A4DB-CCB533D42087}" presName="bullet3c" presStyleLbl="node1" presStyleIdx="2" presStyleCnt="3" custScaleX="204727" custScaleY="201923" custLinFactX="59341" custLinFactNeighborX="100000" custLinFactNeighborY="-62847"/>
      <dgm:spPr>
        <a:solidFill>
          <a:srgbClr val="FF0000"/>
        </a:solidFill>
      </dgm:spPr>
    </dgm:pt>
    <dgm:pt modelId="{41293E85-530C-4C0A-95D9-0DEC1F235524}" type="pres">
      <dgm:prSet presAssocID="{F892E453-4FC2-463E-A4DB-CCB533D42087}" presName="textBox3c" presStyleLbl="revTx" presStyleIdx="2" presStyleCnt="3" custScaleX="103817" custLinFactNeighborX="90352" custLinFactNeighborY="-152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37F248-8516-4271-AD0F-63BA870E2373}" srcId="{8EC1FA1B-D32F-4551-8F7E-E6DA62074C9D}" destId="{23A6474B-5264-4949-9F31-53707F1FEE0C}" srcOrd="0" destOrd="0" parTransId="{285E7561-4E01-4FD0-9030-1B791818D7C1}" sibTransId="{2CF572AE-4761-4A83-ADFC-52E436C03860}"/>
    <dgm:cxn modelId="{25B1CA7E-5D6B-4180-B5D6-0587B44CA538}" srcId="{8EC1FA1B-D32F-4551-8F7E-E6DA62074C9D}" destId="{708F4B4A-7387-416C-9F35-FAB0C6A42846}" srcOrd="1" destOrd="0" parTransId="{15C4E8A3-7EAD-4AFD-AE1B-AA0F9E7CF812}" sibTransId="{9E65CF42-4AC0-4EDF-9EEB-01F031C54DA3}"/>
    <dgm:cxn modelId="{92C3B828-9DF8-485C-BD9F-0929F7F3B147}" srcId="{8EC1FA1B-D32F-4551-8F7E-E6DA62074C9D}" destId="{F892E453-4FC2-463E-A4DB-CCB533D42087}" srcOrd="2" destOrd="0" parTransId="{5C91142F-955D-4784-8DAF-2EAF73D894D7}" sibTransId="{FA274642-77F1-41EF-855C-A0133C3F06E8}"/>
    <dgm:cxn modelId="{1593F4DC-9624-4FCA-B18A-F1D20C6F8F4B}" type="presOf" srcId="{8EC1FA1B-D32F-4551-8F7E-E6DA62074C9D}" destId="{D1D84CA5-367F-447B-9621-30E9843C924F}" srcOrd="0" destOrd="0" presId="urn:microsoft.com/office/officeart/2005/8/layout/arrow2"/>
    <dgm:cxn modelId="{1508F2A7-3DBE-4196-9BF0-513C2966F7C2}" type="presParOf" srcId="{D1D84CA5-367F-447B-9621-30E9843C924F}" destId="{D142A876-7BE9-42B0-BC2B-116C586ABD5C}" srcOrd="0" destOrd="0" presId="urn:microsoft.com/office/officeart/2005/8/layout/arrow2"/>
    <dgm:cxn modelId="{3FE33FA0-C4B7-4A7D-98DE-705E8D66F200}" type="presParOf" srcId="{D1D84CA5-367F-447B-9621-30E9843C924F}" destId="{3CE1B5A2-C8F7-461F-ADEC-2A628C99654D}" srcOrd="1" destOrd="0" presId="urn:microsoft.com/office/officeart/2005/8/layout/arrow2"/>
    <dgm:cxn modelId="{C9111956-3C23-4BCA-91BB-F2F2161B30C0}" type="presParOf" srcId="{3CE1B5A2-C8F7-461F-ADEC-2A628C99654D}" destId="{601EBD2B-AD3E-46F9-8F8A-67D51C332C2F}" srcOrd="0" destOrd="1" presId="urn:microsoft.com/office/officeart/2005/8/layout/arrow2"/>
    <dgm:cxn modelId="{E0AC2E31-BDDD-4B57-A998-2B5E98F47733}" type="presParOf" srcId="{3CE1B5A2-C8F7-461F-ADEC-2A628C99654D}" destId="{ED048135-6532-437C-AE9E-3AD4AFD4930C}" srcOrd="1" destOrd="1" presId="urn:microsoft.com/office/officeart/2005/8/layout/arrow2"/>
    <dgm:cxn modelId="{5C01DB19-3F89-4F83-8877-7249CB2C31D6}" type="presOf" srcId="{23A6474B-5264-4949-9F31-53707F1FEE0C}" destId="{ED048135-6532-437C-AE9E-3AD4AFD4930C}" srcOrd="0" destOrd="0" presId="urn:microsoft.com/office/officeart/2005/8/layout/arrow2"/>
    <dgm:cxn modelId="{5A91FBC3-44A2-4FB8-9894-7182B0262D28}" type="presParOf" srcId="{3CE1B5A2-C8F7-461F-ADEC-2A628C99654D}" destId="{9E0A4A45-BECF-47B0-B14C-3A3B613AFBF4}" srcOrd="2" destOrd="1" presId="urn:microsoft.com/office/officeart/2005/8/layout/arrow2"/>
    <dgm:cxn modelId="{0D960CD3-1632-4D27-88E2-855E21E1B65D}" type="presParOf" srcId="{3CE1B5A2-C8F7-461F-ADEC-2A628C99654D}" destId="{2F9EE41A-72C0-48F9-9018-523D9261D146}" srcOrd="3" destOrd="1" presId="urn:microsoft.com/office/officeart/2005/8/layout/arrow2"/>
    <dgm:cxn modelId="{B730FD8B-61ED-421A-B3DF-9D7AB6F4D0E0}" type="presOf" srcId="{708F4B4A-7387-416C-9F35-FAB0C6A42846}" destId="{2F9EE41A-72C0-48F9-9018-523D9261D146}" srcOrd="0" destOrd="0" presId="urn:microsoft.com/office/officeart/2005/8/layout/arrow2"/>
    <dgm:cxn modelId="{D6524F8B-E932-4E5D-91CB-59824747BA84}" type="presParOf" srcId="{3CE1B5A2-C8F7-461F-ADEC-2A628C99654D}" destId="{D6F61B00-073A-4A0B-946A-0FE5F3B60CB2}" srcOrd="4" destOrd="1" presId="urn:microsoft.com/office/officeart/2005/8/layout/arrow2"/>
    <dgm:cxn modelId="{6440FE26-1B5A-42D4-B2B7-B78EC67AAC0F}" type="presParOf" srcId="{3CE1B5A2-C8F7-461F-ADEC-2A628C99654D}" destId="{41293E85-530C-4C0A-95D9-0DEC1F235524}" srcOrd="5" destOrd="1" presId="urn:microsoft.com/office/officeart/2005/8/layout/arrow2"/>
    <dgm:cxn modelId="{C9793EA6-5BC9-4FAB-8097-9EF85D1E349A}" type="presOf" srcId="{F892E453-4FC2-463E-A4DB-CCB533D42087}" destId="{41293E85-530C-4C0A-95D9-0DEC1F235524}" srcOrd="0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640ABA-FE54-4B36-8C16-ECB37A1DEE1B}" type="doc">
      <dgm:prSet loTypeId="relationship" loCatId="relationship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1D37D987-8B5F-4DA9-A5DD-BD86E3C68B6E}">
      <dgm:prSet phldrT="[Текст]" phldr="0" custT="1"/>
      <dgm:spPr>
        <a:solidFill>
          <a:srgbClr val="FF0000">
            <a:alpha val="50000"/>
          </a:srgbClr>
        </a:solidFill>
      </dgm:spPr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dirty="0">
              <a:latin typeface="Cambria" panose="02040503050406030204" pitchFamily="18" charset="0"/>
              <a:cs typeface="Times New Roman" panose="02020603050405020304" pitchFamily="18" charset="0"/>
            </a:rPr>
            <a:t>Всего </a:t>
          </a:r>
          <a:r>
            <a:rPr lang="ru-RU" sz="3600" b="1" dirty="0">
              <a:latin typeface="Cambria" panose="02040503050406030204" pitchFamily="18" charset="0"/>
              <a:cs typeface="Times New Roman" panose="02020603050405020304" pitchFamily="18" charset="0"/>
            </a:rPr>
            <a:t/>
          </a:r>
          <a:endParaRPr lang="ru-RU" sz="3600" b="1" dirty="0">
            <a:latin typeface="Cambria" panose="020405030504060302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dirty="0" smtClean="0">
              <a:latin typeface="Cambria" panose="02040503050406030204" pitchFamily="18" charset="0"/>
              <a:cs typeface="Times New Roman" panose="02020603050405020304" pitchFamily="18" charset="0"/>
            </a:rPr>
            <a:t>27 763,77</a:t>
          </a:r>
          <a:r>
            <a:rPr lang="ru-RU" sz="2000" b="1" dirty="0">
              <a:latin typeface="Cambria" panose="02040503050406030204" pitchFamily="18" charset="0"/>
              <a:cs typeface="Times New Roman" panose="02020603050405020304" pitchFamily="18" charset="0"/>
            </a:rPr>
            <a:t/>
          </a:r>
          <a:endParaRPr lang="ru-RU" sz="2000" b="1" dirty="0">
            <a:latin typeface="Cambria" panose="02040503050406030204" pitchFamily="18" charset="0"/>
            <a:cs typeface="Times New Roman" panose="02020603050405020304" pitchFamily="18" charset="0"/>
          </a:endParaRPr>
        </a:p>
      </dgm:t>
    </dgm:pt>
    <dgm:pt modelId="{73F013EF-3560-40D3-AE4B-8DD27DC465E9}" cxnId="{1257EE72-CC20-49F1-815D-E7471D96E7E4}" type="parTrans">
      <dgm:prSet/>
      <dgm:spPr/>
      <dgm:t>
        <a:bodyPr/>
        <a:lstStyle/>
        <a:p>
          <a:endParaRPr lang="ru-RU"/>
        </a:p>
      </dgm:t>
    </dgm:pt>
    <dgm:pt modelId="{9346A121-721A-41B6-BACE-FA53B2EFCDB5}" cxnId="{1257EE72-CC20-49F1-815D-E7471D96E7E4}" type="sibTrans">
      <dgm:prSet/>
      <dgm:spPr/>
      <dgm:t>
        <a:bodyPr/>
        <a:lstStyle/>
        <a:p>
          <a:endParaRPr lang="ru-RU"/>
        </a:p>
      </dgm:t>
    </dgm:pt>
    <dgm:pt modelId="{A21FB2F4-E651-48E9-886A-B61760DA85E5}">
      <dgm:prSet phldrT="[Текст]" phldr="0" custT="1"/>
      <dgm:spPr>
        <a:solidFill>
          <a:srgbClr val="7030A0">
            <a:alpha val="50000"/>
          </a:srgbClr>
        </a:solidFill>
      </dgm:spPr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>
              <a:latin typeface="+mn-lt"/>
              <a:cs typeface="Times New Roman" panose="02020603050405020304" pitchFamily="18" charset="0"/>
            </a:rPr>
            <a:t>3110,94</a:t>
          </a:r>
          <a:endParaRPr lang="ru-RU" sz="1000" b="1" dirty="0"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dirty="0">
              <a:latin typeface="+mn-lt"/>
              <a:cs typeface="Times New Roman" panose="02020603050405020304" pitchFamily="18" charset="0"/>
            </a:rPr>
            <a:t>Оплата труда и начисления</a:t>
          </a:r>
          <a:r>
            <a:rPr sz="6500"/>
            <a:t/>
          </a:r>
          <a:endParaRPr sz="6500"/>
        </a:p>
      </dgm:t>
    </dgm:pt>
    <dgm:pt modelId="{2C68C036-129C-4FDB-9FBA-3200E8B0948D}" cxnId="{C2D6CE1C-FA3F-4E39-91FC-BD446B74B66F}" type="parTrans">
      <dgm:prSet/>
      <dgm:spPr/>
      <dgm:t>
        <a:bodyPr/>
        <a:lstStyle/>
        <a:p>
          <a:endParaRPr lang="ru-RU"/>
        </a:p>
      </dgm:t>
    </dgm:pt>
    <dgm:pt modelId="{F145D98B-739C-41CB-97F6-D829371C5932}" cxnId="{C2D6CE1C-FA3F-4E39-91FC-BD446B74B66F}" type="sibTrans">
      <dgm:prSet/>
      <dgm:spPr/>
      <dgm:t>
        <a:bodyPr/>
        <a:lstStyle/>
        <a:p>
          <a:endParaRPr lang="ru-RU"/>
        </a:p>
      </dgm:t>
    </dgm:pt>
    <dgm:pt modelId="{729357D3-6017-48FD-8A76-69FD598F509C}">
      <dgm:prSet phldrT="[Текст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969,31</a:t>
          </a: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 </a:t>
          </a:r>
          <a:r>
            <a:rPr lang="ru-RU" sz="800" dirty="0">
              <a:latin typeface="+mn-lt"/>
              <a:cs typeface="Times New Roman" panose="02020603050405020304" pitchFamily="18" charset="0"/>
            </a:rPr>
            <a:t>Прочие </a:t>
          </a:r>
          <a:r>
            <a:rPr lang="ru-RU" sz="800" dirty="0" smtClean="0">
              <a:latin typeface="+mn-lt"/>
              <a:cs typeface="Times New Roman" panose="02020603050405020304" pitchFamily="18" charset="0"/>
            </a:rPr>
            <a:t>расходы на содержание администрации поселения</a:t>
          </a:r>
          <a:r>
            <a:rPr lang="ru-RU" sz="800" dirty="0">
              <a:latin typeface="+mn-lt"/>
              <a:cs typeface="Times New Roman" panose="02020603050405020304" pitchFamily="18" charset="0"/>
            </a:rPr>
            <a:t/>
          </a:r>
          <a:endParaRPr lang="ru-RU" sz="800" dirty="0">
            <a:latin typeface="+mn-lt"/>
            <a:cs typeface="Times New Roman" panose="02020603050405020304" pitchFamily="18" charset="0"/>
          </a:endParaRPr>
        </a:p>
      </dgm:t>
    </dgm:pt>
    <dgm:pt modelId="{E76B814A-71C7-4080-B681-82D9CAC24CA9}" cxnId="{B4BA0461-BCD4-4454-92FE-083DDA0B6E57}" type="parTrans">
      <dgm:prSet/>
      <dgm:spPr/>
      <dgm:t>
        <a:bodyPr/>
        <a:lstStyle/>
        <a:p>
          <a:endParaRPr lang="ru-RU"/>
        </a:p>
      </dgm:t>
    </dgm:pt>
    <dgm:pt modelId="{FE2EC6DF-F3E5-4E81-AEE6-4E3A9AD22CF3}" cxnId="{B4BA0461-BCD4-4454-92FE-083DDA0B6E57}" type="sibTrans">
      <dgm:prSet/>
      <dgm:spPr/>
      <dgm:t>
        <a:bodyPr/>
        <a:lstStyle/>
        <a:p>
          <a:endParaRPr lang="ru-RU"/>
        </a:p>
      </dgm:t>
    </dgm:pt>
    <dgm:pt modelId="{20C736B3-2242-4CA9-8E4D-49C823EF2DA6}">
      <dgm:prSet phldrT="[Текст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>
              <a:latin typeface="+mn-lt"/>
              <a:cs typeface="Times New Roman" panose="02020603050405020304" pitchFamily="18" charset="0"/>
            </a:rPr>
            <a:t>516,6</a:t>
          </a:r>
          <a:endParaRPr lang="ru-RU" sz="1000" b="1" dirty="0"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dirty="0">
              <a:latin typeface="+mn-lt"/>
              <a:cs typeface="Times New Roman" panose="02020603050405020304" pitchFamily="18" charset="0"/>
            </a:rPr>
            <a:t>О</a:t>
          </a:r>
          <a:r>
            <a:rPr lang="ru-RU" sz="800" dirty="0">
              <a:latin typeface="+mn-lt"/>
              <a:cs typeface="Times New Roman" panose="02020603050405020304" pitchFamily="18" charset="0"/>
            </a:rPr>
            <a:t>рганизация культурных мероприятий</a:t>
          </a:r>
          <a:r>
            <a:rPr sz="6500"/>
            <a:t/>
          </a:r>
          <a:endParaRPr sz="6500"/>
        </a:p>
      </dgm:t>
    </dgm:pt>
    <dgm:pt modelId="{2087C68C-8669-442C-B01A-97424082B3CB}" cxnId="{8CBDD0ED-378C-436C-AACB-A7FA913FD88A}" type="parTrans">
      <dgm:prSet/>
      <dgm:spPr/>
      <dgm:t>
        <a:bodyPr/>
        <a:lstStyle/>
        <a:p>
          <a:endParaRPr lang="ru-RU"/>
        </a:p>
      </dgm:t>
    </dgm:pt>
    <dgm:pt modelId="{CE331D76-2D4B-4FC0-9EE0-D752011380BD}" cxnId="{8CBDD0ED-378C-436C-AACB-A7FA913FD88A}" type="sibTrans">
      <dgm:prSet/>
      <dgm:spPr/>
      <dgm:t>
        <a:bodyPr/>
        <a:lstStyle/>
        <a:p>
          <a:endParaRPr lang="ru-RU"/>
        </a:p>
      </dgm:t>
    </dgm:pt>
    <dgm:pt modelId="{5A3D536E-F8BF-4AAC-B95D-EDD470D86C8A}">
      <dgm:prSet phldrT="[Текст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8623,25</a:t>
          </a:r>
          <a:r>
            <a:rPr lang="ru-RU" sz="1000" b="1" dirty="0" smtClean="0">
              <a:latin typeface="+mn-lt"/>
              <a:cs typeface="Times New Roman" panose="02020603050405020304" pitchFamily="18" charset="0"/>
            </a:rPr>
            <a:t/>
          </a:r>
          <a:endParaRPr lang="ru-RU" sz="1000" b="1" dirty="0" smtClean="0"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dirty="0" smtClean="0">
              <a:latin typeface="+mn-lt"/>
              <a:cs typeface="Times New Roman" panose="02020603050405020304" pitchFamily="18" charset="0"/>
            </a:rPr>
            <a:t>Благоустройство сквера в с. Шевченково (скейт-парк, площадка настольного тениса</a:t>
          </a:r>
          <a:r>
            <a:rPr lang="ru-RU" sz="800" b="1" dirty="0">
              <a:latin typeface="+mn-lt"/>
              <a:cs typeface="Times New Roman" panose="02020603050405020304" pitchFamily="18" charset="0"/>
            </a:rPr>
            <a:t/>
          </a:r>
          <a:endParaRPr lang="ru-RU" sz="800" b="1" dirty="0">
            <a:latin typeface="+mn-lt"/>
            <a:cs typeface="Times New Roman" panose="02020603050405020304" pitchFamily="18" charset="0"/>
          </a:endParaRPr>
        </a:p>
      </dgm:t>
    </dgm:pt>
    <dgm:pt modelId="{E62A5ED3-28AA-436F-BF61-00375E5C71E1}" cxnId="{79A3F8E3-2373-4F3A-B2ED-7821EB132EB8}" type="parTrans">
      <dgm:prSet/>
      <dgm:spPr/>
      <dgm:t>
        <a:bodyPr/>
        <a:lstStyle/>
        <a:p>
          <a:endParaRPr lang="ru-RU"/>
        </a:p>
      </dgm:t>
    </dgm:pt>
    <dgm:pt modelId="{6E6A0666-991C-4754-B8D6-85C8CB7DD054}" cxnId="{79A3F8E3-2373-4F3A-B2ED-7821EB132EB8}" type="sibTrans">
      <dgm:prSet/>
      <dgm:spPr/>
      <dgm:t>
        <a:bodyPr/>
        <a:lstStyle/>
        <a:p>
          <a:endParaRPr lang="ru-RU"/>
        </a:p>
      </dgm:t>
    </dgm:pt>
    <dgm:pt modelId="{7C3B94EA-1D88-4413-9085-45129EEF6401}">
      <dgm:prSet phldrT="[Текст]" custT="1"/>
      <dgm:spPr/>
      <dgm:t>
        <a:bodyPr/>
        <a:lstStyle/>
        <a:p>
          <a:endParaRPr lang="ru-RU" sz="800" dirty="0">
            <a:latin typeface="+mn-lt"/>
            <a:cs typeface="Times New Roman" panose="02020603050405020304" pitchFamily="18" charset="0"/>
          </a:endParaRPr>
        </a:p>
      </dgm:t>
    </dgm:pt>
    <dgm:pt modelId="{70FD3A77-0CB7-47F5-9490-FFFA3EC8E697}" cxnId="{6E4D7877-1AE6-4E9D-B8D2-BEF6CDD090D8}" type="parTrans">
      <dgm:prSet/>
      <dgm:spPr/>
      <dgm:t>
        <a:bodyPr/>
        <a:lstStyle/>
        <a:p>
          <a:endParaRPr lang="ru-RU"/>
        </a:p>
      </dgm:t>
    </dgm:pt>
    <dgm:pt modelId="{65BD09FD-2E9C-4936-A5A4-15B4EDED3F99}" cxnId="{6E4D7877-1AE6-4E9D-B8D2-BEF6CDD090D8}" type="sibTrans">
      <dgm:prSet/>
      <dgm:spPr/>
      <dgm:t>
        <a:bodyPr/>
        <a:lstStyle/>
        <a:p>
          <a:endParaRPr lang="ru-RU"/>
        </a:p>
      </dgm:t>
    </dgm:pt>
    <dgm:pt modelId="{D7F9CB98-EDB4-4AAB-B33C-CE98E4BD49F4}">
      <dgm:prSet phldrT="[Текст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dirty="0">
              <a:latin typeface="+mn-lt"/>
              <a:cs typeface="Times New Roman" panose="02020603050405020304" pitchFamily="18" charset="0"/>
            </a:rPr>
            <a:t>5478,10 Детская площадка в сквере с. Шевченково</a:t>
          </a:r>
          <a:r>
            <a:rPr lang="ru-RU" sz="800" b="1" dirty="0">
              <a:latin typeface="+mn-lt"/>
              <a:cs typeface="Times New Roman" panose="02020603050405020304" pitchFamily="18" charset="0"/>
            </a:rPr>
            <a:t/>
          </a:r>
          <a:endParaRPr lang="ru-RU" sz="800" b="1" dirty="0">
            <a:latin typeface="+mn-lt"/>
            <a:cs typeface="Times New Roman" panose="02020603050405020304" pitchFamily="18" charset="0"/>
          </a:endParaRPr>
        </a:p>
      </dgm:t>
    </dgm:pt>
    <dgm:pt modelId="{F01BBF16-113B-4B70-A657-A84F2BFEDFC8}" cxnId="{59AF60DA-304D-488B-BCF8-2C48A7D06599}" type="parTrans">
      <dgm:prSet/>
      <dgm:spPr/>
      <dgm:t>
        <a:bodyPr/>
        <a:lstStyle/>
        <a:p>
          <a:endParaRPr lang="ru-RU"/>
        </a:p>
      </dgm:t>
    </dgm:pt>
    <dgm:pt modelId="{2432A26D-025C-4249-A7A9-78C138D96625}" cxnId="{59AF60DA-304D-488B-BCF8-2C48A7D06599}" type="sibTrans">
      <dgm:prSet/>
      <dgm:spPr/>
      <dgm:t>
        <a:bodyPr/>
        <a:lstStyle/>
        <a:p>
          <a:endParaRPr lang="ru-RU"/>
        </a:p>
      </dgm:t>
    </dgm:pt>
    <dgm:pt modelId="{A1F838A7-D385-41DB-A0A1-2D911ED4DB87}">
      <dgm:prSet phldrT="[Текст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105,88</a:t>
          </a:r>
          <a:r>
            <a:rPr lang="ru-RU" sz="1000" b="1" dirty="0" smtClean="0">
              <a:latin typeface="+mn-lt"/>
              <a:cs typeface="Times New Roman" panose="02020603050405020304" pitchFamily="18" charset="0"/>
            </a:rPr>
            <a:t/>
          </a:r>
          <a:endParaRPr lang="ru-RU" sz="1000" b="1" dirty="0" smtClean="0"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0" dirty="0">
              <a:latin typeface="+mn-lt"/>
              <a:cs typeface="Times New Roman" panose="02020603050405020304" pitchFamily="18" charset="0"/>
            </a:rPr>
            <a:t>КСП финансово-бюджетный надзор</a:t>
          </a:r>
          <a:r>
            <a:rPr sz="6500"/>
            <a:t/>
          </a:r>
          <a:endParaRPr sz="6500"/>
        </a:p>
      </dgm:t>
    </dgm:pt>
    <dgm:pt modelId="{E22F2921-5251-4CE1-918B-637E8FF4D625}" cxnId="{628B7B9B-2BB6-44DA-A2E2-304714CD6223}" type="parTrans">
      <dgm:prSet/>
      <dgm:spPr/>
      <dgm:t>
        <a:bodyPr/>
        <a:lstStyle/>
        <a:p>
          <a:endParaRPr lang="ru-RU"/>
        </a:p>
      </dgm:t>
    </dgm:pt>
    <dgm:pt modelId="{9C07F223-0F0D-435F-8F64-EA26C14D4868}" cxnId="{628B7B9B-2BB6-44DA-A2E2-304714CD6223}" type="sibTrans">
      <dgm:prSet/>
      <dgm:spPr/>
      <dgm:t>
        <a:bodyPr/>
        <a:lstStyle/>
        <a:p>
          <a:endParaRPr lang="ru-RU"/>
        </a:p>
      </dgm:t>
    </dgm:pt>
    <dgm:pt modelId="{3BBA3705-3B5D-4CBD-85A2-361355A882F1}">
      <dgm:prSet phldrT="[Текст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124,00</a:t>
          </a:r>
          <a:r>
            <a:rPr lang="ru-RU" sz="800" b="0" dirty="0" smtClean="0">
              <a:latin typeface="+mn-lt"/>
              <a:cs typeface="Times New Roman" panose="02020603050405020304" pitchFamily="18" charset="0"/>
            </a:rPr>
            <a:t> </a:t>
          </a:r>
          <a:r>
            <a:rPr lang="ru-RU" sz="800" b="0" dirty="0">
              <a:latin typeface="+mn-lt"/>
              <a:cs typeface="Times New Roman" panose="02020603050405020304" pitchFamily="18" charset="0"/>
            </a:rPr>
            <a:t>Оформление права </a:t>
          </a:r>
          <a:r>
            <a:rPr lang="ru-RU" sz="800" b="0" dirty="0" smtClean="0">
              <a:latin typeface="+mn-lt"/>
              <a:cs typeface="Times New Roman" panose="02020603050405020304" pitchFamily="18" charset="0"/>
            </a:rPr>
            <a:t>собственности, техническая документация</a:t>
          </a:r>
          <a:r>
            <a:rPr lang="ru-RU" sz="800" b="0" dirty="0">
              <a:latin typeface="+mn-lt"/>
              <a:cs typeface="Times New Roman" panose="02020603050405020304" pitchFamily="18" charset="0"/>
            </a:rPr>
            <a:t/>
          </a:r>
          <a:endParaRPr lang="ru-RU" sz="800" b="0" dirty="0">
            <a:latin typeface="+mn-lt"/>
            <a:cs typeface="Times New Roman" panose="02020603050405020304" pitchFamily="18" charset="0"/>
          </a:endParaRPr>
        </a:p>
      </dgm:t>
    </dgm:pt>
    <dgm:pt modelId="{31D1A5F2-5431-4ACA-9542-BE7C8BC13964}" cxnId="{271B6C66-E0ED-4F38-908C-A42EA183358C}" type="parTrans">
      <dgm:prSet/>
      <dgm:spPr/>
      <dgm:t>
        <a:bodyPr/>
        <a:lstStyle/>
        <a:p>
          <a:endParaRPr lang="ru-RU"/>
        </a:p>
      </dgm:t>
    </dgm:pt>
    <dgm:pt modelId="{AF02334E-F5F6-4164-9352-8729A7BE5310}" cxnId="{271B6C66-E0ED-4F38-908C-A42EA183358C}" type="sibTrans">
      <dgm:prSet/>
      <dgm:spPr/>
      <dgm:t>
        <a:bodyPr/>
        <a:lstStyle/>
        <a:p>
          <a:endParaRPr lang="ru-RU"/>
        </a:p>
      </dgm:t>
    </dgm:pt>
    <dgm:pt modelId="{A24AA3D2-915A-40A0-A68E-080E450528AD}">
      <dgm:prSet phldrT="[Текст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5793,74</a:t>
          </a:r>
          <a:r>
            <a:rPr lang="ru-RU" sz="1000" b="1" dirty="0" smtClean="0">
              <a:latin typeface="+mn-lt"/>
              <a:cs typeface="Times New Roman" panose="02020603050405020304" pitchFamily="18" charset="0"/>
            </a:rPr>
            <a:t/>
          </a:r>
          <a:endParaRPr lang="ru-RU" sz="1000" b="1" dirty="0" smtClean="0"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750" dirty="0" smtClean="0">
              <a:latin typeface="+mn-lt"/>
              <a:cs typeface="Times New Roman" panose="02020603050405020304" pitchFamily="18" charset="0"/>
            </a:rPr>
            <a:t>Благоустройство (уличное освещение, покос травы, содержание дворников, забор на кладбище </a:t>
          </a:r>
          <a:r>
            <a:rPr lang="ru-RU" sz="750" dirty="0" err="1" smtClean="0">
              <a:latin typeface="+mn-lt"/>
              <a:cs typeface="Times New Roman" panose="02020603050405020304" pitchFamily="18" charset="0"/>
            </a:rPr>
            <a:t>с.отрадное,вывоз</a:t>
          </a:r>
          <a:r>
            <a:rPr lang="ru-RU" sz="750" dirty="0" smtClean="0">
              <a:latin typeface="+mn-lt"/>
              <a:cs typeface="Times New Roman" panose="02020603050405020304" pitchFamily="18" charset="0"/>
            </a:rPr>
            <a:t> мусора</a:t>
          </a:r>
          <a:r>
            <a:rPr lang="ru-RU" sz="750" dirty="0">
              <a:latin typeface="+mn-lt"/>
              <a:cs typeface="Times New Roman" panose="02020603050405020304" pitchFamily="18" charset="0"/>
            </a:rPr>
            <a:t/>
          </a:r>
          <a:endParaRPr lang="ru-RU" sz="750" dirty="0">
            <a:latin typeface="+mn-lt"/>
            <a:cs typeface="Times New Roman" panose="02020603050405020304" pitchFamily="18" charset="0"/>
          </a:endParaRPr>
        </a:p>
      </dgm:t>
    </dgm:pt>
    <dgm:pt modelId="{4572F8B2-07C0-4BBF-A1F0-FAE11171CCB5}" cxnId="{B5012C94-9B72-4D24-BB5D-14B83DC51D1F}" type="parTrans">
      <dgm:prSet/>
      <dgm:spPr/>
      <dgm:t>
        <a:bodyPr/>
        <a:lstStyle/>
        <a:p>
          <a:endParaRPr lang="ru-RU"/>
        </a:p>
      </dgm:t>
    </dgm:pt>
    <dgm:pt modelId="{CEE969AC-A64E-4C44-955D-C2DE6312AA0C}" cxnId="{B5012C94-9B72-4D24-BB5D-14B83DC51D1F}" type="sibTrans">
      <dgm:prSet/>
      <dgm:spPr/>
      <dgm:t>
        <a:bodyPr/>
        <a:lstStyle/>
        <a:p>
          <a:endParaRPr lang="ru-RU"/>
        </a:p>
      </dgm:t>
    </dgm:pt>
    <dgm:pt modelId="{BAAD3999-8EFE-4ACF-9546-F62B14C101B6}">
      <dgm:prSet phldrT="[Текст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0" dirty="0">
              <a:latin typeface="+mn-lt"/>
              <a:cs typeface="Times New Roman" panose="02020603050405020304" pitchFamily="18" charset="0"/>
            </a:rPr>
            <a:t>2674,01</a:t>
          </a:r>
          <a:r>
            <a:rPr lang="ru-RU" sz="800" b="0" dirty="0">
              <a:latin typeface="+mn-lt"/>
              <a:cs typeface="Times New Roman" panose="02020603050405020304" pitchFamily="18" charset="0"/>
            </a:rPr>
            <a:t> расходы на </a:t>
          </a:r>
          <a:r>
            <a:rPr lang="ru-RU" sz="800" b="0" dirty="0">
              <a:latin typeface="+mn-lt"/>
              <a:cs typeface="Times New Roman" panose="02020603050405020304" pitchFamily="18" charset="0"/>
            </a:rPr>
            <a:t>озеленение территории поселения</a:t>
          </a:r>
          <a:endParaRPr lang="ru-RU" sz="800" b="0" dirty="0">
            <a:latin typeface="+mn-lt"/>
            <a:cs typeface="Times New Roman" panose="02020603050405020304" pitchFamily="18" charset="0"/>
          </a:endParaRPr>
        </a:p>
      </dgm:t>
    </dgm:pt>
    <dgm:pt modelId="{3DBB8206-1264-4F68-BBF2-0EBB31AC6E1B}" cxnId="{8F323149-B385-496E-80C5-0EEFF3805F95}" type="parTrans">
      <dgm:prSet/>
      <dgm:spPr/>
      <dgm:t>
        <a:bodyPr/>
        <a:lstStyle/>
        <a:p>
          <a:endParaRPr lang="ru-RU"/>
        </a:p>
      </dgm:t>
    </dgm:pt>
    <dgm:pt modelId="{59D18C4A-BF9E-438D-9637-07167F8551A4}" cxnId="{8F323149-B385-496E-80C5-0EEFF3805F95}" type="sibTrans">
      <dgm:prSet/>
      <dgm:spPr/>
      <dgm:t>
        <a:bodyPr/>
        <a:lstStyle/>
        <a:p>
          <a:endParaRPr lang="ru-RU"/>
        </a:p>
      </dgm:t>
    </dgm:pt>
    <dgm:pt modelId="{B6E2A6C1-DDB7-4431-B524-11E77346A1D3}">
      <dgm:prSet phldrT="[Текст]" custT="1"/>
      <dgm:spPr/>
      <dgm:t>
        <a:bodyPr/>
        <a:lstStyle/>
        <a:p>
          <a:endParaRPr lang="ru-RU" sz="800" b="0" dirty="0">
            <a:latin typeface="+mn-lt"/>
            <a:cs typeface="Times New Roman" panose="02020603050405020304" pitchFamily="18" charset="0"/>
          </a:endParaRPr>
        </a:p>
      </dgm:t>
    </dgm:pt>
    <dgm:pt modelId="{91E466A8-1633-470D-819F-472852A978CF}" cxnId="{9D9286F9-8BFE-4A69-9D51-F1B641A3585F}" type="parTrans">
      <dgm:prSet/>
      <dgm:spPr/>
      <dgm:t>
        <a:bodyPr/>
        <a:lstStyle/>
        <a:p>
          <a:endParaRPr lang="ru-RU"/>
        </a:p>
      </dgm:t>
    </dgm:pt>
    <dgm:pt modelId="{A0C0299F-C247-4EC5-9774-ED4A0AB7B8A0}" cxnId="{9D9286F9-8BFE-4A69-9D51-F1B641A3585F}" type="sibTrans">
      <dgm:prSet/>
      <dgm:spPr/>
      <dgm:t>
        <a:bodyPr/>
        <a:lstStyle/>
        <a:p>
          <a:endParaRPr lang="ru-RU"/>
        </a:p>
      </dgm:t>
    </dgm:pt>
    <dgm:pt modelId="{E949B06A-4310-49F5-A4BD-6EDAEE7BDF97}">
      <dgm:prSet phldrT="[Текст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295,22</a:t>
          </a: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 </a:t>
          </a:r>
          <a:r>
            <a:rPr lang="ru-RU" sz="800" dirty="0">
              <a:latin typeface="+mn-lt"/>
              <a:cs typeface="Times New Roman" panose="02020603050405020304" pitchFamily="18" charset="0"/>
            </a:rPr>
            <a:t>Национальная оборона</a:t>
          </a:r>
          <a:r>
            <a:rPr lang="ru-RU" sz="800" b="0" dirty="0">
              <a:latin typeface="+mn-lt"/>
              <a:cs typeface="Times New Roman" panose="02020603050405020304" pitchFamily="18" charset="0"/>
            </a:rPr>
            <a:t/>
          </a:r>
          <a:endParaRPr lang="ru-RU" sz="800" b="0" dirty="0">
            <a:latin typeface="+mn-lt"/>
            <a:cs typeface="Times New Roman" panose="02020603050405020304" pitchFamily="18" charset="0"/>
          </a:endParaRPr>
        </a:p>
      </dgm:t>
    </dgm:pt>
    <dgm:pt modelId="{100606FF-3918-4405-AD0D-396DD203DE31}" cxnId="{DA79F0F0-F271-4CC2-BC2E-3E3AAA848BCA}" type="parTrans">
      <dgm:prSet/>
      <dgm:spPr/>
      <dgm:t>
        <a:bodyPr/>
        <a:lstStyle/>
        <a:p>
          <a:endParaRPr lang="ru-RU"/>
        </a:p>
      </dgm:t>
    </dgm:pt>
    <dgm:pt modelId="{871822C0-5617-4413-9D99-74FC8F42F7D4}" cxnId="{DA79F0F0-F271-4CC2-BC2E-3E3AAA848BCA}" type="sibTrans">
      <dgm:prSet/>
      <dgm:spPr/>
      <dgm:t>
        <a:bodyPr/>
        <a:lstStyle/>
        <a:p>
          <a:endParaRPr lang="ru-RU"/>
        </a:p>
      </dgm:t>
    </dgm:pt>
    <dgm:pt modelId="{EEC10F6E-7E1F-4FFD-B390-796D0AAA3732}">
      <dgm:prSet phldrT="[Текст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>
              <a:latin typeface="+mn-lt"/>
              <a:cs typeface="Times New Roman" panose="02020603050405020304" pitchFamily="18" charset="0"/>
            </a:rPr>
            <a:t>10,0</a:t>
          </a:r>
          <a:r>
            <a:rPr lang="ru-RU" sz="800" b="1" dirty="0">
              <a:latin typeface="+mn-lt"/>
              <a:cs typeface="Times New Roman" panose="02020603050405020304" pitchFamily="18" charset="0"/>
            </a:rPr>
            <a:t/>
          </a:r>
          <a:endParaRPr lang="ru-RU" sz="800" b="1" dirty="0"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0" dirty="0">
              <a:latin typeface="+mn-lt"/>
              <a:cs typeface="Times New Roman" panose="02020603050405020304" pitchFamily="18" charset="0"/>
            </a:rPr>
            <a:t>Резервный</a:t>
          </a:r>
          <a:r>
            <a:rPr lang="ru-RU" sz="800" b="1" dirty="0">
              <a:latin typeface="+mn-lt"/>
              <a:cs typeface="Times New Roman" panose="02020603050405020304" pitchFamily="18" charset="0"/>
            </a:rPr>
            <a:t> фонд</a:t>
          </a:r>
          <a:r>
            <a:rPr lang="ru-RU" sz="800" b="0" dirty="0">
              <a:latin typeface="+mn-lt"/>
              <a:cs typeface="Times New Roman" panose="02020603050405020304" pitchFamily="18" charset="0"/>
            </a:rPr>
            <a:t/>
          </a:r>
          <a:endParaRPr lang="ru-RU" sz="800" b="0" dirty="0">
            <a:latin typeface="+mn-lt"/>
            <a:cs typeface="Times New Roman" panose="02020603050405020304" pitchFamily="18" charset="0"/>
          </a:endParaRPr>
        </a:p>
      </dgm:t>
    </dgm:pt>
    <dgm:pt modelId="{A9716E28-BBE7-42ED-9189-C20A3A8E74DD}" cxnId="{60D59B0A-EBD7-41AB-8D2A-156B4B6A2BF0}" type="parTrans">
      <dgm:prSet/>
      <dgm:spPr/>
      <dgm:t>
        <a:bodyPr/>
        <a:lstStyle/>
        <a:p>
          <a:endParaRPr lang="ru-RU"/>
        </a:p>
      </dgm:t>
    </dgm:pt>
    <dgm:pt modelId="{2B402466-2197-4DE0-A340-17E24FF66F9B}" cxnId="{60D59B0A-EBD7-41AB-8D2A-156B4B6A2BF0}" type="sibTrans">
      <dgm:prSet/>
      <dgm:spPr/>
      <dgm:t>
        <a:bodyPr/>
        <a:lstStyle/>
        <a:p>
          <a:endParaRPr lang="ru-RU"/>
        </a:p>
      </dgm:t>
    </dgm:pt>
    <dgm:pt modelId="{4B5E307A-E9D7-448E-A6D8-51CF6D1AAE39}">
      <dgm:prSet phldrT="[Текст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10,00</a:t>
          </a:r>
          <a:r>
            <a:rPr lang="ru-RU" sz="800" b="1" dirty="0" smtClean="0">
              <a:latin typeface="+mn-lt"/>
              <a:cs typeface="Times New Roman" panose="02020603050405020304" pitchFamily="18" charset="0"/>
            </a:rPr>
            <a:t/>
          </a:r>
          <a:endParaRPr lang="ru-RU" sz="800" b="1" dirty="0" smtClean="0"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dirty="0" smtClean="0">
              <a:latin typeface="+mn-lt"/>
              <a:cs typeface="Times New Roman" panose="02020603050405020304" pitchFamily="18" charset="0"/>
            </a:rPr>
            <a:t>0 О</a:t>
          </a:r>
          <a:r>
            <a:rPr lang="ru-RU" sz="800" b="0" dirty="0" smtClean="0">
              <a:latin typeface="+mn-lt"/>
              <a:cs typeface="Times New Roman" panose="02020603050405020304" pitchFamily="18" charset="0"/>
            </a:rPr>
            <a:t>ценка имущества, </a:t>
          </a: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1,4</a:t>
          </a: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8</a:t>
          </a:r>
          <a:r>
            <a:rPr lang="ru-RU" sz="800" b="1" dirty="0" smtClean="0">
              <a:latin typeface="+mn-lt"/>
              <a:cs typeface="Times New Roman" panose="02020603050405020304" pitchFamily="18" charset="0"/>
            </a:rPr>
            <a:t/>
          </a:r>
          <a:endParaRPr lang="ru-RU" sz="800" b="1" dirty="0" smtClean="0"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0" dirty="0" smtClean="0">
              <a:latin typeface="+mn-lt"/>
              <a:cs typeface="Times New Roman" panose="02020603050405020304" pitchFamily="18" charset="0"/>
            </a:rPr>
            <a:t> расходы по административной ответственности</a:t>
          </a:r>
          <a:r>
            <a:rPr lang="ru-RU" sz="800" b="0" dirty="0">
              <a:latin typeface="+mn-lt"/>
              <a:cs typeface="Times New Roman" panose="02020603050405020304" pitchFamily="18" charset="0"/>
            </a:rPr>
            <a:t/>
          </a:r>
          <a:endParaRPr lang="ru-RU" sz="800" b="0" dirty="0">
            <a:latin typeface="+mn-lt"/>
            <a:cs typeface="Times New Roman" panose="02020603050405020304" pitchFamily="18" charset="0"/>
          </a:endParaRPr>
        </a:p>
      </dgm:t>
    </dgm:pt>
    <dgm:pt modelId="{E44BB2A5-15F9-4ABA-9504-2BFD5D0DE56A}" cxnId="{6702D84A-6003-45C3-8C86-9D11A145DE94}" type="parTrans">
      <dgm:prSet/>
      <dgm:spPr/>
      <dgm:t>
        <a:bodyPr/>
        <a:lstStyle/>
        <a:p>
          <a:endParaRPr lang="ru-RU"/>
        </a:p>
      </dgm:t>
    </dgm:pt>
    <dgm:pt modelId="{CE3CEB83-8F27-46CD-9206-92CF34815915}" cxnId="{6702D84A-6003-45C3-8C86-9D11A145DE94}" type="sibTrans">
      <dgm:prSet/>
      <dgm:spPr/>
      <dgm:t>
        <a:bodyPr/>
        <a:lstStyle/>
        <a:p>
          <a:endParaRPr lang="ru-RU"/>
        </a:p>
      </dgm:t>
    </dgm:pt>
    <dgm:pt modelId="{B5DF9CA8-1776-43E5-9768-1CC50D5BF43F}">
      <dgm:prSet phldrT="[Текст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dirty="0">
              <a:latin typeface="+mn-lt"/>
              <a:cs typeface="Times New Roman" panose="02020603050405020304" pitchFamily="18" charset="0"/>
            </a:rPr>
            <a:t>42,59</a:t>
          </a:r>
          <a:r>
            <a:rPr lang="ru-RU" sz="800" b="1" dirty="0">
              <a:latin typeface="+mn-lt"/>
              <a:cs typeface="Times New Roman" panose="02020603050405020304" pitchFamily="18" charset="0"/>
            </a:rPr>
            <a:t/>
          </a:r>
          <a:endParaRPr lang="ru-RU" sz="800" b="1" dirty="0"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0" dirty="0">
              <a:latin typeface="+mn-lt"/>
              <a:cs typeface="Times New Roman" panose="02020603050405020304" pitchFamily="18" charset="0"/>
            </a:rPr>
            <a:t>Пенсионное обеспечение</a:t>
          </a:r>
          <a:r>
            <a:rPr sz="6500"/>
            <a:t/>
          </a:r>
          <a:endParaRPr sz="6500"/>
        </a:p>
      </dgm:t>
    </dgm:pt>
    <dgm:pt modelId="{8AB8EFB6-867F-43C7-8C1E-FF518A79A760}" cxnId="{929109ED-F62D-4233-A784-0F7DE05D9813}" type="parTrans">
      <dgm:prSet/>
      <dgm:spPr/>
      <dgm:t>
        <a:bodyPr/>
        <a:lstStyle/>
        <a:p>
          <a:endParaRPr lang="ru-RU"/>
        </a:p>
      </dgm:t>
    </dgm:pt>
    <dgm:pt modelId="{123D6D8C-9377-4056-A267-B96F4F1AC7ED}" cxnId="{929109ED-F62D-4233-A784-0F7DE05D9813}" type="sibTrans">
      <dgm:prSet/>
      <dgm:spPr/>
      <dgm:t>
        <a:bodyPr/>
        <a:lstStyle/>
        <a:p>
          <a:endParaRPr lang="ru-RU"/>
        </a:p>
      </dgm:t>
    </dgm:pt>
    <dgm:pt modelId="{A565901F-C243-4669-A7EC-99F7B20F5727}">
      <dgm:prSet phldrT="[Текст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dirty="0" smtClean="0">
              <a:latin typeface="+mn-lt"/>
              <a:cs typeface="Times New Roman" panose="02020603050405020304" pitchFamily="18" charset="0"/>
            </a:rPr>
            <a:t>8,65</a:t>
          </a:r>
          <a:r>
            <a:rPr lang="ru-RU" sz="1000" b="0" dirty="0">
              <a:latin typeface="+mn-lt"/>
              <a:cs typeface="Times New Roman" panose="02020603050405020304" pitchFamily="18" charset="0"/>
            </a:rPr>
            <a:t/>
          </a:r>
          <a:endParaRPr lang="ru-RU" sz="1000" b="0" dirty="0">
            <a:latin typeface="+mn-lt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0" dirty="0">
              <a:latin typeface="+mn-lt"/>
              <a:cs typeface="Times New Roman" panose="02020603050405020304" pitchFamily="18" charset="0"/>
            </a:rPr>
            <a:t>Ежегодные членский взносы</a:t>
          </a:r>
          <a:r>
            <a:rPr sz="6500"/>
            <a:t/>
          </a:r>
          <a:endParaRPr sz="6500"/>
        </a:p>
      </dgm:t>
    </dgm:pt>
    <dgm:pt modelId="{2F95F27A-59CE-43F4-93CE-451A263182F9}" cxnId="{435D8487-4274-405F-A70D-EE54BF0B5996}" type="parTrans">
      <dgm:prSet/>
      <dgm:spPr/>
      <dgm:t>
        <a:bodyPr/>
        <a:lstStyle/>
        <a:p>
          <a:endParaRPr lang="ru-RU"/>
        </a:p>
      </dgm:t>
    </dgm:pt>
    <dgm:pt modelId="{5833402A-A277-42D8-8CFD-8C72840061F3}" cxnId="{435D8487-4274-405F-A70D-EE54BF0B5996}" type="sibTrans">
      <dgm:prSet/>
      <dgm:spPr/>
      <dgm:t>
        <a:bodyPr/>
        <a:lstStyle/>
        <a:p>
          <a:endParaRPr lang="ru-RU"/>
        </a:p>
      </dgm:t>
    </dgm:pt>
    <dgm:pt modelId="{D871F209-EE99-4B35-8D4A-B9309F5FE21A}" type="pres">
      <dgm:prSet presAssocID="{AD640ABA-FE54-4B36-8C16-ECB37A1DEE1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A9DC1B-D8A8-42A1-87F7-8194A7F5C4DF}" type="pres">
      <dgm:prSet presAssocID="{AD640ABA-FE54-4B36-8C16-ECB37A1DEE1B}" presName="radial" presStyleCnt="0">
        <dgm:presLayoutVars>
          <dgm:animLvl val="ctr"/>
        </dgm:presLayoutVars>
      </dgm:prSet>
      <dgm:spPr/>
    </dgm:pt>
    <dgm:pt modelId="{66F0FD99-888F-477A-9D5F-3DE62CC343A4}" type="pres">
      <dgm:prSet presAssocID="{1D37D987-8B5F-4DA9-A5DD-BD86E3C68B6E}" presName="centerShape" presStyleLbl="vennNode1" presStyleIdx="0" presStyleCnt="17" custScaleX="141143" custScaleY="127661"/>
      <dgm:spPr/>
      <dgm:t>
        <a:bodyPr/>
        <a:lstStyle/>
        <a:p>
          <a:endParaRPr lang="ru-RU"/>
        </a:p>
      </dgm:t>
    </dgm:pt>
    <dgm:pt modelId="{61D3FA14-7D84-46ED-A859-B2CCD5FF0B50}" type="pres">
      <dgm:prSet presAssocID="{A21FB2F4-E651-48E9-886A-B61760DA85E5}" presName="node" presStyleLbl="vennNode1" presStyleIdx="1" presStyleCnt="17" custRadScaleRad="98382" custRadScaleInc="39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FB999-9B08-40C5-BBFF-56ED70635DB0}" type="pres">
      <dgm:prSet presAssocID="{729357D3-6017-48FD-8A76-69FD598F509C}" presName="node" presStyleLbl="vennNode1" presStyleIdx="2" presStyleCnt="17" custRadScaleRad="100694" custRadScaleInc="28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581E9A-27B1-48C3-AD26-31DFF8B338A8}" type="pres">
      <dgm:prSet presAssocID="{20C736B3-2242-4CA9-8E4D-49C823EF2DA6}" presName="node" presStyleLbl="vennNode1" presStyleIdx="3" presStyleCnt="17" custRadScaleRad="106790" custRadScaleInc="225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349244-FEB6-4D37-9925-6EDB91A9B96C}" type="pres">
      <dgm:prSet presAssocID="{5A3D536E-F8BF-4AAC-B95D-EDD470D86C8A}" presName="node" presStyleLbl="vennNode1" presStyleIdx="4" presStyleCnt="17" custRadScaleRad="100224" custRadScaleInc="26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15632A-EBAB-46AF-91F1-A980A8771DA5}" type="pres">
      <dgm:prSet presAssocID="{7C3B94EA-1D88-4413-9085-45129EEF6401}" presName="node" presStyleLbl="vennNode1" presStyleIdx="5" presStyleCnt="17" custScaleX="79129" custScaleY="75010" custRadScaleRad="99658" custRadScaleInc="17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6CDF0-70DE-488D-B87B-AE18E2964E6F}" type="pres">
      <dgm:prSet presAssocID="{D7F9CB98-EDB4-4AAB-B33C-CE98E4BD49F4}" presName="node" presStyleLbl="vennNode1" presStyleIdx="6" presStyleCnt="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44BF52-6011-4F85-905C-83E041CAAA23}" type="pres">
      <dgm:prSet presAssocID="{A1F838A7-D385-41DB-A0A1-2D911ED4DB87}" presName="node" presStyleLbl="vennNode1" presStyleIdx="7" presStyleCnt="17" custRadScaleRad="96076" custRadScaleInc="55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A9B14-2965-4A20-B5BB-5EBAA650A601}" type="pres">
      <dgm:prSet presAssocID="{3BBA3705-3B5D-4CBD-85A2-361355A882F1}" presName="node" presStyleLbl="vennNode1" presStyleIdx="8" presStyleCnt="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26E9BD-9855-4631-A6E9-2B18395090B7}" type="pres">
      <dgm:prSet presAssocID="{A24AA3D2-915A-40A0-A68E-080E450528AD}" presName="node" presStyleLbl="vennNode1" presStyleIdx="9" presStyleCnt="17" custScaleX="146069" custRadScaleRad="100662" custRadScaleInc="62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CF472E-1E5D-451B-9ED3-88EBDB4F47BD}" type="pres">
      <dgm:prSet presAssocID="{BAAD3999-8EFE-4ACF-9546-F62B14C101B6}" presName="node" presStyleLbl="vennNode1" presStyleIdx="10" presStyleCnt="17" custRadScaleRad="97858" custRadScaleInc="102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BCA9AB-FF8D-4650-B01C-B21E881EEEE9}" type="pres">
      <dgm:prSet presAssocID="{B6E2A6C1-DDB7-4431-B524-11E77346A1D3}" presName="node" presStyleLbl="vennNode1" presStyleIdx="11" presStyleCnt="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C039C8-572E-42FA-B7E5-CDC7CA39C181}" type="pres">
      <dgm:prSet presAssocID="{E949B06A-4310-49F5-A4BD-6EDAEE7BDF97}" presName="node" presStyleLbl="vennNode1" presStyleIdx="12" presStyleCnt="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1ECB7A-DD8E-4E7E-A79B-1DF460E58DF7}" type="pres">
      <dgm:prSet presAssocID="{EEC10F6E-7E1F-4FFD-B390-796D0AAA3732}" presName="node" presStyleLbl="vennNode1" presStyleIdx="13" presStyleCnt="17" custRadScaleRad="100361" custRadScaleInc="4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2E1EB6-99F4-4079-A7C9-55AAE7354E43}" type="pres">
      <dgm:prSet presAssocID="{4B5E307A-E9D7-448E-A6D8-51CF6D1AAE39}" presName="node" presStyleLbl="vennNode1" presStyleIdx="14" presStyleCnt="17" custRadScaleRad="104414" custRadScaleInc="-34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B13B38-7EC2-4475-B66C-193EC925DB1E}" type="pres">
      <dgm:prSet presAssocID="{B5DF9CA8-1776-43E5-9768-1CC50D5BF43F}" presName="node" presStyleLbl="vennNode1" presStyleIdx="15" presStyleCnt="17" custScaleX="118915" custScaleY="119922" custRadScaleRad="103591" custRadScaleInc="140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685A32-2EA7-4260-9985-8DB0196A861B}" type="pres">
      <dgm:prSet presAssocID="{A565901F-C243-4669-A7EC-99F7B20F5727}" presName="node" presStyleLbl="vennNode1" presStyleIdx="16" presStyleCnt="17" custScaleX="81165" custScaleY="79276" custRadScaleRad="98198" custRadScaleInc="352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57EE72-CC20-49F1-815D-E7471D96E7E4}" srcId="{AD640ABA-FE54-4B36-8C16-ECB37A1DEE1B}" destId="{1D37D987-8B5F-4DA9-A5DD-BD86E3C68B6E}" srcOrd="0" destOrd="0" parTransId="{73F013EF-3560-40D3-AE4B-8DD27DC465E9}" sibTransId="{9346A121-721A-41B6-BACE-FA53B2EFCDB5}"/>
    <dgm:cxn modelId="{C2D6CE1C-FA3F-4E39-91FC-BD446B74B66F}" srcId="{1D37D987-8B5F-4DA9-A5DD-BD86E3C68B6E}" destId="{A21FB2F4-E651-48E9-886A-B61760DA85E5}" srcOrd="0" destOrd="0" parTransId="{2C68C036-129C-4FDB-9FBA-3200E8B0948D}" sibTransId="{F145D98B-739C-41CB-97F6-D829371C5932}"/>
    <dgm:cxn modelId="{B4BA0461-BCD4-4454-92FE-083DDA0B6E57}" srcId="{1D37D987-8B5F-4DA9-A5DD-BD86E3C68B6E}" destId="{729357D3-6017-48FD-8A76-69FD598F509C}" srcOrd="1" destOrd="0" parTransId="{E76B814A-71C7-4080-B681-82D9CAC24CA9}" sibTransId="{FE2EC6DF-F3E5-4E81-AEE6-4E3A9AD22CF3}"/>
    <dgm:cxn modelId="{8CBDD0ED-378C-436C-AACB-A7FA913FD88A}" srcId="{1D37D987-8B5F-4DA9-A5DD-BD86E3C68B6E}" destId="{20C736B3-2242-4CA9-8E4D-49C823EF2DA6}" srcOrd="2" destOrd="0" parTransId="{2087C68C-8669-442C-B01A-97424082B3CB}" sibTransId="{CE331D76-2D4B-4FC0-9EE0-D752011380BD}"/>
    <dgm:cxn modelId="{79A3F8E3-2373-4F3A-B2ED-7821EB132EB8}" srcId="{1D37D987-8B5F-4DA9-A5DD-BD86E3C68B6E}" destId="{5A3D536E-F8BF-4AAC-B95D-EDD470D86C8A}" srcOrd="3" destOrd="0" parTransId="{E62A5ED3-28AA-436F-BF61-00375E5C71E1}" sibTransId="{6E6A0666-991C-4754-B8D6-85C8CB7DD054}"/>
    <dgm:cxn modelId="{6E4D7877-1AE6-4E9D-B8D2-BEF6CDD090D8}" srcId="{1D37D987-8B5F-4DA9-A5DD-BD86E3C68B6E}" destId="{7C3B94EA-1D88-4413-9085-45129EEF6401}" srcOrd="4" destOrd="0" parTransId="{70FD3A77-0CB7-47F5-9490-FFFA3EC8E697}" sibTransId="{65BD09FD-2E9C-4936-A5A4-15B4EDED3F99}"/>
    <dgm:cxn modelId="{59AF60DA-304D-488B-BCF8-2C48A7D06599}" srcId="{1D37D987-8B5F-4DA9-A5DD-BD86E3C68B6E}" destId="{D7F9CB98-EDB4-4AAB-B33C-CE98E4BD49F4}" srcOrd="5" destOrd="0" parTransId="{F01BBF16-113B-4B70-A657-A84F2BFEDFC8}" sibTransId="{2432A26D-025C-4249-A7A9-78C138D96625}"/>
    <dgm:cxn modelId="{628B7B9B-2BB6-44DA-A2E2-304714CD6223}" srcId="{1D37D987-8B5F-4DA9-A5DD-BD86E3C68B6E}" destId="{A1F838A7-D385-41DB-A0A1-2D911ED4DB87}" srcOrd="6" destOrd="0" parTransId="{E22F2921-5251-4CE1-918B-637E8FF4D625}" sibTransId="{9C07F223-0F0D-435F-8F64-EA26C14D4868}"/>
    <dgm:cxn modelId="{271B6C66-E0ED-4F38-908C-A42EA183358C}" srcId="{1D37D987-8B5F-4DA9-A5DD-BD86E3C68B6E}" destId="{3BBA3705-3B5D-4CBD-85A2-361355A882F1}" srcOrd="7" destOrd="0" parTransId="{31D1A5F2-5431-4ACA-9542-BE7C8BC13964}" sibTransId="{AF02334E-F5F6-4164-9352-8729A7BE5310}"/>
    <dgm:cxn modelId="{B5012C94-9B72-4D24-BB5D-14B83DC51D1F}" srcId="{1D37D987-8B5F-4DA9-A5DD-BD86E3C68B6E}" destId="{A24AA3D2-915A-40A0-A68E-080E450528AD}" srcOrd="8" destOrd="0" parTransId="{4572F8B2-07C0-4BBF-A1F0-FAE11171CCB5}" sibTransId="{CEE969AC-A64E-4C44-955D-C2DE6312AA0C}"/>
    <dgm:cxn modelId="{8F323149-B385-496E-80C5-0EEFF3805F95}" srcId="{1D37D987-8B5F-4DA9-A5DD-BD86E3C68B6E}" destId="{BAAD3999-8EFE-4ACF-9546-F62B14C101B6}" srcOrd="9" destOrd="0" parTransId="{3DBB8206-1264-4F68-BBF2-0EBB31AC6E1B}" sibTransId="{59D18C4A-BF9E-438D-9637-07167F8551A4}"/>
    <dgm:cxn modelId="{9D9286F9-8BFE-4A69-9D51-F1B641A3585F}" srcId="{1D37D987-8B5F-4DA9-A5DD-BD86E3C68B6E}" destId="{B6E2A6C1-DDB7-4431-B524-11E77346A1D3}" srcOrd="10" destOrd="0" parTransId="{91E466A8-1633-470D-819F-472852A978CF}" sibTransId="{A0C0299F-C247-4EC5-9774-ED4A0AB7B8A0}"/>
    <dgm:cxn modelId="{DA79F0F0-F271-4CC2-BC2E-3E3AAA848BCA}" srcId="{1D37D987-8B5F-4DA9-A5DD-BD86E3C68B6E}" destId="{E949B06A-4310-49F5-A4BD-6EDAEE7BDF97}" srcOrd="11" destOrd="0" parTransId="{100606FF-3918-4405-AD0D-396DD203DE31}" sibTransId="{871822C0-5617-4413-9D99-74FC8F42F7D4}"/>
    <dgm:cxn modelId="{60D59B0A-EBD7-41AB-8D2A-156B4B6A2BF0}" srcId="{1D37D987-8B5F-4DA9-A5DD-BD86E3C68B6E}" destId="{EEC10F6E-7E1F-4FFD-B390-796D0AAA3732}" srcOrd="12" destOrd="0" parTransId="{A9716E28-BBE7-42ED-9189-C20A3A8E74DD}" sibTransId="{2B402466-2197-4DE0-A340-17E24FF66F9B}"/>
    <dgm:cxn modelId="{6702D84A-6003-45C3-8C86-9D11A145DE94}" srcId="{1D37D987-8B5F-4DA9-A5DD-BD86E3C68B6E}" destId="{4B5E307A-E9D7-448E-A6D8-51CF6D1AAE39}" srcOrd="13" destOrd="0" parTransId="{E44BB2A5-15F9-4ABA-9504-2BFD5D0DE56A}" sibTransId="{CE3CEB83-8F27-46CD-9206-92CF34815915}"/>
    <dgm:cxn modelId="{929109ED-F62D-4233-A784-0F7DE05D9813}" srcId="{1D37D987-8B5F-4DA9-A5DD-BD86E3C68B6E}" destId="{B5DF9CA8-1776-43E5-9768-1CC50D5BF43F}" srcOrd="14" destOrd="0" parTransId="{8AB8EFB6-867F-43C7-8C1E-FF518A79A760}" sibTransId="{123D6D8C-9377-4056-A267-B96F4F1AC7ED}"/>
    <dgm:cxn modelId="{435D8487-4274-405F-A70D-EE54BF0B5996}" srcId="{1D37D987-8B5F-4DA9-A5DD-BD86E3C68B6E}" destId="{A565901F-C243-4669-A7EC-99F7B20F5727}" srcOrd="15" destOrd="0" parTransId="{2F95F27A-59CE-43F4-93CE-451A263182F9}" sibTransId="{5833402A-A277-42D8-8CFD-8C72840061F3}"/>
    <dgm:cxn modelId="{EC238B98-7C88-40F8-A1A6-281F17AD8732}" type="presOf" srcId="{AD640ABA-FE54-4B36-8C16-ECB37A1DEE1B}" destId="{D871F209-EE99-4B35-8D4A-B9309F5FE21A}" srcOrd="0" destOrd="0" presId="urn:microsoft.com/office/officeart/2005/8/layout/radial3"/>
    <dgm:cxn modelId="{3D48F9F5-37C5-41BC-B889-207EA2A66972}" type="presParOf" srcId="{D871F209-EE99-4B35-8D4A-B9309F5FE21A}" destId="{71A9DC1B-D8A8-42A1-87F7-8194A7F5C4DF}" srcOrd="0" destOrd="0" presId="urn:microsoft.com/office/officeart/2005/8/layout/radial3"/>
    <dgm:cxn modelId="{3CB88A8D-C70C-4F0D-AE39-BF046A2F0245}" type="presParOf" srcId="{71A9DC1B-D8A8-42A1-87F7-8194A7F5C4DF}" destId="{66F0FD99-888F-477A-9D5F-3DE62CC343A4}" srcOrd="0" destOrd="0" presId="urn:microsoft.com/office/officeart/2005/8/layout/radial3"/>
    <dgm:cxn modelId="{818087DB-7AE6-4C3D-8B5E-2CE1515D9AFC}" type="presOf" srcId="{1D37D987-8B5F-4DA9-A5DD-BD86E3C68B6E}" destId="{66F0FD99-888F-477A-9D5F-3DE62CC343A4}" srcOrd="0" destOrd="0" presId="urn:microsoft.com/office/officeart/2005/8/layout/radial3"/>
    <dgm:cxn modelId="{DD5DFF44-1799-4643-A0DA-5AFB69177F46}" type="presParOf" srcId="{71A9DC1B-D8A8-42A1-87F7-8194A7F5C4DF}" destId="{61D3FA14-7D84-46ED-A859-B2CCD5FF0B50}" srcOrd="1" destOrd="0" presId="urn:microsoft.com/office/officeart/2005/8/layout/radial3"/>
    <dgm:cxn modelId="{0C49F1C8-BACB-4DE2-A713-2C5B6D505088}" type="presOf" srcId="{A21FB2F4-E651-48E9-886A-B61760DA85E5}" destId="{61D3FA14-7D84-46ED-A859-B2CCD5FF0B50}" srcOrd="0" destOrd="0" presId="urn:microsoft.com/office/officeart/2005/8/layout/radial3"/>
    <dgm:cxn modelId="{52377EEF-6C79-480C-8895-97B45C65160D}" type="presParOf" srcId="{71A9DC1B-D8A8-42A1-87F7-8194A7F5C4DF}" destId="{03FFB999-9B08-40C5-BBFF-56ED70635DB0}" srcOrd="2" destOrd="0" presId="urn:microsoft.com/office/officeart/2005/8/layout/radial3"/>
    <dgm:cxn modelId="{18318933-5C06-4BB8-A671-C7084C5DE51B}" type="presOf" srcId="{729357D3-6017-48FD-8A76-69FD598F509C}" destId="{03FFB999-9B08-40C5-BBFF-56ED70635DB0}" srcOrd="0" destOrd="0" presId="urn:microsoft.com/office/officeart/2005/8/layout/radial3"/>
    <dgm:cxn modelId="{6E1192FD-A9D3-4708-90D2-440F1913F87E}" type="presParOf" srcId="{71A9DC1B-D8A8-42A1-87F7-8194A7F5C4DF}" destId="{01581E9A-27B1-48C3-AD26-31DFF8B338A8}" srcOrd="3" destOrd="0" presId="urn:microsoft.com/office/officeart/2005/8/layout/radial3"/>
    <dgm:cxn modelId="{98DC60C1-2778-4378-9DB4-E48B8779308C}" type="presOf" srcId="{20C736B3-2242-4CA9-8E4D-49C823EF2DA6}" destId="{01581E9A-27B1-48C3-AD26-31DFF8B338A8}" srcOrd="0" destOrd="0" presId="urn:microsoft.com/office/officeart/2005/8/layout/radial3"/>
    <dgm:cxn modelId="{53BAF6D7-0870-435A-9EC0-07469B56B8A6}" type="presParOf" srcId="{71A9DC1B-D8A8-42A1-87F7-8194A7F5C4DF}" destId="{C6349244-FEB6-4D37-9925-6EDB91A9B96C}" srcOrd="4" destOrd="0" presId="urn:microsoft.com/office/officeart/2005/8/layout/radial3"/>
    <dgm:cxn modelId="{69C1843D-6BF4-48EB-BA85-1D01EBB5D891}" type="presOf" srcId="{5A3D536E-F8BF-4AAC-B95D-EDD470D86C8A}" destId="{C6349244-FEB6-4D37-9925-6EDB91A9B96C}" srcOrd="0" destOrd="0" presId="urn:microsoft.com/office/officeart/2005/8/layout/radial3"/>
    <dgm:cxn modelId="{A85850A8-9373-49B8-A700-DF84C3ABB9EB}" type="presParOf" srcId="{71A9DC1B-D8A8-42A1-87F7-8194A7F5C4DF}" destId="{A115632A-EBAB-46AF-91F1-A980A8771DA5}" srcOrd="5" destOrd="0" presId="urn:microsoft.com/office/officeart/2005/8/layout/radial3"/>
    <dgm:cxn modelId="{3639244A-ED38-46F9-9612-600DD74E4053}" type="presOf" srcId="{7C3B94EA-1D88-4413-9085-45129EEF6401}" destId="{A115632A-EBAB-46AF-91F1-A980A8771DA5}" srcOrd="0" destOrd="0" presId="urn:microsoft.com/office/officeart/2005/8/layout/radial3"/>
    <dgm:cxn modelId="{560DA303-9F67-41CA-A2A1-7BA4A29D4C0E}" type="presParOf" srcId="{71A9DC1B-D8A8-42A1-87F7-8194A7F5C4DF}" destId="{1326CDF0-70DE-488D-B87B-AE18E2964E6F}" srcOrd="6" destOrd="0" presId="urn:microsoft.com/office/officeart/2005/8/layout/radial3"/>
    <dgm:cxn modelId="{839ABC31-3EEC-4038-9ABD-06BB481E7453}" type="presOf" srcId="{D7F9CB98-EDB4-4AAB-B33C-CE98E4BD49F4}" destId="{1326CDF0-70DE-488D-B87B-AE18E2964E6F}" srcOrd="0" destOrd="0" presId="urn:microsoft.com/office/officeart/2005/8/layout/radial3"/>
    <dgm:cxn modelId="{74D65695-2C15-4FBA-B182-70EAC20D4F5D}" type="presParOf" srcId="{71A9DC1B-D8A8-42A1-87F7-8194A7F5C4DF}" destId="{E544BF52-6011-4F85-905C-83E041CAAA23}" srcOrd="7" destOrd="0" presId="urn:microsoft.com/office/officeart/2005/8/layout/radial3"/>
    <dgm:cxn modelId="{72B68B88-18CB-4D99-81C3-46CD751A2D7B}" type="presOf" srcId="{A1F838A7-D385-41DB-A0A1-2D911ED4DB87}" destId="{E544BF52-6011-4F85-905C-83E041CAAA23}" srcOrd="0" destOrd="0" presId="urn:microsoft.com/office/officeart/2005/8/layout/radial3"/>
    <dgm:cxn modelId="{70CFCCAF-7DB6-40D1-90DD-1A9BEB69AA53}" type="presParOf" srcId="{71A9DC1B-D8A8-42A1-87F7-8194A7F5C4DF}" destId="{3C7A9B14-2965-4A20-B5BB-5EBAA650A601}" srcOrd="8" destOrd="0" presId="urn:microsoft.com/office/officeart/2005/8/layout/radial3"/>
    <dgm:cxn modelId="{00B5E688-4A30-4D34-885A-4F1BFC643D29}" type="presOf" srcId="{3BBA3705-3B5D-4CBD-85A2-361355A882F1}" destId="{3C7A9B14-2965-4A20-B5BB-5EBAA650A601}" srcOrd="0" destOrd="0" presId="urn:microsoft.com/office/officeart/2005/8/layout/radial3"/>
    <dgm:cxn modelId="{1CF48DC8-BD83-49A7-9EE6-51A30E60A330}" type="presParOf" srcId="{71A9DC1B-D8A8-42A1-87F7-8194A7F5C4DF}" destId="{3B26E9BD-9855-4631-A6E9-2B18395090B7}" srcOrd="9" destOrd="0" presId="urn:microsoft.com/office/officeart/2005/8/layout/radial3"/>
    <dgm:cxn modelId="{AE73AC0B-C18F-4699-93BD-252934F30E02}" type="presOf" srcId="{A24AA3D2-915A-40A0-A68E-080E450528AD}" destId="{3B26E9BD-9855-4631-A6E9-2B18395090B7}" srcOrd="0" destOrd="0" presId="urn:microsoft.com/office/officeart/2005/8/layout/radial3"/>
    <dgm:cxn modelId="{C833DE28-4346-4180-BDC8-FCDD0E3F761C}" type="presParOf" srcId="{71A9DC1B-D8A8-42A1-87F7-8194A7F5C4DF}" destId="{2FCF472E-1E5D-451B-9ED3-88EBDB4F47BD}" srcOrd="10" destOrd="0" presId="urn:microsoft.com/office/officeart/2005/8/layout/radial3"/>
    <dgm:cxn modelId="{ED09231E-0E2C-4015-9714-B9B057FBA394}" type="presOf" srcId="{BAAD3999-8EFE-4ACF-9546-F62B14C101B6}" destId="{2FCF472E-1E5D-451B-9ED3-88EBDB4F47BD}" srcOrd="0" destOrd="0" presId="urn:microsoft.com/office/officeart/2005/8/layout/radial3"/>
    <dgm:cxn modelId="{A58155E0-A412-4E51-B4F1-F3B3C530D385}" type="presParOf" srcId="{71A9DC1B-D8A8-42A1-87F7-8194A7F5C4DF}" destId="{4CBCA9AB-FF8D-4650-B01C-B21E881EEEE9}" srcOrd="11" destOrd="0" presId="urn:microsoft.com/office/officeart/2005/8/layout/radial3"/>
    <dgm:cxn modelId="{F9EA73B6-98A9-4683-8E49-3D95D4DB89F1}" type="presOf" srcId="{B6E2A6C1-DDB7-4431-B524-11E77346A1D3}" destId="{4CBCA9AB-FF8D-4650-B01C-B21E881EEEE9}" srcOrd="0" destOrd="0" presId="urn:microsoft.com/office/officeart/2005/8/layout/radial3"/>
    <dgm:cxn modelId="{300C21AB-C289-4FBC-84B3-0C2B5BEDC22C}" type="presParOf" srcId="{71A9DC1B-D8A8-42A1-87F7-8194A7F5C4DF}" destId="{48C039C8-572E-42FA-B7E5-CDC7CA39C181}" srcOrd="12" destOrd="0" presId="urn:microsoft.com/office/officeart/2005/8/layout/radial3"/>
    <dgm:cxn modelId="{9967519C-D0E5-468C-A002-1D24E30CE568}" type="presOf" srcId="{E949B06A-4310-49F5-A4BD-6EDAEE7BDF97}" destId="{48C039C8-572E-42FA-B7E5-CDC7CA39C181}" srcOrd="0" destOrd="0" presId="urn:microsoft.com/office/officeart/2005/8/layout/radial3"/>
    <dgm:cxn modelId="{2753E7F7-4F1D-44F9-9DBC-CCC763ABF17A}" type="presParOf" srcId="{71A9DC1B-D8A8-42A1-87F7-8194A7F5C4DF}" destId="{BF1ECB7A-DD8E-4E7E-A79B-1DF460E58DF7}" srcOrd="13" destOrd="0" presId="urn:microsoft.com/office/officeart/2005/8/layout/radial3"/>
    <dgm:cxn modelId="{C01F20FF-8A60-4AB7-A137-4E88C2F1B5A5}" type="presOf" srcId="{EEC10F6E-7E1F-4FFD-B390-796D0AAA3732}" destId="{BF1ECB7A-DD8E-4E7E-A79B-1DF460E58DF7}" srcOrd="0" destOrd="0" presId="urn:microsoft.com/office/officeart/2005/8/layout/radial3"/>
    <dgm:cxn modelId="{6568B671-F180-4061-8015-AB86BBA5ABE7}" type="presParOf" srcId="{71A9DC1B-D8A8-42A1-87F7-8194A7F5C4DF}" destId="{172E1EB6-99F4-4079-A7C9-55AAE7354E43}" srcOrd="14" destOrd="0" presId="urn:microsoft.com/office/officeart/2005/8/layout/radial3"/>
    <dgm:cxn modelId="{4962C426-7A04-4B3E-A335-17DF9C118CC1}" type="presOf" srcId="{4B5E307A-E9D7-448E-A6D8-51CF6D1AAE39}" destId="{172E1EB6-99F4-4079-A7C9-55AAE7354E43}" srcOrd="0" destOrd="0" presId="urn:microsoft.com/office/officeart/2005/8/layout/radial3"/>
    <dgm:cxn modelId="{12158C3F-1926-4E8D-B685-2811AA704BC4}" type="presParOf" srcId="{71A9DC1B-D8A8-42A1-87F7-8194A7F5C4DF}" destId="{4AB13B38-7EC2-4475-B66C-193EC925DB1E}" srcOrd="15" destOrd="0" presId="urn:microsoft.com/office/officeart/2005/8/layout/radial3"/>
    <dgm:cxn modelId="{570551C3-2684-49BF-BC24-9C1E72FF85CB}" type="presOf" srcId="{B5DF9CA8-1776-43E5-9768-1CC50D5BF43F}" destId="{4AB13B38-7EC2-4475-B66C-193EC925DB1E}" srcOrd="0" destOrd="0" presId="urn:microsoft.com/office/officeart/2005/8/layout/radial3"/>
    <dgm:cxn modelId="{08B3A946-926B-4D1B-9D7C-BA5778993C67}" type="presParOf" srcId="{71A9DC1B-D8A8-42A1-87F7-8194A7F5C4DF}" destId="{26685A32-2EA7-4260-9985-8DB0196A861B}" srcOrd="16" destOrd="0" presId="urn:microsoft.com/office/officeart/2005/8/layout/radial3"/>
    <dgm:cxn modelId="{D6883C8F-F85D-4AA9-A21E-80F704ACEF3B}" type="presOf" srcId="{A565901F-C243-4669-A7EC-99F7B20F5727}" destId="{26685A32-2EA7-4260-9985-8DB0196A861B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7736485" cy="4178632"/>
        <a:chOff x="0" y="0"/>
        <a:chExt cx="7736485" cy="4178632"/>
      </a:xfrm>
    </dsp:grpSpPr>
    <dsp:sp modelId="{4C9518E1-12EB-4B3C-8B5F-D974E14EFB87}">
      <dsp:nvSpPr>
        <dsp:cNvPr id="4" name="Арка 3"/>
        <dsp:cNvSpPr/>
      </dsp:nvSpPr>
      <dsp:spPr bwMode="white">
        <a:xfrm>
          <a:off x="-4679631" y="-736725"/>
          <a:ext cx="5652081" cy="5652081"/>
        </a:xfrm>
        <a:prstGeom prst="blockArc">
          <a:avLst>
            <a:gd name="adj1" fmla="val 18900000"/>
            <a:gd name="adj2" fmla="val 2700000"/>
            <a:gd name="adj3" fmla="val 320"/>
          </a:avLst>
        </a:prstGeom>
      </dsp:spPr>
      <dsp:style>
        <a:lnRef idx="2">
          <a:schemeClr val="accent6">
            <a:shade val="60000"/>
          </a:schemeClr>
        </a:lnRef>
        <a:fillRef idx="0">
          <a:schemeClr val="accent6"/>
        </a:fillRef>
        <a:effectRef idx="0">
          <a:scrgbClr r="0" g="0" b="0"/>
        </a:effectRef>
        <a:fontRef idx="minor"/>
      </dsp:style>
      <dsp:txXfrm>
        <a:off x="-4679631" y="-736725"/>
        <a:ext cx="5652081" cy="5652081"/>
      </dsp:txXfrm>
    </dsp:sp>
    <dsp:sp modelId="{5244B001-A17A-4B8C-9581-5FC16B84669E}">
      <dsp:nvSpPr>
        <dsp:cNvPr id="7" name="Прямоугольник 6"/>
        <dsp:cNvSpPr/>
      </dsp:nvSpPr>
      <dsp:spPr bwMode="white">
        <a:xfrm>
          <a:off x="529851" y="321253"/>
          <a:ext cx="7206634" cy="642841"/>
        </a:xfrm>
        <a:prstGeom prst="rect">
          <a:avLst/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sp:spPr>
      <dsp:style>
        <a:lnRef idx="0">
          <a:schemeClr val="accent6">
            <a:shade val="80000"/>
          </a:schemeClr>
        </a:lnRef>
        <a:fillRef idx="3">
          <a:schemeClr val="lt1"/>
        </a:fillRef>
        <a:effectRef idx="3">
          <a:scrgbClr r="0" g="0" b="0"/>
        </a:effectRef>
        <a:fontRef idx="minor">
          <a:schemeClr val="lt1"/>
        </a:fontRef>
      </dsp:style>
      <dsp:txBody>
        <a:bodyPr lIns="510254" tIns="40640" rIns="40640" bIns="40640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1" dirty="0">
              <a:solidFill>
                <a:schemeClr val="dk1"/>
              </a:solidFill>
              <a:latin typeface="+mj-lt"/>
              <a:cs typeface="Times New Roman" panose="02020603050405020304" pitchFamily="18" charset="0"/>
            </a:rPr>
            <a:t>Обязательное  опубликование  в  средствах  массовой  информации утвержденных бюджетов и отчетов об их исполнении </a:t>
          </a:r>
          <a:endParaRPr>
            <a:solidFill>
              <a:schemeClr val="dk1"/>
            </a:solidFill>
          </a:endParaRPr>
        </a:p>
      </dsp:txBody>
      <dsp:txXfrm>
        <a:off x="529851" y="321253"/>
        <a:ext cx="7206634" cy="642841"/>
      </dsp:txXfrm>
    </dsp:sp>
    <dsp:sp modelId="{89611791-A850-4B89-89EB-5C21F0941E7C}">
      <dsp:nvSpPr>
        <dsp:cNvPr id="8" name="Овал 7"/>
        <dsp:cNvSpPr/>
      </dsp:nvSpPr>
      <dsp:spPr bwMode="white">
        <a:xfrm>
          <a:off x="128075" y="240898"/>
          <a:ext cx="803551" cy="803551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</dsp:spPr>
      <dsp:style>
        <a:lnRef idx="1">
          <a:schemeClr val="accent6"/>
        </a:lnRef>
        <a:fillRef idx="1">
          <a:schemeClr val="lt1"/>
        </a:fillRef>
        <a:effectRef idx="2">
          <a:scrgbClr r="0" g="0" b="0"/>
        </a:effectRef>
        <a:fontRef idx="minor"/>
      </dsp:style>
      <dsp:txXfrm>
        <a:off x="128075" y="240898"/>
        <a:ext cx="803551" cy="803551"/>
      </dsp:txXfrm>
    </dsp:sp>
    <dsp:sp modelId="{66B8FCFB-CF53-4F5C-A7F0-C7F64F465CC0}">
      <dsp:nvSpPr>
        <dsp:cNvPr id="9" name="Прямоугольник 8"/>
        <dsp:cNvSpPr/>
      </dsp:nvSpPr>
      <dsp:spPr bwMode="white">
        <a:xfrm>
          <a:off x="898406" y="1285681"/>
          <a:ext cx="6838079" cy="642841"/>
        </a:xfrm>
        <a:prstGeom prst="rect">
          <a:avLst/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sp:spPr>
      <dsp:style>
        <a:lnRef idx="0">
          <a:schemeClr val="accent6">
            <a:shade val="80000"/>
          </a:schemeClr>
        </a:lnRef>
        <a:fillRef idx="3">
          <a:schemeClr val="lt1"/>
        </a:fillRef>
        <a:effectRef idx="3">
          <a:scrgbClr r="0" g="0" b="0"/>
        </a:effectRef>
        <a:fontRef idx="minor">
          <a:schemeClr val="lt1"/>
        </a:fontRef>
      </dsp:style>
      <dsp:txBody>
        <a:bodyPr lIns="510254" tIns="40640" rIns="40640" bIns="40640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dirty="0">
              <a:solidFill>
                <a:schemeClr val="dk1"/>
              </a:solidFill>
              <a:latin typeface="+mj-lt"/>
              <a:cs typeface="Times New Roman" panose="02020603050405020304" pitchFamily="18" charset="0"/>
            </a:rPr>
            <a:t>Доступность иных сведений о бюджетах </a:t>
          </a:r>
          <a:endParaRPr>
            <a:solidFill>
              <a:schemeClr val="dk1"/>
            </a:solidFill>
          </a:endParaRPr>
        </a:p>
      </dsp:txBody>
      <dsp:txXfrm>
        <a:off x="898406" y="1285681"/>
        <a:ext cx="6838079" cy="642841"/>
      </dsp:txXfrm>
    </dsp:sp>
    <dsp:sp modelId="{4D556A40-5431-4055-AE3D-37731D8F9AED}">
      <dsp:nvSpPr>
        <dsp:cNvPr id="10" name="Овал 9"/>
        <dsp:cNvSpPr/>
      </dsp:nvSpPr>
      <dsp:spPr bwMode="white">
        <a:xfrm>
          <a:off x="496630" y="1205326"/>
          <a:ext cx="803551" cy="803551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</dsp:spPr>
      <dsp:style>
        <a:lnRef idx="1">
          <a:schemeClr val="accent6"/>
        </a:lnRef>
        <a:fillRef idx="1">
          <a:schemeClr val="lt1"/>
        </a:fillRef>
        <a:effectRef idx="2">
          <a:scrgbClr r="0" g="0" b="0"/>
        </a:effectRef>
        <a:fontRef idx="minor"/>
      </dsp:style>
      <dsp:txXfrm>
        <a:off x="496630" y="1205326"/>
        <a:ext cx="803551" cy="803551"/>
      </dsp:txXfrm>
    </dsp:sp>
    <dsp:sp modelId="{C285525D-0608-40F3-B875-FCB296F56181}">
      <dsp:nvSpPr>
        <dsp:cNvPr id="11" name="Прямоугольник 10"/>
        <dsp:cNvSpPr/>
      </dsp:nvSpPr>
      <dsp:spPr bwMode="white">
        <a:xfrm>
          <a:off x="898406" y="2250110"/>
          <a:ext cx="6838079" cy="642841"/>
        </a:xfrm>
        <a:prstGeom prst="rect">
          <a:avLst/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120650" h="88900"/>
          <a:bevelB w="88900" h="31750"/>
        </a:sp3d>
      </dsp:spPr>
      <dsp:style>
        <a:lnRef idx="0">
          <a:schemeClr val="accent6">
            <a:shade val="80000"/>
          </a:schemeClr>
        </a:lnRef>
        <a:fillRef idx="3">
          <a:schemeClr val="lt1"/>
        </a:fillRef>
        <a:effectRef idx="3">
          <a:scrgbClr r="0" g="0" b="0"/>
        </a:effectRef>
        <a:fontRef idx="minor">
          <a:schemeClr val="lt1"/>
        </a:fontRef>
      </dsp:style>
      <dsp:txBody>
        <a:bodyPr lIns="510254" tIns="40640" rIns="40640" bIns="40640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dirty="0">
              <a:solidFill>
                <a:schemeClr val="dk1"/>
              </a:solidFill>
              <a:latin typeface="+mj-lt"/>
              <a:cs typeface="Times New Roman" panose="02020603050405020304" pitchFamily="18" charset="0"/>
            </a:rPr>
            <a:t>Обязательная  открытость  для  общества  и  средств  массовой  информации проектов бюджетов, обеспечение доступа к информации на едином портале бюджетной системы Российской Федерации в сети «Интернет»</a:t>
          </a:r>
          <a:endParaRPr>
            <a:solidFill>
              <a:schemeClr val="dk1"/>
            </a:solidFill>
          </a:endParaRPr>
        </a:p>
      </dsp:txBody>
      <dsp:txXfrm>
        <a:off x="898406" y="2250110"/>
        <a:ext cx="6838079" cy="642841"/>
      </dsp:txXfrm>
    </dsp:sp>
    <dsp:sp modelId="{0AFC0337-A094-4E6F-ADC3-86192D44916D}">
      <dsp:nvSpPr>
        <dsp:cNvPr id="12" name="Овал 11"/>
        <dsp:cNvSpPr/>
      </dsp:nvSpPr>
      <dsp:spPr bwMode="white">
        <a:xfrm>
          <a:off x="496630" y="2169755"/>
          <a:ext cx="803551" cy="803551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</dsp:spPr>
      <dsp:style>
        <a:lnRef idx="1">
          <a:schemeClr val="accent6"/>
        </a:lnRef>
        <a:fillRef idx="1">
          <a:schemeClr val="lt1"/>
        </a:fillRef>
        <a:effectRef idx="2">
          <a:scrgbClr r="0" g="0" b="0"/>
        </a:effectRef>
        <a:fontRef idx="minor"/>
      </dsp:style>
      <dsp:txXfrm>
        <a:off x="496630" y="2169755"/>
        <a:ext cx="803551" cy="803551"/>
      </dsp:txXfrm>
    </dsp:sp>
    <dsp:sp modelId="{6ABFB54C-78EB-4035-AEF4-2CC6CDAEC6BA}">
      <dsp:nvSpPr>
        <dsp:cNvPr id="13" name="Прямоугольник 12"/>
        <dsp:cNvSpPr/>
      </dsp:nvSpPr>
      <dsp:spPr bwMode="white">
        <a:xfrm>
          <a:off x="529851" y="3214538"/>
          <a:ext cx="7206634" cy="642841"/>
        </a:xfrm>
        <a:prstGeom prst="rect">
          <a:avLst/>
        </a:prstGeo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sp:spPr>
      <dsp:style>
        <a:lnRef idx="0">
          <a:schemeClr val="accent6">
            <a:shade val="80000"/>
          </a:schemeClr>
        </a:lnRef>
        <a:fillRef idx="3">
          <a:schemeClr val="lt1"/>
        </a:fillRef>
        <a:effectRef idx="3">
          <a:scrgbClr r="0" g="0" b="0"/>
        </a:effectRef>
        <a:fontRef idx="minor">
          <a:schemeClr val="lt1"/>
        </a:fontRef>
      </dsp:style>
      <dsp:txBody>
        <a:bodyPr lIns="510254" tIns="40640" rIns="40640" bIns="40640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dirty="0">
              <a:solidFill>
                <a:schemeClr val="dk1"/>
              </a:solidFill>
              <a:latin typeface="+mj-lt"/>
              <a:cs typeface="Times New Roman" panose="02020603050405020304" pitchFamily="18" charset="0"/>
            </a:rPr>
            <a:t>Преемственность  бюджетной  классификации  Российской  Федерации,  а также  обеспечение  сопоставимости  показателей  бюджета  отчетного, текущего и очередного финансового года </a:t>
          </a:r>
          <a:endParaRPr>
            <a:solidFill>
              <a:schemeClr val="dk1"/>
            </a:solidFill>
          </a:endParaRPr>
        </a:p>
      </dsp:txBody>
      <dsp:txXfrm>
        <a:off x="529851" y="3214538"/>
        <a:ext cx="7206634" cy="642841"/>
      </dsp:txXfrm>
    </dsp:sp>
    <dsp:sp modelId="{C860734A-428E-4FAA-A848-A86E63673D4E}">
      <dsp:nvSpPr>
        <dsp:cNvPr id="14" name="Овал 13"/>
        <dsp:cNvSpPr/>
      </dsp:nvSpPr>
      <dsp:spPr bwMode="white">
        <a:xfrm>
          <a:off x="128075" y="3134183"/>
          <a:ext cx="803551" cy="803551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</dsp:spPr>
      <dsp:style>
        <a:lnRef idx="1">
          <a:schemeClr val="accent6"/>
        </a:lnRef>
        <a:fillRef idx="1">
          <a:schemeClr val="lt1"/>
        </a:fillRef>
        <a:effectRef idx="2">
          <a:scrgbClr r="0" g="0" b="0"/>
        </a:effectRef>
        <a:fontRef idx="minor"/>
      </dsp:style>
      <dsp:txXfrm>
        <a:off x="128075" y="3134183"/>
        <a:ext cx="803551" cy="803551"/>
      </dsp:txXfrm>
    </dsp:sp>
    <dsp:sp modelId="{0EAD4ADA-2A59-4EF1-8653-CB7F7981888C}">
      <dsp:nvSpPr>
        <dsp:cNvPr id="3" name="Прямоугольник 2" hidden="1"/>
        <dsp:cNvSpPr/>
      </dsp:nvSpPr>
      <dsp:spPr bwMode="white">
        <a:xfrm>
          <a:off x="113994" y="85731"/>
          <a:ext cx="36000" cy="36000"/>
        </a:xfrm>
        <a:prstGeom prst="rect">
          <a:avLst/>
        </a:prstGeom>
      </dsp:spPr>
      <dsp:style>
        <a:lnRef idx="0">
          <a:schemeClr val="accent6">
            <a:shade val="80000"/>
          </a:schemeClr>
        </a:lnRef>
        <a:fillRef idx="3">
          <a:schemeClr val="lt1"/>
        </a:fillRef>
        <a:effectRef idx="3">
          <a:scrgbClr r="0" g="0" b="0"/>
        </a:effectRef>
        <a:fontRef idx="minor">
          <a:schemeClr val="lt1"/>
        </a:fontRef>
      </dsp:style>
      <dsp:txXfrm>
        <a:off x="113994" y="85731"/>
        <a:ext cx="36000" cy="36000"/>
      </dsp:txXfrm>
    </dsp:sp>
    <dsp:sp modelId="{F75459F7-9FDB-482E-96CE-B9EB44E43125}">
      <dsp:nvSpPr>
        <dsp:cNvPr id="5" name="Прямоугольник 4" hidden="1"/>
        <dsp:cNvSpPr/>
      </dsp:nvSpPr>
      <dsp:spPr bwMode="white">
        <a:xfrm>
          <a:off x="936450" y="2071316"/>
          <a:ext cx="36000" cy="36000"/>
        </a:xfrm>
        <a:prstGeom prst="rect">
          <a:avLst/>
        </a:prstGeom>
      </dsp:spPr>
      <dsp:style>
        <a:lnRef idx="0">
          <a:schemeClr val="accent6">
            <a:shade val="80000"/>
          </a:schemeClr>
        </a:lnRef>
        <a:fillRef idx="3">
          <a:schemeClr val="lt1"/>
        </a:fillRef>
        <a:effectRef idx="3">
          <a:scrgbClr r="0" g="0" b="0"/>
        </a:effectRef>
        <a:fontRef idx="minor">
          <a:schemeClr val="lt1"/>
        </a:fontRef>
      </dsp:style>
      <dsp:txXfrm>
        <a:off x="936450" y="2071316"/>
        <a:ext cx="36000" cy="36000"/>
      </dsp:txXfrm>
    </dsp:sp>
    <dsp:sp modelId="{2F5125A3-AB0A-4860-ADFD-47CFD27FD192}">
      <dsp:nvSpPr>
        <dsp:cNvPr id="6" name="Прямоугольник 5" hidden="1"/>
        <dsp:cNvSpPr/>
      </dsp:nvSpPr>
      <dsp:spPr bwMode="white">
        <a:xfrm>
          <a:off x="113994" y="4056901"/>
          <a:ext cx="36000" cy="36000"/>
        </a:xfrm>
        <a:prstGeom prst="rect">
          <a:avLst/>
        </a:prstGeom>
      </dsp:spPr>
      <dsp:style>
        <a:lnRef idx="0">
          <a:schemeClr val="accent6">
            <a:shade val="80000"/>
          </a:schemeClr>
        </a:lnRef>
        <a:fillRef idx="3">
          <a:schemeClr val="lt1"/>
        </a:fillRef>
        <a:effectRef idx="3">
          <a:scrgbClr r="0" g="0" b="0"/>
        </a:effectRef>
        <a:fontRef idx="minor">
          <a:schemeClr val="lt1"/>
        </a:fontRef>
      </dsp:style>
      <dsp:txXfrm>
        <a:off x="113994" y="4056901"/>
        <a:ext cx="36000" cy="3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132619" cy="4239879"/>
        <a:chOff x="0" y="0"/>
        <a:chExt cx="8132619" cy="4239879"/>
      </a:xfrm>
    </dsp:grpSpPr>
    <dsp:sp modelId="{F88E696B-F7F0-43A4-B7AC-1660AD097937}">
      <dsp:nvSpPr>
        <dsp:cNvPr id="3" name="Овал 2"/>
        <dsp:cNvSpPr/>
      </dsp:nvSpPr>
      <dsp:spPr bwMode="white">
        <a:xfrm>
          <a:off x="3702944" y="1658793"/>
          <a:ext cx="1367703" cy="1367703"/>
        </a:xfrm>
        <a:prstGeom prst="ellipse">
          <a:avLst/>
        </a:prstGeom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lIns="21590" tIns="21590" rIns="21590" bIns="21590" anchor="ctr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b="1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26 546,26 </a:t>
          </a:r>
          <a:r>
            <a:rPr lang="ru-RU" b="1" dirty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ДОХОДЫ</a:t>
          </a:r>
        </a:p>
      </dsp:txBody>
      <dsp:txXfrm>
        <a:off x="3702944" y="1658793"/>
        <a:ext cx="1367703" cy="1367703"/>
      </dsp:txXfrm>
    </dsp:sp>
    <dsp:sp modelId="{D79279CD-58AD-4EB3-8479-F062D845D103}">
      <dsp:nvSpPr>
        <dsp:cNvPr id="4" name="Стрелка вправо 3"/>
        <dsp:cNvSpPr/>
      </dsp:nvSpPr>
      <dsp:spPr bwMode="white">
        <a:xfrm rot="11939342">
          <a:off x="5815160" y="2542637"/>
          <a:ext cx="486185" cy="4650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lIns="0" tIns="0" rIns="0" bIns="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/>
        </a:p>
      </dsp:txBody>
      <dsp:txXfrm rot="11939342">
        <a:off x="5815160" y="2542637"/>
        <a:ext cx="486185" cy="465019"/>
      </dsp:txXfrm>
    </dsp:sp>
    <dsp:sp modelId="{1D390027-B686-4AEA-9C47-CB008C37010B}">
      <dsp:nvSpPr>
        <dsp:cNvPr id="5" name="Овал 4"/>
        <dsp:cNvSpPr/>
      </dsp:nvSpPr>
      <dsp:spPr bwMode="white">
        <a:xfrm>
          <a:off x="5687514" y="2791424"/>
          <a:ext cx="1367703" cy="1367703"/>
        </a:xfrm>
        <a:prstGeom prst="ellipse">
          <a:avLst/>
        </a:prstGeom>
        <a:solidFill>
          <a:schemeClr val="accent2"/>
        </a:solidFill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vert="horz" wrap="square" lIns="17780" tIns="17780" rIns="17780" bIns="17780" anchor="ctr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>
              <a:latin typeface="+mn-lt"/>
              <a:cs typeface="Times New Roman" panose="02020603050405020304" pitchFamily="18" charset="0"/>
            </a:rPr>
            <a:t>Налоговые доходы</a:t>
          </a:r>
          <a:endParaRPr lang="ru-RU" sz="1400" b="1" dirty="0"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 smtClean="0">
              <a:latin typeface="+mn-lt"/>
              <a:cs typeface="Times New Roman" panose="02020603050405020304" pitchFamily="18" charset="0"/>
            </a:rPr>
            <a:t>2 307,67</a:t>
          </a:r>
          <a:endParaRPr lang="ru-RU" sz="1400" dirty="0">
            <a:latin typeface="+mn-lt"/>
          </a:endParaRPr>
        </a:p>
      </dsp:txBody>
      <dsp:txXfrm>
        <a:off x="5687514" y="2791424"/>
        <a:ext cx="1367703" cy="1367703"/>
      </dsp:txXfrm>
    </dsp:sp>
    <dsp:sp modelId="{FFB48C0C-EF66-4985-972D-8E837A3981B3}">
      <dsp:nvSpPr>
        <dsp:cNvPr id="6" name="Стрелка вправо 5"/>
        <dsp:cNvSpPr/>
      </dsp:nvSpPr>
      <dsp:spPr bwMode="white">
        <a:xfrm rot="20344337">
          <a:off x="3244367" y="2304246"/>
          <a:ext cx="512391" cy="465019"/>
        </a:xfrm>
        <a:prstGeom prst="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solidFill>
            <a:srgbClr val="7030A0"/>
          </a:solidFill>
        </a:ln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rot="10800000" lIns="0" tIns="0" rIns="0" bIns="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>
            <a:solidFill>
              <a:srgbClr val="7030A0"/>
            </a:solidFill>
          </a:endParaRPr>
        </a:p>
      </dsp:txBody>
      <dsp:txXfrm rot="20344337">
        <a:off x="3244367" y="2304246"/>
        <a:ext cx="512391" cy="465019"/>
      </dsp:txXfrm>
    </dsp:sp>
    <dsp:sp modelId="{272DEC4A-C20C-41FC-B05B-467405BEEDB5}">
      <dsp:nvSpPr>
        <dsp:cNvPr id="7" name="Овал 6"/>
        <dsp:cNvSpPr/>
      </dsp:nvSpPr>
      <dsp:spPr bwMode="white">
        <a:xfrm>
          <a:off x="1368508" y="1673038"/>
          <a:ext cx="1367703" cy="1367703"/>
        </a:xfrm>
        <a:prstGeom prst="ellipse">
          <a:avLst/>
        </a:prstGeom>
        <a:solidFill>
          <a:srgbClr val="7030A0"/>
        </a:solidFill>
        <a:ln>
          <a:solidFill>
            <a:srgbClr val="7030A0"/>
          </a:solidFill>
        </a:ln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vert="horz" wrap="square" lIns="17780" tIns="17780" rIns="17780" bIns="17780" anchor="ctr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Неналоговые доходы</a:t>
          </a:r>
          <a:endParaRPr lang="ru-RU" sz="1400" b="1" dirty="0">
            <a:solidFill>
              <a:schemeClr val="bg1"/>
            </a:solidFill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anose="02020603050405020304" pitchFamily="18" charset="0"/>
            </a:rPr>
            <a:t>17 192,18</a:t>
          </a:r>
          <a:endParaRPr sz="1400"/>
        </a:p>
      </dsp:txBody>
      <dsp:txXfrm>
        <a:off x="1368508" y="1673038"/>
        <a:ext cx="1367703" cy="1367703"/>
      </dsp:txXfrm>
    </dsp:sp>
    <dsp:sp modelId="{52C8A661-072E-4A7E-89A6-F21DEB7F1ECE}">
      <dsp:nvSpPr>
        <dsp:cNvPr id="8" name="Стрелка вправо 7"/>
        <dsp:cNvSpPr/>
      </dsp:nvSpPr>
      <dsp:spPr bwMode="white">
        <a:xfrm rot="25498451">
          <a:off x="2845030" y="1302388"/>
          <a:ext cx="770448" cy="4650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rot="10800000" lIns="0" tIns="0" rIns="0" bIns="0" anchor="ctr"/>
        <a:lstStyle>
          <a:lvl1pPr algn="ctr">
            <a:defRPr sz="18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/>
        </a:p>
      </dsp:txBody>
      <dsp:txXfrm rot="25498451">
        <a:off x="2845030" y="1302388"/>
        <a:ext cx="770448" cy="465019"/>
      </dsp:txXfrm>
    </dsp:sp>
    <dsp:sp modelId="{1B66ADD8-BF13-488F-99AC-529703167217}">
      <dsp:nvSpPr>
        <dsp:cNvPr id="9" name="Овал 8"/>
        <dsp:cNvSpPr/>
      </dsp:nvSpPr>
      <dsp:spPr bwMode="white">
        <a:xfrm>
          <a:off x="1389862" y="43298"/>
          <a:ext cx="1367703" cy="1367703"/>
        </a:xfrm>
        <a:prstGeom prst="ellipse">
          <a:avLst/>
        </a:prstGeom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vert="horz" wrap="square" lIns="17780" tIns="17780" rIns="17780" bIns="17780" anchor="ctr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>
              <a:latin typeface="+mn-lt"/>
              <a:cs typeface="Times New Roman" panose="02020603050405020304" pitchFamily="18" charset="0"/>
            </a:rPr>
            <a:t>Бе</a:t>
          </a:r>
          <a:r>
            <a:rPr lang="ru-RU" sz="1400" b="1" dirty="0">
              <a:latin typeface="+mn-lt"/>
              <a:cs typeface="Times New Roman" panose="02020603050405020304" pitchFamily="18" charset="0"/>
            </a:rPr>
            <a:t>вв</a:t>
          </a:r>
          <a:r>
            <a:rPr lang="ru-RU" sz="1400" b="1" dirty="0">
              <a:latin typeface="+mn-lt"/>
              <a:cs typeface="Times New Roman" panose="02020603050405020304" pitchFamily="18" charset="0"/>
            </a:rPr>
            <a:t>змездные поступления </a:t>
          </a:r>
          <a:r>
            <a:rPr lang="ru-RU" sz="1400" b="1" dirty="0" smtClean="0">
              <a:latin typeface="+mn-lt"/>
              <a:cs typeface="Times New Roman" panose="02020603050405020304" pitchFamily="18" charset="0"/>
            </a:rPr>
            <a:t>7 046,41</a:t>
          </a:r>
          <a:endParaRPr sz="1400"/>
        </a:p>
      </dsp:txBody>
      <dsp:txXfrm>
        <a:off x="1389862" y="43298"/>
        <a:ext cx="1367703" cy="13677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7776864" cy="4556720"/>
        <a:chOff x="0" y="0"/>
        <a:chExt cx="7776864" cy="4556720"/>
      </a:xfrm>
    </dsp:grpSpPr>
    <dsp:sp modelId="{1ACB5EAD-F753-4081-88EC-A5424B56F3DB}">
      <dsp:nvSpPr>
        <dsp:cNvPr id="4" name="Пятиугольник 3"/>
        <dsp:cNvSpPr/>
      </dsp:nvSpPr>
      <dsp:spPr bwMode="white">
        <a:xfrm rot="10800000">
          <a:off x="1628105" y="0"/>
          <a:ext cx="5171615" cy="1301920"/>
        </a:xfrm>
        <a:prstGeom prst="homePlate">
          <a:avLst/>
        </a:prstGeom>
        <a:solidFill>
          <a:schemeClr val="bg2">
            <a:lumMod val="25000"/>
          </a:schemeClr>
        </a:solidFill>
        <a:sp3d prstMaterial="plastic">
          <a:bevelT w="127000" h="25400" prst="relaxedInset"/>
        </a:sp3d>
      </dsp:spPr>
      <dsp:style>
        <a:lnRef idx="0">
          <a:schemeClr val="lt1"/>
        </a:lnRef>
        <a:fillRef idx="3">
          <a:schemeClr val="accent3">
            <a:hueOff val="0"/>
            <a:satOff val="0"/>
            <a:lumOff val="0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  <dsp:txBody>
        <a:bodyPr rot="10800000" vert="horz" wrap="square" lIns="574110" tIns="102870" rIns="192024" bIns="102870" anchor="ctr"/>
        <a:lstStyle>
          <a:lvl1pPr algn="ctr">
            <a:defRPr sz="2700"/>
          </a:lvl1pPr>
          <a:lvl2pPr marL="228600" indent="-228600" algn="ctr">
            <a:defRPr sz="2100"/>
          </a:lvl2pPr>
          <a:lvl3pPr marL="457200" indent="-228600" algn="ctr">
            <a:defRPr sz="2100"/>
          </a:lvl3pPr>
          <a:lvl4pPr marL="685800" indent="-228600" algn="ctr">
            <a:defRPr sz="2100"/>
          </a:lvl4pPr>
          <a:lvl5pPr marL="914400" indent="-228600" algn="ctr">
            <a:defRPr sz="2100"/>
          </a:lvl5pPr>
          <a:lvl6pPr marL="1143000" indent="-228600" algn="ctr">
            <a:defRPr sz="2100"/>
          </a:lvl6pPr>
          <a:lvl7pPr marL="1371600" indent="-228600" algn="ctr">
            <a:defRPr sz="2100"/>
          </a:lvl7pPr>
          <a:lvl8pPr marL="1600200" indent="-228600" algn="ctr">
            <a:defRPr sz="2100"/>
          </a:lvl8pPr>
          <a:lvl9pPr marL="1828800" indent="-228600" algn="ctr">
            <a:defRPr sz="21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>
              <a:latin typeface="+mn-lt"/>
              <a:cs typeface="Times New Roman" panose="02020603050405020304" pitchFamily="18" charset="0"/>
            </a:rPr>
            <a:t>Аренда земли </a:t>
          </a:r>
          <a:endParaRPr lang="ru-RU" dirty="0"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latin typeface="+mn-lt"/>
              <a:cs typeface="Times New Roman" panose="02020603050405020304" pitchFamily="18" charset="0"/>
            </a:rPr>
            <a:t>5 548,68</a:t>
          </a:r>
          <a:r>
            <a:rPr lang="ru-RU" dirty="0" smtClean="0">
              <a:latin typeface="+mn-lt"/>
              <a:cs typeface="Times New Roman" panose="02020603050405020304" pitchFamily="18" charset="0"/>
            </a:rPr>
            <a:t> </a:t>
          </a:r>
          <a:r>
            <a:rPr lang="ru-RU" dirty="0">
              <a:latin typeface="+mn-lt"/>
              <a:cs typeface="Times New Roman" panose="02020603050405020304" pitchFamily="18" charset="0"/>
            </a:rPr>
            <a:t>тыс. руб. </a:t>
          </a:r>
        </a:p>
      </dsp:txBody>
      <dsp:txXfrm rot="10800000">
        <a:off x="1628105" y="0"/>
        <a:ext cx="5171615" cy="1301920"/>
      </dsp:txXfrm>
    </dsp:sp>
    <dsp:sp modelId="{5992A659-8FAA-4B5B-9B50-16B8A68E776E}">
      <dsp:nvSpPr>
        <dsp:cNvPr id="3" name="Овал 2"/>
        <dsp:cNvSpPr/>
      </dsp:nvSpPr>
      <dsp:spPr bwMode="white">
        <a:xfrm>
          <a:off x="318152" y="0"/>
          <a:ext cx="1301920" cy="1301920"/>
        </a:xfrm>
        <a:prstGeom prst="ellipse">
          <a:avLst/>
        </a:prstGeom>
        <a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hemeClr val="lt1"/>
        </a:lnRef>
        <a:fillRef idx="1">
          <a:schemeClr val="accent3">
            <a:tint val="50000"/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/>
      </dsp:style>
      <dsp:txXfrm>
        <a:off x="318152" y="0"/>
        <a:ext cx="1301920" cy="1301920"/>
      </dsp:txXfrm>
    </dsp:sp>
    <dsp:sp modelId="{30E5B7D6-044A-4581-93FF-ACA935E73FA7}">
      <dsp:nvSpPr>
        <dsp:cNvPr id="6" name="Пятиугольник 5"/>
        <dsp:cNvSpPr/>
      </dsp:nvSpPr>
      <dsp:spPr bwMode="white">
        <a:xfrm rot="10800000">
          <a:off x="1628105" y="1627400"/>
          <a:ext cx="5171615" cy="1301920"/>
        </a:xfrm>
        <a:prstGeom prst="homePlate">
          <a:avLst/>
        </a:prstGeom>
        <a:sp3d prstMaterial="plastic">
          <a:bevelT w="127000" h="25400" prst="relaxedInset"/>
        </a:sp3d>
      </dsp:spPr>
      <dsp:style>
        <a:lnRef idx="0">
          <a:schemeClr val="lt1"/>
        </a:lnRef>
        <a:fillRef idx="3">
          <a:schemeClr val="accent3">
            <a:hueOff val="1380000"/>
            <a:satOff val="50000"/>
            <a:lumOff val="-7254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  <dsp:txBody>
        <a:bodyPr rot="10800000" vert="horz" wrap="square" lIns="574110" tIns="102870" rIns="192024" bIns="102870" anchor="ctr"/>
        <a:lstStyle>
          <a:lvl1pPr algn="ctr">
            <a:defRPr sz="2700"/>
          </a:lvl1pPr>
          <a:lvl2pPr marL="228600" indent="-228600" algn="ctr">
            <a:defRPr sz="2100"/>
          </a:lvl2pPr>
          <a:lvl3pPr marL="457200" indent="-228600" algn="ctr">
            <a:defRPr sz="2100"/>
          </a:lvl3pPr>
          <a:lvl4pPr marL="685800" indent="-228600" algn="ctr">
            <a:defRPr sz="2100"/>
          </a:lvl4pPr>
          <a:lvl5pPr marL="914400" indent="-228600" algn="ctr">
            <a:defRPr sz="2100"/>
          </a:lvl5pPr>
          <a:lvl6pPr marL="1143000" indent="-228600" algn="ctr">
            <a:defRPr sz="2100"/>
          </a:lvl6pPr>
          <a:lvl7pPr marL="1371600" indent="-228600" algn="ctr">
            <a:defRPr sz="2100"/>
          </a:lvl7pPr>
          <a:lvl8pPr marL="1600200" indent="-228600" algn="ctr">
            <a:defRPr sz="2100"/>
          </a:lvl8pPr>
          <a:lvl9pPr marL="1828800" indent="-228600" algn="ctr">
            <a:defRPr sz="21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>
              <a:latin typeface="+mn-lt"/>
              <a:cs typeface="Times New Roman" panose="02020603050405020304" pitchFamily="18" charset="0"/>
            </a:rPr>
            <a:t>Аренда имущества</a:t>
          </a:r>
          <a:endParaRPr lang="ru-RU" dirty="0"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latin typeface="+mn-lt"/>
              <a:cs typeface="Times New Roman" panose="02020603050405020304" pitchFamily="18" charset="0"/>
            </a:rPr>
            <a:t>325,78</a:t>
          </a:r>
          <a:r>
            <a:rPr lang="ru-RU" dirty="0" smtClean="0">
              <a:latin typeface="+mn-lt"/>
              <a:cs typeface="Times New Roman" panose="02020603050405020304" pitchFamily="18" charset="0"/>
            </a:rPr>
            <a:t> </a:t>
          </a:r>
          <a:r>
            <a:rPr lang="ru-RU" dirty="0">
              <a:latin typeface="+mn-lt"/>
              <a:cs typeface="Times New Roman" panose="02020603050405020304" pitchFamily="18" charset="0"/>
            </a:rPr>
            <a:t>тыс. руб.</a:t>
          </a:r>
        </a:p>
      </dsp:txBody>
      <dsp:txXfrm rot="10800000">
        <a:off x="1628105" y="1627400"/>
        <a:ext cx="5171615" cy="1301920"/>
      </dsp:txXfrm>
    </dsp:sp>
    <dsp:sp modelId="{690D97FD-FF9C-4967-ADDC-7EDA9B6AD50F}">
      <dsp:nvSpPr>
        <dsp:cNvPr id="5" name="Овал 4"/>
        <dsp:cNvSpPr/>
      </dsp:nvSpPr>
      <dsp:spPr bwMode="white">
        <a:xfrm>
          <a:off x="293103" y="1584983"/>
          <a:ext cx="1301920" cy="1301920"/>
        </a:xfrm>
        <a:prstGeom prst="ellipse">
          <a:avLst/>
        </a:prstGeom>
        <a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hemeClr val="lt1"/>
        </a:lnRef>
        <a:fillRef idx="1">
          <a:schemeClr val="accent3">
            <a:tint val="50000"/>
            <a:hueOff val="1050000"/>
            <a:satOff val="50000"/>
            <a:lumOff val="1176"/>
            <a:alpha val="100000"/>
          </a:schemeClr>
        </a:fillRef>
        <a:effectRef idx="0">
          <a:scrgbClr r="0" g="0" b="0"/>
        </a:effectRef>
        <a:fontRef idx="minor"/>
      </dsp:style>
      <dsp:txXfrm>
        <a:off x="293103" y="1584983"/>
        <a:ext cx="1301920" cy="1301920"/>
      </dsp:txXfrm>
    </dsp:sp>
    <dsp:sp modelId="{2A1CED5A-7687-4C33-8980-772417F862AC}">
      <dsp:nvSpPr>
        <dsp:cNvPr id="8" name="Пятиугольник 7"/>
        <dsp:cNvSpPr/>
      </dsp:nvSpPr>
      <dsp:spPr bwMode="white">
        <a:xfrm rot="10800000">
          <a:off x="1628105" y="3254800"/>
          <a:ext cx="5171615" cy="1301920"/>
        </a:xfrm>
        <a:prstGeom prst="homePlate">
          <a:avLst/>
        </a:prstGeom>
        <a:solidFill>
          <a:srgbClr val="7030A0"/>
        </a:solidFill>
        <a:sp3d prstMaterial="plastic">
          <a:bevelT w="127000" h="25400" prst="relaxedInset"/>
        </a:sp3d>
      </dsp:spPr>
      <dsp:style>
        <a:lnRef idx="0">
          <a:schemeClr val="lt1"/>
        </a:lnRef>
        <a:fillRef idx="3">
          <a:schemeClr val="accent3">
            <a:hueOff val="2760000"/>
            <a:satOff val="100000"/>
            <a:lumOff val="-14509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  <dsp:txBody>
        <a:bodyPr rot="10800000" vert="horz" wrap="square" lIns="574110" tIns="102870" rIns="192024" bIns="102870" anchor="ctr"/>
        <a:lstStyle>
          <a:lvl1pPr algn="ctr">
            <a:defRPr sz="2700"/>
          </a:lvl1pPr>
          <a:lvl2pPr marL="228600" indent="-228600" algn="ctr">
            <a:defRPr sz="2100"/>
          </a:lvl2pPr>
          <a:lvl3pPr marL="457200" indent="-228600" algn="ctr">
            <a:defRPr sz="2100"/>
          </a:lvl3pPr>
          <a:lvl4pPr marL="685800" indent="-228600" algn="ctr">
            <a:defRPr sz="2100"/>
          </a:lvl4pPr>
          <a:lvl5pPr marL="914400" indent="-228600" algn="ctr">
            <a:defRPr sz="2100"/>
          </a:lvl5pPr>
          <a:lvl6pPr marL="1143000" indent="-228600" algn="ctr">
            <a:defRPr sz="2100"/>
          </a:lvl6pPr>
          <a:lvl7pPr marL="1371600" indent="-228600" algn="ctr">
            <a:defRPr sz="2100"/>
          </a:lvl7pPr>
          <a:lvl8pPr marL="1600200" indent="-228600" algn="ctr">
            <a:defRPr sz="2100"/>
          </a:lvl8pPr>
          <a:lvl9pPr marL="1828800" indent="-228600" algn="ctr">
            <a:defRPr sz="21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>
              <a:latin typeface="+mn-lt"/>
              <a:cs typeface="Times New Roman" panose="02020603050405020304" pitchFamily="18" charset="0"/>
            </a:rPr>
            <a:t>Иные неналоговые доходы</a:t>
          </a:r>
          <a:endParaRPr lang="ru-RU" dirty="0"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latin typeface="+mn-lt"/>
              <a:cs typeface="Times New Roman" panose="02020603050405020304" pitchFamily="18" charset="0"/>
            </a:rPr>
            <a:t>8 762,74</a:t>
          </a:r>
          <a:r>
            <a:rPr lang="ru-RU" dirty="0" smtClean="0">
              <a:latin typeface="+mn-lt"/>
              <a:cs typeface="Times New Roman" panose="02020603050405020304" pitchFamily="18" charset="0"/>
            </a:rPr>
            <a:t> </a:t>
          </a:r>
          <a:r>
            <a:rPr lang="ru-RU" dirty="0">
              <a:latin typeface="+mn-lt"/>
              <a:cs typeface="Times New Roman" panose="02020603050405020304" pitchFamily="18" charset="0"/>
            </a:rPr>
            <a:t>тыс.руб.</a:t>
          </a:r>
        </a:p>
      </dsp:txBody>
      <dsp:txXfrm rot="10800000">
        <a:off x="1628105" y="3254800"/>
        <a:ext cx="5171615" cy="1301920"/>
      </dsp:txXfrm>
    </dsp:sp>
    <dsp:sp modelId="{DA61D832-BAC4-4430-8952-6AA28FA96BA7}">
      <dsp:nvSpPr>
        <dsp:cNvPr id="7" name="Овал 6"/>
        <dsp:cNvSpPr/>
      </dsp:nvSpPr>
      <dsp:spPr bwMode="white">
        <a:xfrm>
          <a:off x="103999" y="3096304"/>
          <a:ext cx="1301920" cy="1301920"/>
        </a:xfrm>
        <a:prstGeom prst="ellipse">
          <a:avLst/>
        </a:prstGeom>
        <a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hemeClr val="lt1"/>
        </a:lnRef>
        <a:fillRef idx="1">
          <a:schemeClr val="accent3">
            <a:tint val="50000"/>
            <a:hueOff val="2100000"/>
            <a:satOff val="100000"/>
            <a:lumOff val="2353"/>
            <a:alpha val="100000"/>
          </a:schemeClr>
        </a:fillRef>
        <a:effectRef idx="0">
          <a:scrgbClr r="0" g="0" b="0"/>
        </a:effectRef>
        <a:fontRef idx="minor"/>
      </dsp:style>
      <dsp:txXfrm>
        <a:off x="103999" y="3096304"/>
        <a:ext cx="1301920" cy="13019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7112000" cy="4445000"/>
        <a:chOff x="0" y="0"/>
        <a:chExt cx="7112000" cy="4445000"/>
      </a:xfrm>
    </dsp:grpSpPr>
    <dsp:sp modelId="{D142A876-7BE9-42B0-BC2B-116C586ABD5C}">
      <dsp:nvSpPr>
        <dsp:cNvPr id="3" name="Фигура 2"/>
        <dsp:cNvSpPr/>
      </dsp:nvSpPr>
      <dsp:spPr bwMode="white">
        <a:xfrm>
          <a:off x="333902" y="0"/>
          <a:ext cx="7112000" cy="4445000"/>
        </a:xfrm>
        <a:prstGeom prst="swooshArrow">
          <a:avLst>
            <a:gd name="adj1" fmla="val 25000"/>
            <a:gd name="adj2" fmla="val 25000"/>
          </a:avLst>
        </a:prstGeom>
      </dsp:spPr>
      <dsp:style>
        <a:lnRef idx="0">
          <a:schemeClr val="dk1"/>
        </a:lnRef>
        <a:fillRef idx="1">
          <a:schemeClr val="accent5">
            <a:tint val="40000"/>
          </a:schemeClr>
        </a:fillRef>
        <a:effectRef idx="0">
          <a:scrgbClr r="0" g="0" b="0"/>
        </a:effectRef>
        <a:fontRef idx="minor"/>
      </dsp:style>
      <dsp:txXfrm>
        <a:off x="333902" y="0"/>
        <a:ext cx="7112000" cy="4445000"/>
      </dsp:txXfrm>
    </dsp:sp>
    <dsp:sp modelId="{601EBD2B-AD3E-46F9-8F8A-67D51C332C2F}">
      <dsp:nvSpPr>
        <dsp:cNvPr id="4" name="Овал 3"/>
        <dsp:cNvSpPr/>
      </dsp:nvSpPr>
      <dsp:spPr bwMode="white">
        <a:xfrm>
          <a:off x="1673012" y="2362200"/>
          <a:ext cx="422487" cy="427990"/>
        </a:xfrm>
        <a:prstGeom prst="ellipse">
          <a:avLst/>
        </a:prstGeom>
        <a:solidFill>
          <a:srgbClr val="7030A0"/>
        </a:solidFill>
      </dsp:spPr>
      <dsp:style>
        <a:lnRef idx="2">
          <a:schemeClr val="lt1"/>
        </a:lnRef>
        <a:fillRef idx="1">
          <a:schemeClr val="accent5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Xfrm>
        <a:off x="1673012" y="2362200"/>
        <a:ext cx="422487" cy="427990"/>
      </dsp:txXfrm>
    </dsp:sp>
    <dsp:sp modelId="{ED048135-6532-437C-AE9E-3AD4AFD4930C}">
      <dsp:nvSpPr>
        <dsp:cNvPr id="5" name="Прямоугольник 4"/>
        <dsp:cNvSpPr/>
      </dsp:nvSpPr>
      <dsp:spPr bwMode="white">
        <a:xfrm>
          <a:off x="1771992" y="3033399"/>
          <a:ext cx="1657096" cy="128460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vert="horz" wrap="square" lIns="226782" tIns="0" rIns="0" bIns="0" anchor="t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Субвенция на выполнение переданных полномочий 1,4</a:t>
          </a:r>
          <a:r>
            <a:rPr lang="ru-RU" sz="18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8</a:t>
          </a:r>
          <a:endParaRPr lang="ru-RU" sz="1800" b="0" dirty="0" smtClean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800" b="0" dirty="0" smtClean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1800" b="0" dirty="0">
            <a:solidFill>
              <a:schemeClr val="tx1"/>
            </a:solidFill>
            <a:latin typeface="+mn-lt"/>
          </a:endParaRPr>
        </a:p>
      </dsp:txBody>
      <dsp:txXfrm>
        <a:off x="1771992" y="3033399"/>
        <a:ext cx="1657096" cy="1284605"/>
      </dsp:txXfrm>
    </dsp:sp>
    <dsp:sp modelId="{9E0A4A45-BECF-47B0-B14C-3A3B613AFBF4}">
      <dsp:nvSpPr>
        <dsp:cNvPr id="6" name="Овал 5"/>
        <dsp:cNvSpPr/>
      </dsp:nvSpPr>
      <dsp:spPr bwMode="white">
        <a:xfrm>
          <a:off x="3574677" y="1282700"/>
          <a:ext cx="626588" cy="599439"/>
        </a:xfrm>
        <a:prstGeom prst="ellipse">
          <a:avLst/>
        </a:prstGeom>
        <a:solidFill>
          <a:srgbClr val="00B0F0"/>
        </a:solidFill>
      </dsp:spPr>
      <dsp:style>
        <a:lnRef idx="2">
          <a:schemeClr val="lt1"/>
        </a:lnRef>
        <a:fillRef idx="1">
          <a:schemeClr val="accent5">
            <a:hueOff val="-3690000"/>
            <a:satOff val="-5097"/>
            <a:lumOff val="-196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Xfrm>
        <a:off x="3574677" y="1282700"/>
        <a:ext cx="626588" cy="599439"/>
      </dsp:txXfrm>
    </dsp:sp>
    <dsp:sp modelId="{2F9EE41A-72C0-48F9-9018-523D9261D146}">
      <dsp:nvSpPr>
        <dsp:cNvPr id="7" name="Прямоугольник 6"/>
        <dsp:cNvSpPr/>
      </dsp:nvSpPr>
      <dsp:spPr bwMode="white">
        <a:xfrm>
          <a:off x="3907712" y="1714238"/>
          <a:ext cx="1706880" cy="2418080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vert="horz" wrap="square" lIns="317630" tIns="0" rIns="0" bIns="0" anchor="t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Субвенция на ВУС      2</a:t>
          </a:r>
          <a:r>
            <a:rPr lang="ru-RU" sz="1800" b="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9</a:t>
          </a:r>
          <a:r>
            <a:rPr lang="ru-RU" sz="1800" b="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5</a:t>
          </a:r>
          <a:r>
            <a:rPr lang="ru-RU" sz="1800" b="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,</a:t>
          </a:r>
          <a:r>
            <a:rPr lang="ru-RU" sz="1800" b="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22</a:t>
          </a:r>
          <a:endParaRPr lang="ru-RU" sz="1800" b="1" dirty="0">
            <a:solidFill>
              <a:schemeClr val="tx1"/>
            </a:solidFill>
            <a:latin typeface="+mn-lt"/>
          </a:endParaRPr>
        </a:p>
      </dsp:txBody>
      <dsp:txXfrm>
        <a:off x="3907712" y="1714238"/>
        <a:ext cx="1706880" cy="2418080"/>
      </dsp:txXfrm>
    </dsp:sp>
    <dsp:sp modelId="{D6F61B00-073A-4A0B-946A-0FE5F3B60CB2}">
      <dsp:nvSpPr>
        <dsp:cNvPr id="8" name="Овал 7"/>
        <dsp:cNvSpPr/>
      </dsp:nvSpPr>
      <dsp:spPr bwMode="white">
        <a:xfrm>
          <a:off x="5619488" y="598471"/>
          <a:ext cx="946412" cy="933450"/>
        </a:xfrm>
        <a:prstGeom prst="ellipse">
          <a:avLst/>
        </a:prstGeom>
        <a:solidFill>
          <a:srgbClr val="FF0000"/>
        </a:solidFill>
      </dsp:spPr>
      <dsp:style>
        <a:lnRef idx="2">
          <a:schemeClr val="lt1"/>
        </a:lnRef>
        <a:fillRef idx="1">
          <a:schemeClr val="accent5">
            <a:hueOff val="-7380000"/>
            <a:satOff val="-10195"/>
            <a:lumOff val="-3921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Xfrm>
        <a:off x="5619488" y="598471"/>
        <a:ext cx="946412" cy="933450"/>
      </dsp:txXfrm>
    </dsp:sp>
    <dsp:sp modelId="{41293E85-530C-4C0A-95D9-0DEC1F235524}">
      <dsp:nvSpPr>
        <dsp:cNvPr id="9" name="Прямоугольник 8"/>
        <dsp:cNvSpPr/>
      </dsp:nvSpPr>
      <dsp:spPr bwMode="white">
        <a:xfrm>
          <a:off x="6658344" y="885815"/>
          <a:ext cx="1706880" cy="3089275"/>
        </a:xfrm>
        <a:prstGeom prst="rect">
          <a:avLst/>
        </a:prstGeom>
      </dsp:spPr>
      <dsp:style>
        <a:lnRef idx="0">
          <a:schemeClr val="dk1">
            <a:alpha val="0"/>
          </a:schemeClr>
        </a:lnRef>
        <a:fillRef idx="0">
          <a:schemeClr val="lt1">
            <a:alpha val="0"/>
          </a:schemeClr>
        </a:fillRef>
        <a:effectRef idx="0">
          <a:scrgbClr r="0" g="0" b="0"/>
        </a:effectRef>
        <a:fontRef idx="minor"/>
      </dsp:style>
      <dsp:txBody>
        <a:bodyPr vert="horz" wrap="square" lIns="494615" tIns="0" rIns="0" bIns="0" anchor="t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dirty="0" smtClean="0">
              <a:solidFill>
                <a:schemeClr val="tx1"/>
              </a:solidFill>
              <a:latin typeface="+mn-lt"/>
            </a:rPr>
            <a:t>Дотации и субсидии бюджетам бюджетной системы Российской Федерации</a:t>
          </a:r>
          <a:endParaRPr lang="ru-RU" sz="1800" b="0" i="0" dirty="0" smtClean="0">
            <a:solidFill>
              <a:schemeClr val="tx1"/>
            </a:solidFill>
            <a:latin typeface="+mn-lt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6 697,63</a:t>
          </a:r>
          <a:endParaRPr lang="ru-RU" sz="1800" b="1" dirty="0">
            <a:solidFill>
              <a:schemeClr val="tx1"/>
            </a:solidFill>
            <a:latin typeface="+mn-lt"/>
          </a:endParaRPr>
        </a:p>
      </dsp:txBody>
      <dsp:txXfrm>
        <a:off x="6658344" y="885815"/>
        <a:ext cx="1706880" cy="30892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5127170" cy="5127170"/>
        <a:chOff x="0" y="0"/>
        <a:chExt cx="5127170" cy="5127170"/>
      </a:xfrm>
    </dsp:grpSpPr>
    <dsp:sp modelId="{66F0FD99-888F-477A-9D5F-3DE62CC343A4}">
      <dsp:nvSpPr>
        <dsp:cNvPr id="3" name="Овал 2"/>
        <dsp:cNvSpPr/>
      </dsp:nvSpPr>
      <dsp:spPr bwMode="white">
        <a:xfrm>
          <a:off x="3044979" y="1558389"/>
          <a:ext cx="2010393" cy="2010393"/>
        </a:xfrm>
        <a:prstGeom prst="ellipse">
          <a:avLst/>
        </a:prstGeom>
        <a:solidFill>
          <a:srgbClr val="FF0000">
            <a:alpha val="50000"/>
          </a:srgbClr>
        </a:solidFill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2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45720" tIns="45720" rIns="45720" bIns="4572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b="1" dirty="0">
              <a:latin typeface="Cambria" panose="02040503050406030204" pitchFamily="18" charset="0"/>
              <a:cs typeface="Times New Roman" panose="02020603050405020304" pitchFamily="18" charset="0"/>
            </a:rPr>
            <a:t>Всего </a:t>
          </a:r>
          <a:endParaRPr lang="ru-RU" sz="3600" b="1" dirty="0">
            <a:latin typeface="Cambria" panose="02040503050406030204" pitchFamily="18" charset="0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dirty="0" smtClean="0">
              <a:latin typeface="Cambria" panose="02040503050406030204" pitchFamily="18" charset="0"/>
              <a:cs typeface="Times New Roman" panose="02020603050405020304" pitchFamily="18" charset="0"/>
            </a:rPr>
            <a:t>27 763,77</a:t>
          </a:r>
          <a:endParaRPr lang="ru-RU" sz="2000" b="1" dirty="0">
            <a:latin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3044979" y="1558389"/>
        <a:ext cx="2010393" cy="2010393"/>
      </dsp:txXfrm>
    </dsp:sp>
    <dsp:sp modelId="{61D3FA14-7D84-46ED-A859-B2CCD5FF0B50}">
      <dsp:nvSpPr>
        <dsp:cNvPr id="4" name="Овал 3"/>
        <dsp:cNvSpPr/>
      </dsp:nvSpPr>
      <dsp:spPr bwMode="white">
        <a:xfrm>
          <a:off x="3857808" y="57220"/>
          <a:ext cx="1005196" cy="1005196"/>
        </a:xfrm>
        <a:prstGeom prst="ellipse">
          <a:avLst/>
        </a:prstGeom>
        <a:solidFill>
          <a:srgbClr val="7030A0">
            <a:alpha val="50000"/>
          </a:srgbClr>
        </a:solidFill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3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>
              <a:latin typeface="+mn-lt"/>
              <a:cs typeface="Times New Roman" panose="02020603050405020304" pitchFamily="18" charset="0"/>
            </a:rPr>
            <a:t>3110,94</a:t>
          </a:r>
          <a:endParaRPr lang="ru-RU" sz="1000" b="1" dirty="0"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dirty="0">
              <a:latin typeface="+mn-lt"/>
              <a:cs typeface="Times New Roman" panose="02020603050405020304" pitchFamily="18" charset="0"/>
            </a:rPr>
            <a:t>Оплата труда и начисления</a:t>
          </a:r>
          <a:endParaRPr sz="6500"/>
        </a:p>
      </dsp:txBody>
      <dsp:txXfrm>
        <a:off x="3857808" y="57220"/>
        <a:ext cx="1005196" cy="1005196"/>
      </dsp:txXfrm>
    </dsp:sp>
    <dsp:sp modelId="{03FFB999-9B08-40C5-BBFF-56ED70635DB0}">
      <dsp:nvSpPr>
        <dsp:cNvPr id="5" name="Овал 4"/>
        <dsp:cNvSpPr/>
      </dsp:nvSpPr>
      <dsp:spPr bwMode="white">
        <a:xfrm>
          <a:off x="4550924" y="244363"/>
          <a:ext cx="1005196" cy="1005196"/>
        </a:xfrm>
        <a:prstGeom prst="ellipse">
          <a:avLst/>
        </a:prstGeom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4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969,31</a:t>
          </a: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 </a:t>
          </a:r>
          <a:r>
            <a:rPr lang="ru-RU" sz="800" dirty="0">
              <a:latin typeface="+mn-lt"/>
              <a:cs typeface="Times New Roman" panose="02020603050405020304" pitchFamily="18" charset="0"/>
            </a:rPr>
            <a:t>Прочие </a:t>
          </a:r>
          <a:r>
            <a:rPr lang="ru-RU" sz="800" dirty="0" smtClean="0">
              <a:latin typeface="+mn-lt"/>
              <a:cs typeface="Times New Roman" panose="02020603050405020304" pitchFamily="18" charset="0"/>
            </a:rPr>
            <a:t>расходы на содержание администрации поселения</a:t>
          </a:r>
          <a:endParaRPr lang="ru-RU" sz="800" dirty="0">
            <a:latin typeface="+mn-lt"/>
            <a:cs typeface="Times New Roman" panose="02020603050405020304" pitchFamily="18" charset="0"/>
          </a:endParaRPr>
        </a:p>
      </dsp:txBody>
      <dsp:txXfrm>
        <a:off x="4550924" y="244363"/>
        <a:ext cx="1005196" cy="1005196"/>
      </dsp:txXfrm>
    </dsp:sp>
    <dsp:sp modelId="{01581E9A-27B1-48C3-AD26-31DFF8B338A8}">
      <dsp:nvSpPr>
        <dsp:cNvPr id="6" name="Овал 5"/>
        <dsp:cNvSpPr/>
      </dsp:nvSpPr>
      <dsp:spPr bwMode="white">
        <a:xfrm>
          <a:off x="5235616" y="648681"/>
          <a:ext cx="1005196" cy="1005196"/>
        </a:xfrm>
        <a:prstGeom prst="ellipse">
          <a:avLst/>
        </a:prstGeom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5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>
              <a:latin typeface="+mn-lt"/>
              <a:cs typeface="Times New Roman" panose="02020603050405020304" pitchFamily="18" charset="0"/>
            </a:rPr>
            <a:t>516,6</a:t>
          </a:r>
          <a:endParaRPr lang="ru-RU" sz="1000" b="1" dirty="0"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dirty="0">
              <a:latin typeface="+mn-lt"/>
              <a:cs typeface="Times New Roman" panose="02020603050405020304" pitchFamily="18" charset="0"/>
            </a:rPr>
            <a:t>О</a:t>
          </a:r>
          <a:r>
            <a:rPr lang="ru-RU" sz="800" dirty="0">
              <a:latin typeface="+mn-lt"/>
              <a:cs typeface="Times New Roman" panose="02020603050405020304" pitchFamily="18" charset="0"/>
            </a:rPr>
            <a:t>рганизация культурных мероприятий</a:t>
          </a:r>
          <a:endParaRPr sz="6500"/>
        </a:p>
      </dsp:txBody>
      <dsp:txXfrm>
        <a:off x="5235616" y="648681"/>
        <a:ext cx="1005196" cy="1005196"/>
      </dsp:txXfrm>
    </dsp:sp>
    <dsp:sp modelId="{C6349244-FEB6-4D37-9925-6EDB91A9B96C}">
      <dsp:nvSpPr>
        <dsp:cNvPr id="7" name="Овал 6"/>
        <dsp:cNvSpPr/>
      </dsp:nvSpPr>
      <dsp:spPr bwMode="white">
        <a:xfrm>
          <a:off x="5526986" y="1470516"/>
          <a:ext cx="1005196" cy="1005196"/>
        </a:xfrm>
        <a:prstGeom prst="ellipse">
          <a:avLst/>
        </a:prstGeom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6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8623,25</a:t>
          </a:r>
          <a:endParaRPr lang="ru-RU" sz="1000" b="1" dirty="0" smtClean="0"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b="1" dirty="0" smtClean="0">
              <a:latin typeface="+mn-lt"/>
              <a:cs typeface="Times New Roman" panose="02020603050405020304" pitchFamily="18" charset="0"/>
            </a:rPr>
            <a:t>Благоустройство сквера в с. Шевченково (скейт-парк, площадка настольного тениса</a:t>
          </a:r>
          <a:endParaRPr lang="ru-RU" sz="800" b="1" dirty="0">
            <a:latin typeface="+mn-lt"/>
            <a:cs typeface="Times New Roman" panose="02020603050405020304" pitchFamily="18" charset="0"/>
          </a:endParaRPr>
        </a:p>
      </dsp:txBody>
      <dsp:txXfrm>
        <a:off x="5526986" y="1470516"/>
        <a:ext cx="1005196" cy="1005196"/>
      </dsp:txXfrm>
    </dsp:sp>
    <dsp:sp modelId="{A115632A-EBAB-46AF-91F1-A980A8771DA5}">
      <dsp:nvSpPr>
        <dsp:cNvPr id="8" name="Овал 7"/>
        <dsp:cNvSpPr/>
      </dsp:nvSpPr>
      <dsp:spPr bwMode="white">
        <a:xfrm>
          <a:off x="5596849" y="2199347"/>
          <a:ext cx="1005196" cy="1005196"/>
        </a:xfrm>
        <a:prstGeom prst="ellipse">
          <a:avLst/>
        </a:prstGeom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2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anchor="ctr"/>
        <a:lstStyle>
          <a:lvl1pPr algn="ctr"/>
          <a:lvl2pPr algn="ctr"/>
          <a:lvl3pPr algn="ctr"/>
          <a:lvl4pPr algn="ctr"/>
          <a:lvl5pPr algn="ctr"/>
          <a:lvl6pPr algn="ctr"/>
          <a:lvl7pPr algn="ctr"/>
          <a:lvl8pPr algn="ctr"/>
          <a:lvl9pPr algn="ctr"/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800" dirty="0">
            <a:latin typeface="+mn-lt"/>
            <a:cs typeface="Times New Roman" panose="02020603050405020304" pitchFamily="18" charset="0"/>
          </a:endParaRPr>
        </a:p>
      </dsp:txBody>
      <dsp:txXfrm>
        <a:off x="5596849" y="2199347"/>
        <a:ext cx="1005196" cy="1005196"/>
      </dsp:txXfrm>
    </dsp:sp>
    <dsp:sp modelId="{1326CDF0-70DE-488D-B87B-AE18E2964E6F}">
      <dsp:nvSpPr>
        <dsp:cNvPr id="9" name="Овал 8"/>
        <dsp:cNvSpPr/>
      </dsp:nvSpPr>
      <dsp:spPr bwMode="white">
        <a:xfrm>
          <a:off x="5451680" y="2849692"/>
          <a:ext cx="1005196" cy="1005196"/>
        </a:xfrm>
        <a:prstGeom prst="ellipse">
          <a:avLst/>
        </a:prstGeom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3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lIns="82550" tIns="82550" rIns="82550" bIns="8255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b="1" dirty="0">
              <a:latin typeface="+mn-lt"/>
              <a:cs typeface="Times New Roman" panose="02020603050405020304" pitchFamily="18" charset="0"/>
            </a:rPr>
            <a:t>5478,10 Детская площадка в сквере с. Шевченково</a:t>
          </a:r>
          <a:endParaRPr lang="ru-RU" sz="800" b="1" dirty="0">
            <a:latin typeface="+mn-lt"/>
            <a:cs typeface="Times New Roman" panose="02020603050405020304" pitchFamily="18" charset="0"/>
          </a:endParaRPr>
        </a:p>
      </dsp:txBody>
      <dsp:txXfrm>
        <a:off x="5451680" y="2849692"/>
        <a:ext cx="1005196" cy="1005196"/>
      </dsp:txXfrm>
    </dsp:sp>
    <dsp:sp modelId="{E544BF52-6011-4F85-905C-83E041CAAA23}">
      <dsp:nvSpPr>
        <dsp:cNvPr id="10" name="Овал 9"/>
        <dsp:cNvSpPr/>
      </dsp:nvSpPr>
      <dsp:spPr bwMode="white">
        <a:xfrm>
          <a:off x="4916933" y="3491271"/>
          <a:ext cx="1005196" cy="1005196"/>
        </a:xfrm>
        <a:prstGeom prst="ellipse">
          <a:avLst/>
        </a:prstGeom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4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105,88</a:t>
          </a:r>
          <a:endParaRPr lang="ru-RU" sz="1000" b="1" dirty="0" smtClean="0"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0" dirty="0">
              <a:latin typeface="+mn-lt"/>
              <a:cs typeface="Times New Roman" panose="02020603050405020304" pitchFamily="18" charset="0"/>
            </a:rPr>
            <a:t>КСП финансово-бюджетный надзор</a:t>
          </a:r>
          <a:endParaRPr sz="6500"/>
        </a:p>
      </dsp:txBody>
      <dsp:txXfrm>
        <a:off x="4916933" y="3491271"/>
        <a:ext cx="1005196" cy="1005196"/>
      </dsp:txXfrm>
    </dsp:sp>
    <dsp:sp modelId="{3C7A9B14-2965-4A20-B5BB-5EBAA650A601}">
      <dsp:nvSpPr>
        <dsp:cNvPr id="11" name="Овал 10"/>
        <dsp:cNvSpPr/>
      </dsp:nvSpPr>
      <dsp:spPr bwMode="white">
        <a:xfrm>
          <a:off x="4336282" y="3965090"/>
          <a:ext cx="1005196" cy="1005196"/>
        </a:xfrm>
        <a:prstGeom prst="ellipse">
          <a:avLst/>
        </a:prstGeom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5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124,00</a:t>
          </a:r>
          <a:r>
            <a:rPr lang="ru-RU" sz="800" b="0" dirty="0" smtClean="0">
              <a:latin typeface="+mn-lt"/>
              <a:cs typeface="Times New Roman" panose="02020603050405020304" pitchFamily="18" charset="0"/>
            </a:rPr>
            <a:t> </a:t>
          </a:r>
          <a:r>
            <a:rPr lang="ru-RU" sz="800" b="0" dirty="0">
              <a:latin typeface="+mn-lt"/>
              <a:cs typeface="Times New Roman" panose="02020603050405020304" pitchFamily="18" charset="0"/>
            </a:rPr>
            <a:t>Оформление права </a:t>
          </a:r>
          <a:r>
            <a:rPr lang="ru-RU" sz="800" b="0" dirty="0" smtClean="0">
              <a:latin typeface="+mn-lt"/>
              <a:cs typeface="Times New Roman" panose="02020603050405020304" pitchFamily="18" charset="0"/>
            </a:rPr>
            <a:t>собственности, техническая документация</a:t>
          </a:r>
          <a:endParaRPr lang="ru-RU" sz="800" b="0" dirty="0">
            <a:latin typeface="+mn-lt"/>
            <a:cs typeface="Times New Roman" panose="02020603050405020304" pitchFamily="18" charset="0"/>
          </a:endParaRPr>
        </a:p>
      </dsp:txBody>
      <dsp:txXfrm>
        <a:off x="4336282" y="3965090"/>
        <a:ext cx="1005196" cy="1005196"/>
      </dsp:txXfrm>
    </dsp:sp>
    <dsp:sp modelId="{3B26E9BD-9855-4631-A6E9-2B18395090B7}">
      <dsp:nvSpPr>
        <dsp:cNvPr id="12" name="Овал 11"/>
        <dsp:cNvSpPr/>
      </dsp:nvSpPr>
      <dsp:spPr bwMode="white">
        <a:xfrm>
          <a:off x="3496386" y="4121974"/>
          <a:ext cx="1005196" cy="1005196"/>
        </a:xfrm>
        <a:prstGeom prst="ellipse">
          <a:avLst/>
        </a:prstGeom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6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5793,74</a:t>
          </a:r>
          <a:endParaRPr lang="ru-RU" sz="1000" b="1" dirty="0" smtClean="0"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50" dirty="0" smtClean="0">
              <a:latin typeface="+mn-lt"/>
              <a:cs typeface="Times New Roman" panose="02020603050405020304" pitchFamily="18" charset="0"/>
            </a:rPr>
            <a:t>Благоустройство (уличное освещение, покос травы, содержание дворников, забор на кладбище </a:t>
          </a:r>
          <a:r>
            <a:rPr lang="ru-RU" sz="750" dirty="0" err="1" smtClean="0">
              <a:latin typeface="+mn-lt"/>
              <a:cs typeface="Times New Roman" panose="02020603050405020304" pitchFamily="18" charset="0"/>
            </a:rPr>
            <a:t>с.отрадное,вывоз</a:t>
          </a:r>
          <a:r>
            <a:rPr lang="ru-RU" sz="750" dirty="0" smtClean="0">
              <a:latin typeface="+mn-lt"/>
              <a:cs typeface="Times New Roman" panose="02020603050405020304" pitchFamily="18" charset="0"/>
            </a:rPr>
            <a:t> мусора</a:t>
          </a:r>
          <a:endParaRPr lang="ru-RU" sz="750" dirty="0">
            <a:latin typeface="+mn-lt"/>
            <a:cs typeface="Times New Roman" panose="02020603050405020304" pitchFamily="18" charset="0"/>
          </a:endParaRPr>
        </a:p>
      </dsp:txBody>
      <dsp:txXfrm>
        <a:off x="3496386" y="4121974"/>
        <a:ext cx="1005196" cy="1005196"/>
      </dsp:txXfrm>
    </dsp:sp>
    <dsp:sp modelId="{2FCF472E-1E5D-451B-9ED3-88EBDB4F47BD}">
      <dsp:nvSpPr>
        <dsp:cNvPr id="13" name="Овал 12"/>
        <dsp:cNvSpPr/>
      </dsp:nvSpPr>
      <dsp:spPr bwMode="white">
        <a:xfrm>
          <a:off x="2701646" y="3891846"/>
          <a:ext cx="1005196" cy="1005196"/>
        </a:xfrm>
        <a:prstGeom prst="ellipse">
          <a:avLst/>
        </a:prstGeom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2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lIns="82550" tIns="82550" rIns="82550" bIns="8255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b="0" dirty="0">
              <a:latin typeface="+mn-lt"/>
              <a:cs typeface="Times New Roman" panose="02020603050405020304" pitchFamily="18" charset="0"/>
            </a:rPr>
            <a:t>2674,01</a:t>
          </a:r>
          <a:r>
            <a:rPr lang="ru-RU" sz="800" b="0" dirty="0">
              <a:latin typeface="+mn-lt"/>
              <a:cs typeface="Times New Roman" panose="02020603050405020304" pitchFamily="18" charset="0"/>
            </a:rPr>
            <a:t> расходы на </a:t>
          </a:r>
          <a:r>
            <a:rPr lang="ru-RU" sz="800" b="0" dirty="0">
              <a:latin typeface="+mn-lt"/>
              <a:cs typeface="Times New Roman" panose="02020603050405020304" pitchFamily="18" charset="0"/>
            </a:rPr>
            <a:t>озеленение территории поселения</a:t>
          </a:r>
          <a:endParaRPr lang="ru-RU" sz="800" b="0" dirty="0">
            <a:latin typeface="+mn-lt"/>
            <a:cs typeface="Times New Roman" panose="02020603050405020304" pitchFamily="18" charset="0"/>
          </a:endParaRPr>
        </a:p>
      </dsp:txBody>
      <dsp:txXfrm>
        <a:off x="2701646" y="3891846"/>
        <a:ext cx="1005196" cy="1005196"/>
      </dsp:txXfrm>
    </dsp:sp>
    <dsp:sp modelId="{4CBCA9AB-FF8D-4650-B01C-B21E881EEEE9}">
      <dsp:nvSpPr>
        <dsp:cNvPr id="14" name="Овал 13"/>
        <dsp:cNvSpPr/>
      </dsp:nvSpPr>
      <dsp:spPr bwMode="white">
        <a:xfrm>
          <a:off x="2090239" y="3518325"/>
          <a:ext cx="1005196" cy="1005196"/>
        </a:xfrm>
        <a:prstGeom prst="ellipse">
          <a:avLst/>
        </a:prstGeom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3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anchor="ctr"/>
        <a:lstStyle>
          <a:lvl1pPr algn="ctr"/>
          <a:lvl2pPr algn="ctr"/>
          <a:lvl3pPr algn="ctr"/>
          <a:lvl4pPr algn="ctr"/>
          <a:lvl5pPr algn="ctr"/>
          <a:lvl6pPr algn="ctr"/>
          <a:lvl7pPr algn="ctr"/>
          <a:lvl8pPr algn="ctr"/>
          <a:lvl9pPr algn="ctr"/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800" b="0" dirty="0">
            <a:latin typeface="+mn-lt"/>
            <a:cs typeface="Times New Roman" panose="02020603050405020304" pitchFamily="18" charset="0"/>
          </a:endParaRPr>
        </a:p>
      </dsp:txBody>
      <dsp:txXfrm>
        <a:off x="2090239" y="3518325"/>
        <a:ext cx="1005196" cy="1005196"/>
      </dsp:txXfrm>
    </dsp:sp>
    <dsp:sp modelId="{48C039C8-572E-42FA-B7E5-CDC7CA39C181}">
      <dsp:nvSpPr>
        <dsp:cNvPr id="15" name="Овал 14"/>
        <dsp:cNvSpPr/>
      </dsp:nvSpPr>
      <dsp:spPr bwMode="white">
        <a:xfrm>
          <a:off x="1643473" y="2849692"/>
          <a:ext cx="1005196" cy="1005196"/>
        </a:xfrm>
        <a:prstGeom prst="ellipse">
          <a:avLst/>
        </a:prstGeom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4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295,22</a:t>
          </a: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 </a:t>
          </a:r>
          <a:r>
            <a:rPr lang="ru-RU" sz="800" dirty="0">
              <a:latin typeface="+mn-lt"/>
              <a:cs typeface="Times New Roman" panose="02020603050405020304" pitchFamily="18" charset="0"/>
            </a:rPr>
            <a:t>Национальная оборона</a:t>
          </a:r>
          <a:endParaRPr lang="ru-RU" sz="800" b="0" dirty="0">
            <a:latin typeface="+mn-lt"/>
            <a:cs typeface="Times New Roman" panose="02020603050405020304" pitchFamily="18" charset="0"/>
          </a:endParaRPr>
        </a:p>
      </dsp:txBody>
      <dsp:txXfrm>
        <a:off x="1643473" y="2849692"/>
        <a:ext cx="1005196" cy="1005196"/>
      </dsp:txXfrm>
    </dsp:sp>
    <dsp:sp modelId="{BF1ECB7A-DD8E-4E7E-A79B-1DF460E58DF7}">
      <dsp:nvSpPr>
        <dsp:cNvPr id="16" name="Овал 15"/>
        <dsp:cNvSpPr/>
      </dsp:nvSpPr>
      <dsp:spPr bwMode="white">
        <a:xfrm>
          <a:off x="1479428" y="2027060"/>
          <a:ext cx="1005196" cy="1005196"/>
        </a:xfrm>
        <a:prstGeom prst="ellipse">
          <a:avLst/>
        </a:prstGeom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5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>
              <a:latin typeface="+mn-lt"/>
              <a:cs typeface="Times New Roman" panose="02020603050405020304" pitchFamily="18" charset="0"/>
            </a:rPr>
            <a:t>10,0</a:t>
          </a:r>
          <a:endParaRPr lang="ru-RU" sz="800" b="1" dirty="0"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0" dirty="0">
              <a:latin typeface="+mn-lt"/>
              <a:cs typeface="Times New Roman" panose="02020603050405020304" pitchFamily="18" charset="0"/>
            </a:rPr>
            <a:t>Резервный</a:t>
          </a:r>
          <a:r>
            <a:rPr lang="ru-RU" sz="800" b="1" dirty="0">
              <a:latin typeface="+mn-lt"/>
              <a:cs typeface="Times New Roman" panose="02020603050405020304" pitchFamily="18" charset="0"/>
            </a:rPr>
            <a:t> фонд</a:t>
          </a:r>
          <a:endParaRPr lang="ru-RU" sz="800" b="0" dirty="0">
            <a:latin typeface="+mn-lt"/>
            <a:cs typeface="Times New Roman" panose="02020603050405020304" pitchFamily="18" charset="0"/>
          </a:endParaRPr>
        </a:p>
      </dsp:txBody>
      <dsp:txXfrm>
        <a:off x="1479428" y="2027060"/>
        <a:ext cx="1005196" cy="1005196"/>
      </dsp:txXfrm>
    </dsp:sp>
    <dsp:sp modelId="{172E1EB6-99F4-4079-A7C9-55AAE7354E43}">
      <dsp:nvSpPr>
        <dsp:cNvPr id="17" name="Овал 16"/>
        <dsp:cNvSpPr/>
      </dsp:nvSpPr>
      <dsp:spPr bwMode="white">
        <a:xfrm>
          <a:off x="1548424" y="1264549"/>
          <a:ext cx="1005196" cy="1005196"/>
        </a:xfrm>
        <a:prstGeom prst="ellipse">
          <a:avLst/>
        </a:prstGeom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6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10,00</a:t>
          </a:r>
          <a:endParaRPr lang="ru-RU" sz="800" b="1" dirty="0" smtClean="0"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dirty="0" smtClean="0">
              <a:latin typeface="+mn-lt"/>
              <a:cs typeface="Times New Roman" panose="02020603050405020304" pitchFamily="18" charset="0"/>
            </a:rPr>
            <a:t>0 О</a:t>
          </a:r>
          <a:r>
            <a:rPr lang="ru-RU" sz="800" b="0" dirty="0" smtClean="0">
              <a:latin typeface="+mn-lt"/>
              <a:cs typeface="Times New Roman" panose="02020603050405020304" pitchFamily="18" charset="0"/>
            </a:rPr>
            <a:t>ценка имущества, </a:t>
          </a: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1,4</a:t>
          </a:r>
          <a:r>
            <a:rPr lang="ru-RU" sz="1000" b="1" dirty="0" smtClean="0">
              <a:latin typeface="+mn-lt"/>
              <a:cs typeface="Times New Roman" panose="02020603050405020304" pitchFamily="18" charset="0"/>
            </a:rPr>
            <a:t>8</a:t>
          </a:r>
          <a:endParaRPr lang="ru-RU" sz="800" b="1" dirty="0" smtClean="0"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0" dirty="0" smtClean="0">
              <a:latin typeface="+mn-lt"/>
              <a:cs typeface="Times New Roman" panose="02020603050405020304" pitchFamily="18" charset="0"/>
            </a:rPr>
            <a:t> расходы по административной ответственности</a:t>
          </a:r>
          <a:endParaRPr lang="ru-RU" sz="800" b="0" dirty="0">
            <a:latin typeface="+mn-lt"/>
            <a:cs typeface="Times New Roman" panose="02020603050405020304" pitchFamily="18" charset="0"/>
          </a:endParaRPr>
        </a:p>
      </dsp:txBody>
      <dsp:txXfrm>
        <a:off x="1548424" y="1264549"/>
        <a:ext cx="1005196" cy="1005196"/>
      </dsp:txXfrm>
    </dsp:sp>
    <dsp:sp modelId="{4AB13B38-7EC2-4475-B66C-193EC925DB1E}">
      <dsp:nvSpPr>
        <dsp:cNvPr id="18" name="Овал 17"/>
        <dsp:cNvSpPr/>
      </dsp:nvSpPr>
      <dsp:spPr bwMode="white">
        <a:xfrm>
          <a:off x="2123169" y="470618"/>
          <a:ext cx="1005196" cy="1005196"/>
        </a:xfrm>
        <a:prstGeom prst="ellipse">
          <a:avLst/>
        </a:prstGeom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2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10160" tIns="10160" rIns="10160" bIns="101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dirty="0">
              <a:latin typeface="+mn-lt"/>
              <a:cs typeface="Times New Roman" panose="02020603050405020304" pitchFamily="18" charset="0"/>
            </a:rPr>
            <a:t>42,59</a:t>
          </a:r>
          <a:endParaRPr lang="ru-RU" sz="800" b="1" dirty="0"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0" dirty="0">
              <a:latin typeface="+mn-lt"/>
              <a:cs typeface="Times New Roman" panose="02020603050405020304" pitchFamily="18" charset="0"/>
            </a:rPr>
            <a:t>Пенсионное обеспечение</a:t>
          </a:r>
          <a:endParaRPr sz="6500"/>
        </a:p>
      </dsp:txBody>
      <dsp:txXfrm>
        <a:off x="2123169" y="470618"/>
        <a:ext cx="1005196" cy="1005196"/>
      </dsp:txXfrm>
    </dsp:sp>
    <dsp:sp modelId="{26685A32-2EA7-4260-9985-8DB0196A861B}">
      <dsp:nvSpPr>
        <dsp:cNvPr id="19" name="Овал 18"/>
        <dsp:cNvSpPr/>
      </dsp:nvSpPr>
      <dsp:spPr bwMode="white">
        <a:xfrm>
          <a:off x="3038210" y="102287"/>
          <a:ext cx="1005196" cy="1005196"/>
        </a:xfrm>
        <a:prstGeom prst="ellipse">
          <a:avLst/>
        </a:prstGeom>
        <a:sp3d contourW="12700" prstMaterial="clear">
          <a:bevelT w="177800" h="254000"/>
          <a:bevelB w="152400"/>
        </a:sp3d>
      </dsp:spPr>
      <dsp:style>
        <a:lnRef idx="0">
          <a:schemeClr val="lt1"/>
        </a:lnRef>
        <a:fillRef idx="1">
          <a:schemeClr val="accent3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12700" tIns="12700" rIns="12700" bIns="127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dirty="0" smtClean="0">
              <a:latin typeface="+mn-lt"/>
              <a:cs typeface="Times New Roman" panose="02020603050405020304" pitchFamily="18" charset="0"/>
            </a:rPr>
            <a:t>8,65</a:t>
          </a:r>
          <a:endParaRPr lang="ru-RU" sz="1000" b="0" dirty="0">
            <a:latin typeface="+mn-lt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0" dirty="0">
              <a:latin typeface="+mn-lt"/>
              <a:cs typeface="Times New Roman" panose="02020603050405020304" pitchFamily="18" charset="0"/>
            </a:rPr>
            <a:t>Ежегодные членский взносы</a:t>
          </a:r>
          <a:endParaRPr sz="6500"/>
        </a:p>
      </dsp:txBody>
      <dsp:txXfrm>
        <a:off x="3038210" y="102287"/>
        <a:ext cx="1005196" cy="1005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type="homePlate" r:blip="" rot="180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parTxLTRAlign" val="r"/>
                    <dgm:param type="parTxRTLAlign" val="r"/>
                    <dgm:param type="txAnchorVert" val="t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5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9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28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32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45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49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58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62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71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75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88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92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01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05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14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18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27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31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44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48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57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61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70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74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83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187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" val="t"/>
                          </dgm:alg>
                        </dgm:if>
                        <dgm:else name="Name196">
                          <dgm:alg type="tx">
                            <dgm:param type="parTxLTRAlign" val="l"/>
                            <dgm:param type="parTxRTLAlign" val="l"/>
                            <dgm:param type="txAnchorVert" val="t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parTxLTRAlign" val="l"/>
                            <dgm:param type="parTxRTLAlign" val="r"/>
                            <dgm:param type="txAnchorVertCh" val="b"/>
                            <dgm:param type="txAnchorVert" val="b"/>
                          </dgm:alg>
                        </dgm:if>
                        <dgm:else name="Name200">
                          <dgm:alg type="tx">
                            <dgm:param type="parTxLTRAlign" val="r"/>
                            <dgm:param type="parTxRTLAlign" val="r"/>
                            <dgm:param type="txAnchorVert" val="b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1B4DD-9ED0-453B-ABF6-7F16DAF2942E}" type="datetimeFigureOut">
              <a:rPr lang="ru-RU" smtClean="0"/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55738-CCEA-48B4-B347-A976C1C5EAFD}" type="slidenum">
              <a:rPr lang="ru-RU" smtClean="0"/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5738-CCEA-48B4-B347-A976C1C5EAFD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9D68-C015-4F82-B843-DF7F2AA09BAF}" type="datetime1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99BC-F685-4931-9547-A687FCD7EAF2}" type="datetime1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1ECE7-B17E-4D08-89BF-E1BC0B0A5776}" type="datetime1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BD3F-FD85-4C9A-BAA1-4D0BCFBF7404}" type="datetime1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CC2D-B790-427F-A917-700BDF56E983}" type="datetime1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6079-C97B-4882-9CF0-71F83213A903}" type="datetime1">
              <a:rPr lang="ru-RU" smtClean="0"/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FA47-6701-4A39-B82C-291B67DDFE64}" type="datetime1">
              <a:rPr lang="ru-RU" smtClean="0"/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DA1-285D-4CF2-B8FB-32FA4F717957}" type="datetime1">
              <a:rPr lang="ru-RU" smtClean="0"/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D8FA9-59E2-420C-871F-ACB9166C47E8}" type="datetime1">
              <a:rPr lang="ru-RU" smtClean="0"/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7320A-C1C2-4BDB-A7B8-F56029AB9B5F}" type="datetime1">
              <a:rPr lang="ru-RU" smtClean="0"/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9C0B-9996-4FF9-947F-3B8F190AC956}" type="datetime1">
              <a:rPr lang="ru-RU" smtClean="0"/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1BF90-A50D-41F2-9194-2DCDC27E64D1}" type="datetime1">
              <a:rPr lang="ru-RU" smtClean="0"/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8DFD2-F10C-43E6-8AFC-B51335507144}" type="slidenum">
              <a:rPr lang="ru-RU" smtClean="0"/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1.xml"/><Relationship Id="rId7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2.xml"/><Relationship Id="rId7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3.xml"/><Relationship Id="rId7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.xml"/><Relationship Id="rId2" Type="http://schemas.openxmlformats.org/officeDocument/2006/relationships/hyperlink" Target="mailto:kashtany-sovet@bahch.rk.gov.ru" TargetMode="Externa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7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9.xml"/><Relationship Id="rId7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 rot="20544437" flipH="1">
            <a:off x="-579864" y="994366"/>
            <a:ext cx="10437543" cy="5152129"/>
            <a:chOff x="-517033" y="822825"/>
            <a:chExt cx="10305112" cy="5152129"/>
          </a:xfrm>
        </p:grpSpPr>
        <p:sp>
          <p:nvSpPr>
            <p:cNvPr id="4" name="Прямоугольник 3"/>
            <p:cNvSpPr/>
            <p:nvPr/>
          </p:nvSpPr>
          <p:spPr>
            <a:xfrm rot="21110853">
              <a:off x="-517032" y="956640"/>
              <a:ext cx="10152711" cy="4865914"/>
            </a:xfrm>
            <a:prstGeom prst="rect">
              <a:avLst/>
            </a:prstGeom>
            <a:solidFill>
              <a:schemeClr val="lt1">
                <a:alpha val="72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 rot="20703472">
              <a:off x="-364632" y="1109040"/>
              <a:ext cx="10152711" cy="4865914"/>
            </a:xfrm>
            <a:prstGeom prst="rect">
              <a:avLst/>
            </a:prstGeom>
            <a:solidFill>
              <a:schemeClr val="lt1">
                <a:alpha val="72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 rot="20544437">
              <a:off x="-517033" y="822825"/>
              <a:ext cx="10152711" cy="4865914"/>
            </a:xfrm>
            <a:prstGeom prst="rect">
              <a:avLst/>
            </a:prstGeom>
            <a:solidFill>
              <a:schemeClr val="lt1">
                <a:alpha val="72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235990" y="2380354"/>
            <a:ext cx="5274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Бюджет для граждан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085929" y="2409473"/>
            <a:ext cx="0" cy="250563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8402530" y="5664751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329960" y="5756860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  <p:pic>
        <p:nvPicPr>
          <p:cNvPr id="1026" name="Picture 2" descr="D:\Документы\ВСЕ\Бюджет для граждан\1883dde2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9473"/>
            <a:ext cx="3960337" cy="2400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235991" y="3345451"/>
            <a:ext cx="5274526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Каштановского сельского поселения Бахчисарайского района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Республики Крым 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исполнение за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2023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год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359229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2515" y="569463"/>
            <a:ext cx="8080239" cy="52322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i="1" cap="small" spc="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Налоговые доходы</a:t>
            </a:r>
            <a:endParaRPr lang="ru-RU" sz="2800" b="1" i="1" cap="small" spc="3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8" name="Группа 7"/>
          <p:cNvGrpSpPr/>
          <p:nvPr/>
        </p:nvGrpSpPr>
        <p:grpSpPr>
          <a:xfrm>
            <a:off x="178818" y="1577300"/>
            <a:ext cx="2554622" cy="4397594"/>
            <a:chOff x="1693" y="0"/>
            <a:chExt cx="2176555" cy="4984328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1693" y="0"/>
              <a:ext cx="2176555" cy="4984328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Скругленный прямоугольник 4"/>
            <p:cNvSpPr/>
            <p:nvPr/>
          </p:nvSpPr>
          <p:spPr>
            <a:xfrm>
              <a:off x="1693" y="2073288"/>
              <a:ext cx="2087655" cy="19141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/>
                <a:t>НАЛОГИ НА ПРИБЫЛЬ, ДОХОДЫ</a:t>
              </a:r>
              <a:endParaRPr lang="ru-RU" dirty="0"/>
            </a:p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2 307,67 </a:t>
              </a:r>
              <a:r>
                <a:rPr lang="ru-RU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тыс. руб. </a:t>
              </a:r>
              <a:endParaRPr lang="ru-RU" b="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Овал 8"/>
          <p:cNvSpPr/>
          <p:nvPr/>
        </p:nvSpPr>
        <p:spPr>
          <a:xfrm>
            <a:off x="738384" y="1786376"/>
            <a:ext cx="1435490" cy="1405241"/>
          </a:xfrm>
          <a:prstGeom prst="ellipse">
            <a:avLst/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7000" r="-17000"/>
            </a:stretch>
          </a:blipFill>
        </p:spPr>
        <p:style>
          <a:lnRef idx="3">
            <a:schemeClr val="accent5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Группа 9"/>
          <p:cNvGrpSpPr/>
          <p:nvPr/>
        </p:nvGrpSpPr>
        <p:grpSpPr>
          <a:xfrm>
            <a:off x="3454784" y="1577300"/>
            <a:ext cx="2514216" cy="4397594"/>
            <a:chOff x="2715207" y="0"/>
            <a:chExt cx="2634480" cy="4984328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2715207" y="0"/>
              <a:ext cx="2634480" cy="4984328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Скругленный прямоугольник 7"/>
            <p:cNvSpPr/>
            <p:nvPr/>
          </p:nvSpPr>
          <p:spPr>
            <a:xfrm>
              <a:off x="2715207" y="1993731"/>
              <a:ext cx="2634480" cy="19937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/>
                <a:t>НАЛОГИ НА СОВОКУПНЫЙ ДОХОД</a:t>
              </a:r>
              <a:endParaRPr lang="ru-RU" dirty="0"/>
            </a:p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1 116,76 </a:t>
              </a:r>
              <a:r>
                <a:rPr lang="ru-RU" sz="20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тыс. руб.</a:t>
              </a:r>
              <a:endParaRPr lang="ru-RU" sz="20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Овал 10"/>
          <p:cNvSpPr/>
          <p:nvPr/>
        </p:nvSpPr>
        <p:spPr>
          <a:xfrm>
            <a:off x="3955643" y="1741655"/>
            <a:ext cx="1512497" cy="1494682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3">
            <a:schemeClr val="accent5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2" name="Группа 11"/>
          <p:cNvGrpSpPr/>
          <p:nvPr/>
        </p:nvGrpSpPr>
        <p:grpSpPr>
          <a:xfrm>
            <a:off x="6616701" y="1528530"/>
            <a:ext cx="2374900" cy="4446364"/>
            <a:chOff x="5428722" y="0"/>
            <a:chExt cx="2634480" cy="4984328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5428722" y="0"/>
              <a:ext cx="2634480" cy="4984328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Скругленный прямоугольник 10"/>
            <p:cNvSpPr/>
            <p:nvPr/>
          </p:nvSpPr>
          <p:spPr>
            <a:xfrm>
              <a:off x="5428722" y="1993731"/>
              <a:ext cx="2634480" cy="19937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0" tIns="177800" rIns="177800" bIns="17780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/>
                <a:t>НАЛОГИ НА ИМУЩЕСТВО</a:t>
              </a:r>
              <a:endParaRPr lang="ru-RU" dirty="0"/>
            </a:p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1 432,43 тыс</a:t>
              </a:r>
              <a:r>
                <a:rPr lang="ru-RU" sz="20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руб.</a:t>
              </a:r>
              <a:endParaRPr lang="ru-RU" sz="20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Овал 12"/>
          <p:cNvSpPr/>
          <p:nvPr/>
        </p:nvSpPr>
        <p:spPr>
          <a:xfrm>
            <a:off x="7168681" y="1741655"/>
            <a:ext cx="1463244" cy="1457123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1000" r="-21000"/>
            </a:stretch>
          </a:blipFill>
        </p:spPr>
        <p:style>
          <a:lnRef idx="3">
            <a:schemeClr val="accent5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Двойная стрелка влево/вправо 15"/>
          <p:cNvSpPr/>
          <p:nvPr/>
        </p:nvSpPr>
        <p:spPr>
          <a:xfrm>
            <a:off x="369666" y="4924298"/>
            <a:ext cx="8326015" cy="747649"/>
          </a:xfrm>
          <a:prstGeom prst="leftRightArrow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accent5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359229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aphicFrame>
        <p:nvGraphicFramePr>
          <p:cNvPr id="24" name="Схема 23"/>
          <p:cNvGraphicFramePr/>
          <p:nvPr/>
        </p:nvGraphicFramePr>
        <p:xfrm>
          <a:off x="694452" y="1663700"/>
          <a:ext cx="7776864" cy="4556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Заголовок 1"/>
          <p:cNvSpPr txBox="1"/>
          <p:nvPr/>
        </p:nvSpPr>
        <p:spPr>
          <a:xfrm>
            <a:off x="539552" y="743552"/>
            <a:ext cx="8208912" cy="461336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400" b="1" dirty="0">
                <a:latin typeface="+mn-lt"/>
                <a:cs typeface="Times New Roman" panose="02020603050405020304" pitchFamily="18" charset="0"/>
              </a:rPr>
              <a:t>НЕНАЛОГОВЫЕ ДОХОДЫ</a:t>
            </a:r>
            <a:endParaRPr lang="ru-RU" sz="2400" b="1" dirty="0"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359229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2515" y="569463"/>
            <a:ext cx="8109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aphicFrame>
        <p:nvGraphicFramePr>
          <p:cNvPr id="2" name="Схема 1"/>
          <p:cNvGraphicFramePr/>
          <p:nvPr/>
        </p:nvGraphicFramePr>
        <p:xfrm>
          <a:off x="266701" y="1397000"/>
          <a:ext cx="8365224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522515" y="1887000"/>
            <a:ext cx="1260140" cy="5751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Cambria" panose="02040503050406030204" pitchFamily="18" charset="0"/>
                <a:cs typeface="Times New Roman" panose="02020603050405020304" pitchFamily="18" charset="0"/>
              </a:rPr>
              <a:t>тыс. руб.</a:t>
            </a:r>
            <a:endParaRPr lang="ru-RU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359229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539123" y="1056881"/>
          <a:ext cx="8100350" cy="5127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284618" y="359229"/>
            <a:ext cx="8609361" cy="6976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cap="all" dirty="0">
                <a:ln w="9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Расходы бюджета Каштановского сельского поселения Бахчисарайского района за </a:t>
            </a:r>
            <a:r>
              <a:rPr lang="ru-RU" b="1" cap="all" dirty="0" smtClean="0">
                <a:ln w="9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2023 </a:t>
            </a:r>
            <a:r>
              <a:rPr lang="ru-RU" b="1" cap="all" dirty="0">
                <a:ln w="9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год </a:t>
            </a:r>
            <a:endParaRPr lang="ru-RU" b="1" cap="all" dirty="0">
              <a:ln w="9000" cmpd="sng">
                <a:noFill/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52918" y="5509121"/>
            <a:ext cx="1260140" cy="575195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cs typeface="Times New Roman" panose="02020603050405020304" pitchFamily="18" charset="0"/>
              </a:rPr>
              <a:t>тыс. руб.</a:t>
            </a:r>
            <a:endParaRPr lang="ru-RU" b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359229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395536" y="1625600"/>
            <a:ext cx="8208912" cy="4323680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21321912">
            <a:off x="1077065" y="2210085"/>
            <a:ext cx="6781800" cy="31547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indent="542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+mn-lt"/>
              </a:rPr>
              <a:t>Администрация Каштановского сельского  поселения</a:t>
            </a:r>
            <a:endParaRPr lang="ru-RU" altLang="ru-RU" b="1" dirty="0">
              <a:latin typeface="+mn-lt"/>
            </a:endParaRPr>
          </a:p>
          <a:p>
            <a:pPr algn="ctr" eaLnBrk="1" hangingPunct="1"/>
            <a:endParaRPr lang="ru-RU" altLang="ru-RU" sz="500" dirty="0">
              <a:latin typeface="+mn-lt"/>
            </a:endParaRPr>
          </a:p>
          <a:p>
            <a:pPr algn="ctr" eaLnBrk="1" hangingPunct="1"/>
            <a:r>
              <a:rPr lang="ru-RU" altLang="ru-RU" dirty="0">
                <a:latin typeface="+mn-lt"/>
              </a:rPr>
              <a:t>Адрес: с. Каштаны, ул. Виноградная</a:t>
            </a:r>
            <a:r>
              <a:rPr lang="ru-RU" altLang="ru-RU">
                <a:latin typeface="+mn-lt"/>
              </a:rPr>
              <a:t>, </a:t>
            </a:r>
            <a:r>
              <a:rPr lang="ru-RU" altLang="ru-RU" smtClean="0">
                <a:latin typeface="+mn-lt"/>
              </a:rPr>
              <a:t>4</a:t>
            </a:r>
            <a:endParaRPr lang="ru-RU" altLang="ru-RU" dirty="0">
              <a:latin typeface="+mn-lt"/>
            </a:endParaRPr>
          </a:p>
          <a:p>
            <a:pPr algn="ctr" eaLnBrk="1" hangingPunct="1"/>
            <a:r>
              <a:rPr lang="ru-RU" altLang="ru-RU" dirty="0">
                <a:latin typeface="+mn-lt"/>
              </a:rPr>
              <a:t>Бахчисарайский  район, Республика Крым , 298413</a:t>
            </a:r>
            <a:endParaRPr lang="ru-RU" altLang="ru-RU" dirty="0">
              <a:latin typeface="+mn-lt"/>
            </a:endParaRPr>
          </a:p>
          <a:p>
            <a:pPr algn="ctr" eaLnBrk="1" hangingPunct="1"/>
            <a:endParaRPr lang="ru-RU" altLang="ru-RU" sz="500" dirty="0">
              <a:latin typeface="+mn-lt"/>
            </a:endParaRPr>
          </a:p>
          <a:p>
            <a:pPr algn="ctr" eaLnBrk="1" hangingPunct="1"/>
            <a:r>
              <a:rPr lang="ru-RU" altLang="ru-RU" dirty="0">
                <a:latin typeface="+mn-lt"/>
              </a:rPr>
              <a:t>тел. /факс (06554) 5 13 24</a:t>
            </a:r>
            <a:endParaRPr lang="ru-RU" altLang="ru-RU" dirty="0">
              <a:latin typeface="+mn-lt"/>
            </a:endParaRPr>
          </a:p>
          <a:p>
            <a:pPr algn="ctr"/>
            <a:r>
              <a:rPr lang="en-US" altLang="ru-RU" b="1" dirty="0">
                <a:latin typeface="+mn-lt"/>
                <a:cs typeface="Times New Roman" panose="02020603050405020304" pitchFamily="18" charset="0"/>
              </a:rPr>
              <a:t>e-mail</a:t>
            </a:r>
            <a:r>
              <a:rPr lang="ru-RU" altLang="ru-RU" b="1" dirty="0">
                <a:latin typeface="+mn-lt"/>
                <a:cs typeface="Times New Roman" panose="02020603050405020304" pitchFamily="18" charset="0"/>
              </a:rPr>
              <a:t>:</a:t>
            </a:r>
            <a:r>
              <a:rPr lang="en-US" altLang="ru-RU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+mn-lt"/>
                <a:cs typeface="Times New Roman" panose="02020603050405020304" pitchFamily="18" charset="0"/>
                <a:hlinkClick r:id="rId2"/>
              </a:rPr>
              <a:t>kashtany-sovet@bahch.rk.gov.ru</a:t>
            </a:r>
            <a:endParaRPr lang="ru-RU" b="1" dirty="0">
              <a:latin typeface="+mn-lt"/>
              <a:cs typeface="Times New Roman" panose="02020603050405020304" pitchFamily="18" charset="0"/>
            </a:endParaRPr>
          </a:p>
          <a:p>
            <a:pPr algn="ctr"/>
            <a:endParaRPr lang="ru-RU" altLang="ru-RU" sz="300" b="1" dirty="0">
              <a:latin typeface="+mn-lt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dirty="0">
                <a:latin typeface="+mn-lt"/>
              </a:rPr>
              <a:t>График работы :</a:t>
            </a:r>
            <a:endParaRPr lang="ru-RU" altLang="ru-RU" dirty="0">
              <a:latin typeface="+mn-lt"/>
            </a:endParaRPr>
          </a:p>
          <a:p>
            <a:pPr algn="ctr" eaLnBrk="1" hangingPunct="1"/>
            <a:r>
              <a:rPr lang="ru-RU" altLang="ru-RU" dirty="0">
                <a:latin typeface="+mn-lt"/>
              </a:rPr>
              <a:t>с 8:00 до 1</a:t>
            </a:r>
            <a:r>
              <a:rPr lang="en-US" altLang="ru-RU" dirty="0">
                <a:latin typeface="+mn-lt"/>
              </a:rPr>
              <a:t>7</a:t>
            </a:r>
            <a:r>
              <a:rPr lang="ru-RU" altLang="ru-RU" dirty="0">
                <a:latin typeface="+mn-lt"/>
              </a:rPr>
              <a:t>:00 перерыв с 12:00 до 13:00</a:t>
            </a:r>
            <a:endParaRPr lang="ru-RU" altLang="ru-RU" dirty="0">
              <a:latin typeface="+mn-lt"/>
            </a:endParaRPr>
          </a:p>
          <a:p>
            <a:pPr algn="ctr" eaLnBrk="1" hangingPunct="1"/>
            <a:r>
              <a:rPr lang="ru-RU" altLang="ru-RU" b="1" dirty="0">
                <a:latin typeface="+mn-lt"/>
              </a:rPr>
              <a:t>Приемные дни: вторник, четверг</a:t>
            </a:r>
            <a:endParaRPr lang="ru-RU" altLang="ru-RU" b="1" dirty="0">
              <a:latin typeface="+mn-lt"/>
            </a:endParaRPr>
          </a:p>
          <a:p>
            <a:pPr algn="ctr" eaLnBrk="1" hangingPunct="1"/>
            <a:r>
              <a:rPr lang="ru-RU" altLang="ru-RU" b="1" dirty="0">
                <a:latin typeface="+mn-lt"/>
              </a:rPr>
              <a:t>с 9:00 до 16:00 перерыв с 12:00 до 13:00</a:t>
            </a:r>
            <a:endParaRPr lang="ru-RU" altLang="ru-RU" b="1" dirty="0">
              <a:latin typeface="+mn-lt"/>
            </a:endParaRPr>
          </a:p>
          <a:p>
            <a:pPr algn="ctr" eaLnBrk="1" hangingPunct="1"/>
            <a:r>
              <a:rPr lang="ru-RU" altLang="ru-RU" dirty="0">
                <a:latin typeface="+mn-lt"/>
              </a:rPr>
              <a:t>Выходной суббота, воскресенье.</a:t>
            </a:r>
            <a:endParaRPr lang="ru-RU" altLang="ru-RU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515" y="569463"/>
            <a:ext cx="8109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spc="3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Контактная информация:</a:t>
            </a:r>
            <a:endParaRPr lang="ru-RU" sz="3600" spc="3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359229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2515" y="569463"/>
            <a:ext cx="8109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/>
              <a:t>Уважаемые жители</a:t>
            </a:r>
            <a:endParaRPr lang="ru-RU" sz="3600" i="1" dirty="0"/>
          </a:p>
          <a:p>
            <a:r>
              <a:rPr lang="ru-RU" sz="3600" i="1" dirty="0"/>
              <a:t>Каштановского сельского поселения!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522515" y="2112298"/>
            <a:ext cx="81094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1600" i="1" dirty="0"/>
              <a:t>Открытость и доступность информации являются одними из важных аспектов формирования и исполнения муниципального бюджета. </a:t>
            </a:r>
            <a:r>
              <a:rPr lang="ru-RU" sz="1600" i="1" dirty="0">
                <a:cs typeface="Times New Roman" panose="02020603050405020304" pitchFamily="18" charset="0"/>
              </a:rPr>
              <a:t>Представленная информация предназначена для широкого круга пользователей и будет интересна и полезна всем категориям населения, так как бюджет затрагивает интересы каждого жителя Каштановского сельского поселения. </a:t>
            </a:r>
            <a:endParaRPr lang="ru-RU" sz="1600" i="1" dirty="0">
              <a:cs typeface="Times New Roman" panose="02020603050405020304" pitchFamily="18" charset="0"/>
            </a:endParaRPr>
          </a:p>
          <a:p>
            <a:pPr indent="457200" algn="just"/>
            <a:r>
              <a:rPr lang="ru-RU" sz="1600" i="1" dirty="0">
                <a:cs typeface="Times New Roman" panose="02020603050405020304" pitchFamily="18" charset="0"/>
              </a:rPr>
              <a:t>Мы постарались в доступной и понятной форме для граждан, показать основные показатели бюджета муниципального образования </a:t>
            </a:r>
            <a:r>
              <a:rPr lang="ru-RU" sz="1600" i="1" dirty="0" err="1">
                <a:cs typeface="Times New Roman" panose="02020603050405020304" pitchFamily="18" charset="0"/>
              </a:rPr>
              <a:t>Каштановское</a:t>
            </a:r>
            <a:r>
              <a:rPr lang="ru-RU" sz="1600" i="1" dirty="0">
                <a:cs typeface="Times New Roman" panose="02020603050405020304" pitchFamily="18" charset="0"/>
              </a:rPr>
              <a:t> сельское поселение Бахчисарайского района Республики Крым.</a:t>
            </a:r>
            <a:endParaRPr lang="ru-RU" sz="1600" i="1" dirty="0">
              <a:cs typeface="Times New Roman" panose="02020603050405020304" pitchFamily="18" charset="0"/>
            </a:endParaRPr>
          </a:p>
          <a:p>
            <a:pPr indent="457200" algn="just"/>
            <a:r>
              <a:rPr lang="ru-RU" sz="1600" i="1" dirty="0"/>
              <a:t>Граждане – как налогоплательщики и как потребители муниципальных услуг –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каждого человека.</a:t>
            </a:r>
            <a:endParaRPr lang="ru-RU" sz="1600" i="1" dirty="0"/>
          </a:p>
          <a:p>
            <a:pPr indent="457200" algn="just"/>
            <a:r>
              <a:rPr lang="ru-RU" sz="1600" b="1" i="1" dirty="0">
                <a:cs typeface="Times New Roman" panose="02020603050405020304" pitchFamily="18" charset="0"/>
              </a:rPr>
              <a:t>«Бюджет для граждан» </a:t>
            </a:r>
            <a:r>
              <a:rPr lang="ru-RU" sz="1600" i="1" dirty="0">
                <a:cs typeface="Times New Roman" panose="02020603050405020304" pitchFamily="18" charset="0"/>
              </a:rPr>
              <a:t>нацелен на получение обратной связи от граждан, которым интересны современные проблемы финансов в </a:t>
            </a:r>
            <a:r>
              <a:rPr lang="ru-RU" sz="1600" i="1" dirty="0" err="1">
                <a:cs typeface="Times New Roman" panose="02020603050405020304" pitchFamily="18" charset="0"/>
              </a:rPr>
              <a:t>Каштановском</a:t>
            </a:r>
            <a:r>
              <a:rPr lang="ru-RU" sz="1600" i="1" dirty="0">
                <a:cs typeface="Times New Roman" panose="02020603050405020304" pitchFamily="18" charset="0"/>
              </a:rPr>
              <a:t> сельском поселении.</a:t>
            </a:r>
            <a:endParaRPr lang="ru-RU" sz="1600" i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54650" y="1956503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359229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2515" y="569463"/>
            <a:ext cx="8109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/>
              <a:t>Принцип прозрачности (открытости) бюджетной системы Российской Федерации означает:</a:t>
            </a:r>
            <a:endParaRPr lang="ru-RU" sz="2400" b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72539" y="1568576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aphicFrame>
        <p:nvGraphicFramePr>
          <p:cNvPr id="8" name="Схема 7"/>
          <p:cNvGraphicFramePr/>
          <p:nvPr/>
        </p:nvGraphicFramePr>
        <p:xfrm>
          <a:off x="714641" y="1731819"/>
          <a:ext cx="7736485" cy="417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3117" y="359228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i="1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  <p:sp>
        <p:nvSpPr>
          <p:cNvPr id="9" name="Заголовок 1"/>
          <p:cNvSpPr txBox="1"/>
          <p:nvPr/>
        </p:nvSpPr>
        <p:spPr>
          <a:xfrm>
            <a:off x="422995" y="463975"/>
            <a:ext cx="8291264" cy="4320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i="1" dirty="0">
                <a:latin typeface="+mn-lt"/>
              </a:rPr>
              <a:t>ЧТО ТАКОЕ БЮДЖЕТ?</a:t>
            </a:r>
            <a:endParaRPr lang="ru-RU" sz="3200" b="1" i="1" dirty="0">
              <a:latin typeface="+mn-lt"/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>
            <a:off x="3011066" y="2816800"/>
            <a:ext cx="6097438" cy="570547"/>
          </a:xfrm>
          <a:prstGeom prst="curved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403006" y="1578090"/>
            <a:ext cx="2520000" cy="3960000"/>
            <a:chOff x="2080617" y="0"/>
            <a:chExt cx="1934765" cy="4063999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2080617" y="0"/>
              <a:ext cx="1934765" cy="4063999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95000"/>
              </a:schemeClr>
            </a:solidFill>
            <a:ln w="22225"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ru-RU" sz="2800" b="1" dirty="0"/>
                <a:t>ДОХОДЫ</a:t>
              </a:r>
              <a:endParaRPr lang="ru-RU" sz="2800" b="1" dirty="0"/>
            </a:p>
            <a:p>
              <a:pPr algn="ctr"/>
              <a:r>
                <a:rPr lang="ru-RU" sz="2200" b="1" dirty="0"/>
                <a:t>бюджета</a:t>
              </a:r>
              <a:endParaRPr lang="ru-RU" sz="2200" b="1" dirty="0"/>
            </a:p>
          </p:txBody>
        </p:sp>
        <p:sp>
          <p:nvSpPr>
            <p:cNvPr id="13" name="Скругленный прямоугольник 4"/>
            <p:cNvSpPr/>
            <p:nvPr/>
          </p:nvSpPr>
          <p:spPr>
            <a:xfrm>
              <a:off x="2080617" y="0"/>
              <a:ext cx="1934765" cy="1219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/>
            <a:p>
              <a:pPr lvl="0" algn="ctr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500" kern="1200" dirty="0"/>
            </a:p>
          </p:txBody>
        </p:sp>
      </p:grpSp>
      <p:sp>
        <p:nvSpPr>
          <p:cNvPr id="16" name="Скругленный прямоугольник 4"/>
          <p:cNvSpPr/>
          <p:nvPr/>
        </p:nvSpPr>
        <p:spPr>
          <a:xfrm>
            <a:off x="4148678" y="1387477"/>
            <a:ext cx="1626655" cy="122205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0" tIns="171450" rIns="171450" bIns="171450" numCol="1" spcCol="1270" anchor="ctr" anchorCtr="0">
            <a:noAutofit/>
          </a:bodyPr>
          <a:lstStyle/>
          <a:p>
            <a:pPr lvl="0" algn="ctr" defTabSz="2000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500" kern="1200" dirty="0"/>
          </a:p>
        </p:txBody>
      </p:sp>
      <p:grpSp>
        <p:nvGrpSpPr>
          <p:cNvPr id="17" name="Группа 16"/>
          <p:cNvGrpSpPr/>
          <p:nvPr/>
        </p:nvGrpSpPr>
        <p:grpSpPr>
          <a:xfrm>
            <a:off x="6101916" y="1628800"/>
            <a:ext cx="2520000" cy="3960000"/>
            <a:chOff x="4160490" y="0"/>
            <a:chExt cx="1934765" cy="4063999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4160490" y="0"/>
              <a:ext cx="1934765" cy="4063999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95000"/>
              </a:schemeClr>
            </a:solidFill>
            <a:ln w="22225"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ru-RU" sz="2800" b="1" dirty="0"/>
                <a:t>РАСХОДЫ </a:t>
              </a:r>
              <a:endParaRPr lang="ru-RU" sz="2800" b="1" dirty="0"/>
            </a:p>
            <a:p>
              <a:pPr algn="ctr"/>
              <a:r>
                <a:rPr lang="ru-RU" sz="2200" b="1" dirty="0"/>
                <a:t>бюджета</a:t>
              </a:r>
              <a:endParaRPr lang="ru-RU" sz="2200" b="1" dirty="0"/>
            </a:p>
          </p:txBody>
        </p:sp>
        <p:sp>
          <p:nvSpPr>
            <p:cNvPr id="20" name="Скругленный прямоугольник 4"/>
            <p:cNvSpPr/>
            <p:nvPr/>
          </p:nvSpPr>
          <p:spPr>
            <a:xfrm>
              <a:off x="4160490" y="0"/>
              <a:ext cx="1934765" cy="1219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/>
            <a:p>
              <a:pPr lvl="0" algn="ctr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500" kern="1200" dirty="0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422995" y="1628800"/>
            <a:ext cx="2520000" cy="3960000"/>
            <a:chOff x="744" y="0"/>
            <a:chExt cx="1934765" cy="4063999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744" y="0"/>
              <a:ext cx="1934765" cy="4063999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95000"/>
              </a:schemeClr>
            </a:solidFill>
            <a:ln w="22225"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ru-RU" sz="2800" b="1" dirty="0"/>
                <a:t>БЮДЖЕТ</a:t>
              </a:r>
              <a:endParaRPr lang="ru-RU" sz="2800" b="1" dirty="0"/>
            </a:p>
          </p:txBody>
        </p:sp>
        <p:sp>
          <p:nvSpPr>
            <p:cNvPr id="23" name="Скругленный прямоугольник 4"/>
            <p:cNvSpPr/>
            <p:nvPr/>
          </p:nvSpPr>
          <p:spPr>
            <a:xfrm>
              <a:off x="744" y="0"/>
              <a:ext cx="1934765" cy="1219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/>
            <a:p>
              <a:pPr lvl="0" algn="ctr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500" kern="1200" dirty="0"/>
            </a:p>
          </p:txBody>
        </p:sp>
      </p:grpSp>
      <p:sp>
        <p:nvSpPr>
          <p:cNvPr id="24" name="Скругленный прямоугольник 23"/>
          <p:cNvSpPr/>
          <p:nvPr/>
        </p:nvSpPr>
        <p:spPr>
          <a:xfrm>
            <a:off x="548995" y="2303988"/>
            <a:ext cx="2268000" cy="3096000"/>
          </a:xfrm>
          <a:prstGeom prst="roundRect">
            <a:avLst>
              <a:gd name="adj" fmla="val 10000"/>
            </a:avLst>
          </a:prstGeom>
          <a:solidFill>
            <a:srgbClr val="7030A0"/>
          </a:solidFill>
          <a:ln w="31750"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/>
              <a:t>- форма образования и расходования денежных средств, предназначенных для финансового обеспечения задач </a:t>
            </a:r>
            <a:endParaRPr lang="ru-RU" dirty="0"/>
          </a:p>
          <a:p>
            <a:pPr algn="ctr"/>
            <a:r>
              <a:rPr lang="ru-RU" dirty="0"/>
              <a:t>и функций </a:t>
            </a:r>
            <a:endParaRPr lang="ru-RU" dirty="0"/>
          </a:p>
          <a:p>
            <a:pPr algn="ctr"/>
            <a:r>
              <a:rPr lang="ru-RU" dirty="0"/>
              <a:t>органов местного </a:t>
            </a:r>
            <a:r>
              <a:rPr lang="ru-RU" sz="1900" dirty="0"/>
              <a:t>самоуправления</a:t>
            </a:r>
            <a:endParaRPr lang="ru-RU" sz="1900" dirty="0"/>
          </a:p>
        </p:txBody>
      </p:sp>
      <p:grpSp>
        <p:nvGrpSpPr>
          <p:cNvPr id="28" name="Группа 27"/>
          <p:cNvGrpSpPr/>
          <p:nvPr/>
        </p:nvGrpSpPr>
        <p:grpSpPr>
          <a:xfrm>
            <a:off x="6227916" y="2502988"/>
            <a:ext cx="2268000" cy="2952000"/>
            <a:chOff x="4434766" y="1188957"/>
            <a:chExt cx="1627712" cy="1258300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4434766" y="1188957"/>
              <a:ext cx="1627712" cy="1258300"/>
            </a:xfrm>
            <a:prstGeom prst="roundRect">
              <a:avLst>
                <a:gd name="adj" fmla="val 10000"/>
              </a:avLst>
            </a:prstGeom>
            <a:solidFill>
              <a:srgbClr val="FF0000"/>
            </a:solidFill>
            <a:ln w="31750"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 prstMaterial="dkEdge"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ru-RU" dirty="0"/>
                <a:t>направляемые из бюджета денежные средства</a:t>
              </a:r>
              <a:endParaRPr lang="ru-RU" dirty="0"/>
            </a:p>
            <a:p>
              <a:pPr algn="ctr"/>
              <a:r>
                <a:rPr lang="ru-RU" sz="1600" dirty="0"/>
                <a:t>(финансовое обеспечение муниципальных учреждений, </a:t>
              </a:r>
              <a:endParaRPr lang="ru-RU" sz="1600" dirty="0"/>
            </a:p>
            <a:p>
              <a:pPr algn="ctr"/>
              <a:r>
                <a:rPr lang="ru-RU" sz="1600" dirty="0"/>
                <a:t>дорожное хозяйство, ЖКХ  и транспорт,  капитальное строительство и др.)</a:t>
              </a:r>
              <a:endParaRPr lang="ru-RU" sz="1600" dirty="0"/>
            </a:p>
          </p:txBody>
        </p:sp>
        <p:sp>
          <p:nvSpPr>
            <p:cNvPr id="30" name="Скругленный прямоугольник 4"/>
            <p:cNvSpPr/>
            <p:nvPr/>
          </p:nvSpPr>
          <p:spPr>
            <a:xfrm>
              <a:off x="4563012" y="1256278"/>
              <a:ext cx="1452420" cy="1189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68580" rIns="91440" bIns="6858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600" kern="1200" dirty="0"/>
            </a:p>
          </p:txBody>
        </p:sp>
      </p:grpSp>
      <p:sp>
        <p:nvSpPr>
          <p:cNvPr id="31" name="Прямоугольник 30"/>
          <p:cNvSpPr/>
          <p:nvPr/>
        </p:nvSpPr>
        <p:spPr>
          <a:xfrm>
            <a:off x="334412" y="939403"/>
            <a:ext cx="8657188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i="1" dirty="0"/>
              <a:t>Слово это заимствовано из Англии, где в старину канцлер казначейства приносил ежегодно в парламент мешок   с деньгами и произносил речь, которая собственно и называлась старинным нормандским словом "B</a:t>
            </a:r>
            <a:r>
              <a:rPr lang="en-US" sz="1200" i="1" dirty="0"/>
              <a:t>o</a:t>
            </a:r>
            <a:r>
              <a:rPr lang="ru-RU" sz="1200" i="1" dirty="0"/>
              <a:t>u</a:t>
            </a:r>
            <a:r>
              <a:rPr lang="en-US" sz="1200" i="1" dirty="0"/>
              <a:t>gett</a:t>
            </a:r>
            <a:r>
              <a:rPr lang="ru-RU" sz="1200" i="1" dirty="0"/>
              <a:t>e" (т.е. кожаный мешок)</a:t>
            </a:r>
            <a:endParaRPr lang="ru-RU" sz="1200" i="1" dirty="0"/>
          </a:p>
        </p:txBody>
      </p:sp>
      <p:sp>
        <p:nvSpPr>
          <p:cNvPr id="32" name="Прямоугольник с двумя скругленными противолежащими углами 31"/>
          <p:cNvSpPr/>
          <p:nvPr/>
        </p:nvSpPr>
        <p:spPr>
          <a:xfrm>
            <a:off x="422995" y="5661248"/>
            <a:ext cx="8072921" cy="423068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i="1" dirty="0">
                <a:cs typeface="Times New Roman" panose="02020603050405020304" pitchFamily="18" charset="0"/>
              </a:rPr>
              <a:t>Если расходная часть бюджета превышает доходную, то бюджет формируется с дефицитом. Превышение доходов над расходами образует положительный остаток бюджета (профицит). </a:t>
            </a:r>
            <a:endParaRPr lang="ru-RU" sz="1200" i="1" dirty="0">
              <a:cs typeface="Times New Roman" panose="02020603050405020304" pitchFamily="18" charset="0"/>
            </a:endParaRPr>
          </a:p>
        </p:txBody>
      </p:sp>
      <p:sp>
        <p:nvSpPr>
          <p:cNvPr id="34" name="Номер слайда 17"/>
          <p:cNvSpPr txBox="1"/>
          <p:nvPr/>
        </p:nvSpPr>
        <p:spPr>
          <a:xfrm>
            <a:off x="6984000" y="6480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3A37E2-5D0A-4213-9953-B665852D344C}" type="slidenum">
              <a:rPr lang="ru-RU" smtClean="0"/>
            </a:fld>
            <a:endParaRPr lang="ru-RU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529006" y="2486428"/>
            <a:ext cx="2268000" cy="2952000"/>
          </a:xfrm>
          <a:prstGeom prst="roundRect">
            <a:avLst>
              <a:gd name="adj" fmla="val 10000"/>
            </a:avLst>
          </a:prstGeom>
          <a:solidFill>
            <a:schemeClr val="accent6"/>
          </a:solidFill>
          <a:ln w="31750"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>
                <a:latin typeface="Arial Narrow" panose="020B0606020202030204" pitchFamily="34" charset="0"/>
              </a:rPr>
              <a:t>поступающие в бюджет денежные средства (налоги юридических </a:t>
            </a:r>
            <a:endParaRPr lang="ru-RU" dirty="0">
              <a:latin typeface="Arial Narrow" panose="020B0606020202030204" pitchFamily="34" charset="0"/>
            </a:endParaRPr>
          </a:p>
          <a:p>
            <a:pPr algn="ctr"/>
            <a:r>
              <a:rPr lang="ru-RU" dirty="0">
                <a:latin typeface="Arial Narrow" panose="020B0606020202030204" pitchFamily="34" charset="0"/>
              </a:rPr>
              <a:t>и физических лиц, штрафы, административные платежи и сборы, финансовая помощь)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3" name="Выгнутая вниз стрелка 32"/>
          <p:cNvSpPr/>
          <p:nvPr/>
        </p:nvSpPr>
        <p:spPr>
          <a:xfrm>
            <a:off x="3011066" y="3473836"/>
            <a:ext cx="6192688" cy="756304"/>
          </a:xfrm>
          <a:prstGeom prst="curved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3117" y="359228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i="1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  <p:sp>
        <p:nvSpPr>
          <p:cNvPr id="16" name="Скругленный прямоугольник 4"/>
          <p:cNvSpPr/>
          <p:nvPr/>
        </p:nvSpPr>
        <p:spPr>
          <a:xfrm>
            <a:off x="4148678" y="1387477"/>
            <a:ext cx="1626655" cy="122205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0" tIns="171450" rIns="171450" bIns="171450" numCol="1" spcCol="1270" anchor="ctr" anchorCtr="0">
            <a:noAutofit/>
          </a:bodyPr>
          <a:lstStyle/>
          <a:p>
            <a:pPr lvl="0" algn="ctr" defTabSz="2000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500" kern="1200" dirty="0"/>
          </a:p>
        </p:txBody>
      </p:sp>
      <p:sp>
        <p:nvSpPr>
          <p:cNvPr id="20" name="Скругленный прямоугольник 4"/>
          <p:cNvSpPr/>
          <p:nvPr/>
        </p:nvSpPr>
        <p:spPr>
          <a:xfrm>
            <a:off x="6101916" y="1628800"/>
            <a:ext cx="2520000" cy="1188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0" tIns="171450" rIns="171450" bIns="171450" numCol="1" spcCol="1270" anchor="ctr" anchorCtr="0">
            <a:noAutofit/>
          </a:bodyPr>
          <a:lstStyle/>
          <a:p>
            <a:pPr lvl="0" algn="ctr" defTabSz="2000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500" kern="1200" dirty="0"/>
          </a:p>
        </p:txBody>
      </p:sp>
      <p:sp>
        <p:nvSpPr>
          <p:cNvPr id="34" name="Номер слайда 17"/>
          <p:cNvSpPr txBox="1"/>
          <p:nvPr/>
        </p:nvSpPr>
        <p:spPr>
          <a:xfrm>
            <a:off x="6984000" y="6480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3A37E2-5D0A-4213-9953-B665852D344C}" type="slidenum">
              <a:rPr lang="ru-RU" smtClean="0"/>
            </a:fld>
            <a:endParaRPr lang="ru-RU" dirty="0"/>
          </a:p>
        </p:txBody>
      </p:sp>
      <p:grpSp>
        <p:nvGrpSpPr>
          <p:cNvPr id="2" name="Group 2"/>
          <p:cNvGrpSpPr/>
          <p:nvPr/>
        </p:nvGrpSpPr>
        <p:grpSpPr bwMode="auto">
          <a:xfrm>
            <a:off x="290277" y="1628800"/>
            <a:ext cx="8603702" cy="4239159"/>
            <a:chOff x="1077" y="2207"/>
            <a:chExt cx="15015" cy="7934"/>
          </a:xfrm>
        </p:grpSpPr>
        <p:sp>
          <p:nvSpPr>
            <p:cNvPr id="3" name="AutoShape 15"/>
            <p:cNvSpPr>
              <a:spLocks noChangeArrowheads="1"/>
            </p:cNvSpPr>
            <p:nvPr/>
          </p:nvSpPr>
          <p:spPr bwMode="auto">
            <a:xfrm>
              <a:off x="1077" y="2207"/>
              <a:ext cx="15015" cy="106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43634"/>
                </a:gs>
                <a:gs pos="50000">
                  <a:srgbClr val="D99594"/>
                </a:gs>
                <a:gs pos="100000">
                  <a:srgbClr val="943634"/>
                </a:gs>
              </a:gsLst>
              <a:lin ang="5400000" scaled="1"/>
            </a:gradFill>
            <a:ln w="12700">
              <a:solidFill>
                <a:srgbClr val="FFFFFF"/>
              </a:solidFill>
              <a:round/>
            </a:ln>
            <a:effectLst>
              <a:outerShdw dist="28398" dir="3806097" algn="ctr" rotWithShape="0">
                <a:srgbClr val="4E6128"/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sz="16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Единство бюджетной системы РФ</a:t>
              </a:r>
              <a:endPara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" name="AutoShape 14"/>
            <p:cNvSpPr>
              <a:spLocks noChangeArrowheads="1"/>
            </p:cNvSpPr>
            <p:nvPr/>
          </p:nvSpPr>
          <p:spPr bwMode="auto">
            <a:xfrm>
              <a:off x="1077" y="3466"/>
              <a:ext cx="11070" cy="1169"/>
            </a:xfrm>
            <a:prstGeom prst="flowChartAlternateProcess">
              <a:avLst/>
            </a:prstGeom>
            <a:gradFill rotWithShape="0">
              <a:gsLst>
                <a:gs pos="0">
                  <a:srgbClr val="5F497A"/>
                </a:gs>
                <a:gs pos="50000">
                  <a:srgbClr val="B2A1C7"/>
                </a:gs>
                <a:gs pos="100000">
                  <a:srgbClr val="5F497A"/>
                </a:gs>
              </a:gsLst>
              <a:lin ang="5400000" scaled="1"/>
            </a:gradFill>
            <a:ln w="12700">
              <a:solidFill>
                <a:srgbClr val="FFFFFF"/>
              </a:solidFill>
              <a:miter lim="800000"/>
            </a:ln>
            <a:effectLst>
              <a:outerShdw dist="28398" dir="3806097" algn="ctr" rotWithShape="0">
                <a:srgbClr val="3F3151"/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Разграничение доходов, расходов и источников финансирования дефицита бюджетов между бюджетами бюджетной системы РФ</a:t>
              </a:r>
              <a:endParaRPr kumimoji="0" 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" name="AutoShape 13"/>
            <p:cNvSpPr>
              <a:spLocks noChangeArrowheads="1"/>
            </p:cNvSpPr>
            <p:nvPr/>
          </p:nvSpPr>
          <p:spPr bwMode="auto">
            <a:xfrm>
              <a:off x="12285" y="3466"/>
              <a:ext cx="3705" cy="1169"/>
            </a:xfrm>
            <a:prstGeom prst="flowChartAlternateProcess">
              <a:avLst/>
            </a:prstGeom>
            <a:gradFill rotWithShape="0">
              <a:gsLst>
                <a:gs pos="0">
                  <a:srgbClr val="5F497A"/>
                </a:gs>
                <a:gs pos="50000">
                  <a:srgbClr val="B2A1C7"/>
                </a:gs>
                <a:gs pos="100000">
                  <a:srgbClr val="5F497A"/>
                </a:gs>
              </a:gsLst>
              <a:lin ang="5400000" scaled="1"/>
            </a:gradFill>
            <a:ln w="12700">
              <a:solidFill>
                <a:srgbClr val="FFFFFF"/>
              </a:solidFill>
              <a:miter lim="800000"/>
            </a:ln>
            <a:effectLst>
              <a:outerShdw dist="28398" dir="3806097" algn="ctr" rotWithShape="0">
                <a:srgbClr val="3F3151"/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Самостоятельность бюджетов</a:t>
              </a:r>
              <a:endParaRPr kumimoji="0" 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7" name="AutoShape 12"/>
            <p:cNvSpPr>
              <a:spLocks noChangeArrowheads="1"/>
            </p:cNvSpPr>
            <p:nvPr/>
          </p:nvSpPr>
          <p:spPr bwMode="auto">
            <a:xfrm>
              <a:off x="12285" y="4741"/>
              <a:ext cx="3705" cy="1708"/>
            </a:xfrm>
            <a:prstGeom prst="flowChartAlternateProcess">
              <a:avLst/>
            </a:prstGeom>
            <a:gradFill rotWithShape="0">
              <a:gsLst>
                <a:gs pos="0">
                  <a:srgbClr val="00B050"/>
                </a:gs>
                <a:gs pos="50000">
                  <a:srgbClr val="04C86F"/>
                </a:gs>
                <a:gs pos="100000">
                  <a:srgbClr val="00B050"/>
                </a:gs>
              </a:gsLst>
              <a:lin ang="5400000" scaled="1"/>
            </a:gradFill>
            <a:ln w="12700">
              <a:solidFill>
                <a:srgbClr val="FFFFFF"/>
              </a:solidFill>
              <a:miter lim="800000"/>
            </a:ln>
            <a:effectLst>
              <a:outerShdw dist="28398" dir="3806097" algn="ctr" rotWithShape="0">
                <a:srgbClr val="3F3151"/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Эффективность использования бюджетных средств</a:t>
              </a:r>
              <a:endParaRPr kumimoji="0" 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8" name="AutoShape 11"/>
            <p:cNvSpPr>
              <a:spLocks noChangeArrowheads="1"/>
            </p:cNvSpPr>
            <p:nvPr/>
          </p:nvSpPr>
          <p:spPr bwMode="auto">
            <a:xfrm>
              <a:off x="12285" y="6614"/>
              <a:ext cx="3705" cy="1696"/>
            </a:xfrm>
            <a:prstGeom prst="flowChartAlternateProcess">
              <a:avLst/>
            </a:prstGeom>
            <a:gradFill rotWithShape="0">
              <a:gsLst>
                <a:gs pos="0">
                  <a:srgbClr val="D6A300"/>
                </a:gs>
                <a:gs pos="50000">
                  <a:srgbClr val="FFC000"/>
                </a:gs>
                <a:gs pos="100000">
                  <a:srgbClr val="D6A300"/>
                </a:gs>
              </a:gsLst>
              <a:lin ang="5400000" scaled="1"/>
            </a:gradFill>
            <a:ln w="12700">
              <a:solidFill>
                <a:srgbClr val="FFFFFF"/>
              </a:solidFill>
              <a:miter lim="800000"/>
            </a:ln>
            <a:effectLst>
              <a:outerShdw dist="28398" dir="3806097" algn="ctr" rotWithShape="0">
                <a:srgbClr val="3F3151"/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Прозрачность (открытость)</a:t>
              </a:r>
              <a:endParaRPr kumimoji="0" 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8" name="AutoShape 10"/>
            <p:cNvSpPr>
              <a:spLocks noChangeArrowheads="1"/>
            </p:cNvSpPr>
            <p:nvPr/>
          </p:nvSpPr>
          <p:spPr bwMode="auto">
            <a:xfrm>
              <a:off x="12360" y="8475"/>
              <a:ext cx="3630" cy="1666"/>
            </a:xfrm>
            <a:prstGeom prst="flowChartAlternateProcess">
              <a:avLst/>
            </a:prstGeom>
            <a:gradFill rotWithShape="0">
              <a:gsLst>
                <a:gs pos="0">
                  <a:srgbClr val="D6A300"/>
                </a:gs>
                <a:gs pos="50000">
                  <a:srgbClr val="FFC000"/>
                </a:gs>
                <a:gs pos="100000">
                  <a:srgbClr val="D6A300"/>
                </a:gs>
              </a:gsLst>
              <a:lin ang="5400000" scaled="1"/>
            </a:gradFill>
            <a:ln w="12700">
              <a:solidFill>
                <a:srgbClr val="FFFFFF"/>
              </a:solidFill>
              <a:miter lim="800000"/>
            </a:ln>
            <a:effectLst>
              <a:outerShdw dist="28398" dir="3806097" algn="ctr" rotWithShape="0">
                <a:srgbClr val="3F3151"/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Достоверность бюджета</a:t>
              </a:r>
              <a:endParaRPr kumimoji="0" 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5" name="AutoShape 9"/>
            <p:cNvSpPr>
              <a:spLocks noChangeArrowheads="1"/>
            </p:cNvSpPr>
            <p:nvPr/>
          </p:nvSpPr>
          <p:spPr bwMode="auto">
            <a:xfrm>
              <a:off x="1077" y="4741"/>
              <a:ext cx="3855" cy="1708"/>
            </a:xfrm>
            <a:prstGeom prst="flowChartAlternateProcess">
              <a:avLst/>
            </a:prstGeom>
            <a:gradFill rotWithShape="0">
              <a:gsLst>
                <a:gs pos="0">
                  <a:srgbClr val="00B050"/>
                </a:gs>
                <a:gs pos="50000">
                  <a:srgbClr val="04C86F"/>
                </a:gs>
                <a:gs pos="100000">
                  <a:srgbClr val="00B050"/>
                </a:gs>
              </a:gsLst>
              <a:lin ang="5400000" scaled="1"/>
            </a:gradFill>
            <a:ln w="12700">
              <a:solidFill>
                <a:srgbClr val="FFFFFF"/>
              </a:solidFill>
              <a:miter lim="800000"/>
            </a:ln>
            <a:effectLst>
              <a:outerShdw dist="28398" dir="3806097" algn="ctr" rotWithShape="0">
                <a:srgbClr val="3F3151"/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Сбалансированность</a:t>
              </a:r>
              <a:r>
                <a:rPr kumimoji="0" lang="ru-RU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бюджета</a:t>
              </a:r>
              <a:endParaRPr kumimoji="0" 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6" name="AutoShape 8"/>
            <p:cNvSpPr>
              <a:spLocks noChangeArrowheads="1"/>
            </p:cNvSpPr>
            <p:nvPr/>
          </p:nvSpPr>
          <p:spPr bwMode="auto">
            <a:xfrm>
              <a:off x="1077" y="6614"/>
              <a:ext cx="3855" cy="1696"/>
            </a:xfrm>
            <a:prstGeom prst="flowChartAlternateProcess">
              <a:avLst/>
            </a:prstGeom>
            <a:gradFill rotWithShape="0">
              <a:gsLst>
                <a:gs pos="0">
                  <a:srgbClr val="D6A300"/>
                </a:gs>
                <a:gs pos="50000">
                  <a:srgbClr val="FFC000"/>
                </a:gs>
                <a:gs pos="100000">
                  <a:srgbClr val="D6A300"/>
                </a:gs>
              </a:gsLst>
              <a:lin ang="5400000" scaled="1"/>
            </a:gradFill>
            <a:ln w="12700">
              <a:solidFill>
                <a:srgbClr val="FFFFFF"/>
              </a:solidFill>
              <a:miter lim="800000"/>
            </a:ln>
            <a:effectLst>
              <a:outerShdw dist="28398" dir="3806097" algn="ctr" rotWithShape="0">
                <a:srgbClr val="3F3151"/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Общее (совокупное) покрытие расходов бюджетов</a:t>
              </a:r>
              <a:endParaRPr kumimoji="0" 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7" name="AutoShape 7"/>
            <p:cNvSpPr>
              <a:spLocks noChangeArrowheads="1"/>
            </p:cNvSpPr>
            <p:nvPr/>
          </p:nvSpPr>
          <p:spPr bwMode="auto">
            <a:xfrm>
              <a:off x="1080" y="8475"/>
              <a:ext cx="3765" cy="1666"/>
            </a:xfrm>
            <a:prstGeom prst="flowChartAlternateProcess">
              <a:avLst/>
            </a:prstGeom>
            <a:gradFill rotWithShape="0">
              <a:gsLst>
                <a:gs pos="0">
                  <a:srgbClr val="D6A300"/>
                </a:gs>
                <a:gs pos="50000">
                  <a:srgbClr val="FFC000"/>
                </a:gs>
                <a:gs pos="100000">
                  <a:srgbClr val="D6A300"/>
                </a:gs>
              </a:gsLst>
              <a:lin ang="5400000" scaled="1"/>
            </a:gradFill>
            <a:ln w="12700">
              <a:solidFill>
                <a:srgbClr val="FFFFFF"/>
              </a:solidFill>
              <a:miter lim="800000"/>
            </a:ln>
            <a:effectLst>
              <a:outerShdw dist="28398" dir="3806097" algn="ctr" rotWithShape="0">
                <a:srgbClr val="3F3151"/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Адресность и целевой характер бюджетных средств</a:t>
              </a:r>
              <a:endParaRPr kumimoji="0" 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8" name="AutoShape 6"/>
            <p:cNvSpPr>
              <a:spLocks noChangeArrowheads="1"/>
            </p:cNvSpPr>
            <p:nvPr/>
          </p:nvSpPr>
          <p:spPr bwMode="auto">
            <a:xfrm>
              <a:off x="5040" y="4754"/>
              <a:ext cx="7110" cy="1695"/>
            </a:xfrm>
            <a:prstGeom prst="flowChartAlternateProcess">
              <a:avLst/>
            </a:prstGeom>
            <a:gradFill rotWithShape="0">
              <a:gsLst>
                <a:gs pos="0">
                  <a:srgbClr val="00B050"/>
                </a:gs>
                <a:gs pos="50000">
                  <a:srgbClr val="04C86F"/>
                </a:gs>
                <a:gs pos="100000">
                  <a:srgbClr val="00B050"/>
                </a:gs>
              </a:gsLst>
              <a:lin ang="5400000" scaled="1"/>
            </a:gradFill>
            <a:ln w="12700">
              <a:solidFill>
                <a:srgbClr val="FFFFFF"/>
              </a:solidFill>
              <a:miter lim="800000"/>
            </a:ln>
            <a:effectLst>
              <a:outerShdw dist="28398" dir="3806097" algn="ctr" rotWithShape="0">
                <a:srgbClr val="205867"/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Равенство бюджетных прав субъектов РФ, муниципальных образований</a:t>
              </a:r>
              <a:endParaRPr kumimoji="0" 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9" name="AutoShape 5"/>
            <p:cNvSpPr>
              <a:spLocks noChangeArrowheads="1"/>
            </p:cNvSpPr>
            <p:nvPr/>
          </p:nvSpPr>
          <p:spPr bwMode="auto">
            <a:xfrm>
              <a:off x="5040" y="6614"/>
              <a:ext cx="7110" cy="1696"/>
            </a:xfrm>
            <a:prstGeom prst="flowChartAlternateProcess">
              <a:avLst/>
            </a:prstGeom>
            <a:gradFill rotWithShape="0">
              <a:gsLst>
                <a:gs pos="0">
                  <a:srgbClr val="D6A300"/>
                </a:gs>
                <a:gs pos="50000">
                  <a:srgbClr val="FFC000"/>
                </a:gs>
                <a:gs pos="100000">
                  <a:srgbClr val="D6A300"/>
                </a:gs>
              </a:gsLst>
              <a:lin ang="5400000" scaled="1"/>
            </a:gradFill>
            <a:ln w="12700">
              <a:solidFill>
                <a:srgbClr val="FFFFFF"/>
              </a:solidFill>
              <a:miter lim="800000"/>
            </a:ln>
            <a:effectLst>
              <a:outerShdw dist="28398" dir="3806097" algn="ctr" rotWithShape="0">
                <a:srgbClr val="205867"/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Полнота отражения доходов, расходов и источников финансирования дефицитов бюджетов</a:t>
              </a:r>
              <a:endParaRPr kumimoji="0" 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0" name="AutoShape 4"/>
            <p:cNvSpPr>
              <a:spLocks noChangeArrowheads="1"/>
            </p:cNvSpPr>
            <p:nvPr/>
          </p:nvSpPr>
          <p:spPr bwMode="auto">
            <a:xfrm>
              <a:off x="4935" y="8475"/>
              <a:ext cx="3690" cy="1666"/>
            </a:xfrm>
            <a:prstGeom prst="flowChartAlternateProcess">
              <a:avLst/>
            </a:prstGeom>
            <a:gradFill rotWithShape="0">
              <a:gsLst>
                <a:gs pos="0">
                  <a:srgbClr val="D6A300"/>
                </a:gs>
                <a:gs pos="50000">
                  <a:srgbClr val="FFC000"/>
                </a:gs>
                <a:gs pos="100000">
                  <a:srgbClr val="D6A300"/>
                </a:gs>
              </a:gsLst>
              <a:lin ang="5400000" scaled="1"/>
            </a:gradFill>
            <a:ln w="12700">
              <a:solidFill>
                <a:srgbClr val="FFFFFF"/>
              </a:solidFill>
              <a:miter lim="800000"/>
            </a:ln>
            <a:effectLst>
              <a:outerShdw dist="28398" dir="3806097" algn="ctr" rotWithShape="0">
                <a:srgbClr val="3F3151"/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Подведомственность расходов бюджетов</a:t>
              </a:r>
              <a:endPara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1" name="AutoShape 3"/>
            <p:cNvSpPr>
              <a:spLocks noChangeArrowheads="1"/>
            </p:cNvSpPr>
            <p:nvPr/>
          </p:nvSpPr>
          <p:spPr bwMode="auto">
            <a:xfrm>
              <a:off x="8730" y="8475"/>
              <a:ext cx="3555" cy="1666"/>
            </a:xfrm>
            <a:prstGeom prst="flowChartAlternateProcess">
              <a:avLst/>
            </a:prstGeom>
            <a:gradFill rotWithShape="0">
              <a:gsLst>
                <a:gs pos="0">
                  <a:srgbClr val="D6A300"/>
                </a:gs>
                <a:gs pos="50000">
                  <a:srgbClr val="FFC000"/>
                </a:gs>
                <a:gs pos="100000">
                  <a:srgbClr val="D6A300"/>
                </a:gs>
              </a:gsLst>
              <a:lin ang="5400000" scaled="1"/>
            </a:gradFill>
            <a:ln w="12700">
              <a:solidFill>
                <a:srgbClr val="FFFFFF"/>
              </a:solidFill>
              <a:miter lim="800000"/>
            </a:ln>
            <a:effectLst>
              <a:outerShdw dist="28398" dir="3806097" algn="ctr" rotWithShape="0">
                <a:srgbClr val="3F3151"/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ru-RU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Единство кассы</a:t>
              </a:r>
              <a:endParaRPr kumimoji="0" 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</p:grpSp>
      <p:sp>
        <p:nvSpPr>
          <p:cNvPr id="42" name="AutoShape 1"/>
          <p:cNvSpPr>
            <a:spLocks noChangeArrowheads="1"/>
          </p:cNvSpPr>
          <p:nvPr/>
        </p:nvSpPr>
        <p:spPr bwMode="auto">
          <a:xfrm>
            <a:off x="290277" y="749302"/>
            <a:ext cx="8545255" cy="638175"/>
          </a:xfrm>
          <a:prstGeom prst="flowChartAlternateProcess">
            <a:avLst/>
          </a:prstGeom>
          <a:solidFill>
            <a:srgbClr val="008000"/>
          </a:solidFill>
          <a:ln w="38100">
            <a:solidFill>
              <a:srgbClr val="F2F2F2"/>
            </a:solidFill>
            <a:miter lim="800000"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Принципы бюджетной системы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9650" algn="l"/>
              </a:tabLst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48075" algn="l"/>
                <a:tab pos="5457825" algn="l"/>
              </a:tabLst>
            </a:pP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48075" algn="l"/>
                <a:tab pos="5457825" algn="l"/>
              </a:tabLst>
            </a:pPr>
            <a:br>
              <a:rPr kumimoji="0" 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48075" algn="l"/>
                <a:tab pos="5457825" algn="l"/>
              </a:tabLst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48075" algn="l"/>
                <a:tab pos="5457825" algn="l"/>
              </a:tabLst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48075" algn="l"/>
                <a:tab pos="5457825" algn="l"/>
              </a:tabLst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48075" algn="l"/>
                <a:tab pos="5457825" algn="l"/>
              </a:tabLst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48075" algn="l"/>
                <a:tab pos="5457825" algn="l"/>
              </a:tabLst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3117" y="359228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i="1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  <p:sp>
        <p:nvSpPr>
          <p:cNvPr id="16" name="Скругленный прямоугольник 4"/>
          <p:cNvSpPr/>
          <p:nvPr/>
        </p:nvSpPr>
        <p:spPr>
          <a:xfrm>
            <a:off x="4148678" y="1387477"/>
            <a:ext cx="1626655" cy="122205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0" tIns="171450" rIns="171450" bIns="171450" numCol="1" spcCol="1270" anchor="ctr" anchorCtr="0">
            <a:noAutofit/>
          </a:bodyPr>
          <a:lstStyle/>
          <a:p>
            <a:pPr lvl="0" algn="ctr" defTabSz="2000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500" kern="1200" dirty="0"/>
          </a:p>
        </p:txBody>
      </p:sp>
      <p:sp>
        <p:nvSpPr>
          <p:cNvPr id="20" name="Скругленный прямоугольник 4"/>
          <p:cNvSpPr/>
          <p:nvPr/>
        </p:nvSpPr>
        <p:spPr>
          <a:xfrm>
            <a:off x="6101916" y="1628800"/>
            <a:ext cx="2520000" cy="1188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0" tIns="171450" rIns="171450" bIns="171450" numCol="1" spcCol="1270" anchor="ctr" anchorCtr="0">
            <a:noAutofit/>
          </a:bodyPr>
          <a:lstStyle/>
          <a:p>
            <a:pPr lvl="0" algn="ctr" defTabSz="2000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500" kern="1200" dirty="0"/>
          </a:p>
        </p:txBody>
      </p:sp>
      <p:sp>
        <p:nvSpPr>
          <p:cNvPr id="34" name="Номер слайда 17"/>
          <p:cNvSpPr txBox="1"/>
          <p:nvPr/>
        </p:nvSpPr>
        <p:spPr>
          <a:xfrm>
            <a:off x="6984000" y="6480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3A37E2-5D0A-4213-9953-B665852D344C}" type="slidenum">
              <a:rPr lang="ru-RU" smtClean="0"/>
            </a:fld>
            <a:endParaRPr lang="ru-RU" dirty="0"/>
          </a:p>
        </p:txBody>
      </p:sp>
      <p:sp>
        <p:nvSpPr>
          <p:cNvPr id="2" name="AutoShape 8"/>
          <p:cNvSpPr>
            <a:spLocks noChangeAspect="1" noChangeArrowheads="1"/>
          </p:cNvSpPr>
          <p:nvPr/>
        </p:nvSpPr>
        <p:spPr bwMode="auto">
          <a:xfrm>
            <a:off x="0" y="914400"/>
            <a:ext cx="314325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" name="AutoShape 1"/>
          <p:cNvSpPr>
            <a:spLocks noChangeAspect="1" noChangeArrowheads="1"/>
          </p:cNvSpPr>
          <p:nvPr/>
        </p:nvSpPr>
        <p:spPr bwMode="auto">
          <a:xfrm>
            <a:off x="0" y="1228725"/>
            <a:ext cx="314325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3079" name="Рисунок 11" descr="Описание: Cycle-engageme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869" y="2132013"/>
            <a:ext cx="3052763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3255963" y="2035969"/>
            <a:ext cx="3240087" cy="3240087"/>
          </a:xfrm>
          <a:prstGeom prst="ellipse">
            <a:avLst/>
          </a:prstGeom>
          <a:noFill/>
          <a:ln w="254000">
            <a:solidFill>
              <a:srgbClr val="548DD4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774196" y="1601931"/>
            <a:ext cx="2796380" cy="1664277"/>
          </a:xfrm>
          <a:prstGeom prst="flowChartAlternateProcess">
            <a:avLst/>
          </a:prstGeom>
          <a:solidFill>
            <a:srgbClr val="FBD4B4">
              <a:alpha val="85001"/>
            </a:srgbClr>
          </a:solidFill>
          <a:ln w="12700">
            <a:solidFill>
              <a:srgbClr val="FABF8F"/>
            </a:solidFill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Подготовка материалов для составления бюджета;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Согласование материалов для составления бюджета;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Подготовка проекта решения о бюджете.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406616" y="1228724"/>
            <a:ext cx="1943100" cy="552449"/>
          </a:xfrm>
          <a:prstGeom prst="flowChartAlternateProcess">
            <a:avLst/>
          </a:prstGeom>
          <a:solidFill>
            <a:srgbClr val="C6D9F1">
              <a:alpha val="73000"/>
            </a:srgbClr>
          </a:solidFill>
          <a:ln w="3175">
            <a:solidFill>
              <a:srgbClr val="548DD4"/>
            </a:solidFill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СОСТАВЛЕНИЕ БЮДЖЕТА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6090752" y="1540018"/>
            <a:ext cx="2898827" cy="1494127"/>
          </a:xfrm>
          <a:prstGeom prst="flowChartAlternateProcess">
            <a:avLst/>
          </a:prstGeom>
          <a:solidFill>
            <a:srgbClr val="FBD4B4">
              <a:alpha val="85001"/>
            </a:srgbClr>
          </a:solidFill>
          <a:ln w="12700">
            <a:solidFill>
              <a:srgbClr val="FABF8F"/>
            </a:solidFill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Рассмотрение проекта решения о бюджете;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Утверждение проекта решения о бюджете;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Подписание решения о бюджете.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7174500" y="1071562"/>
            <a:ext cx="1943100" cy="639258"/>
          </a:xfrm>
          <a:prstGeom prst="flowChartAlternateProcess">
            <a:avLst/>
          </a:prstGeom>
          <a:solidFill>
            <a:srgbClr val="C6D9F1">
              <a:alpha val="88000"/>
            </a:srgbClr>
          </a:solidFill>
          <a:ln w="3175">
            <a:solidFill>
              <a:srgbClr val="548DD4"/>
            </a:solidFill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УТВЕРЖДЕНИЕ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682913" y="4021571"/>
            <a:ext cx="2887663" cy="2243714"/>
          </a:xfrm>
          <a:prstGeom prst="flowChartAlternateProcess">
            <a:avLst/>
          </a:prstGeom>
          <a:solidFill>
            <a:srgbClr val="FBD4B4">
              <a:alpha val="85001"/>
            </a:srgbClr>
          </a:solidFill>
          <a:ln w="9525">
            <a:solidFill>
              <a:srgbClr val="FABF8F"/>
            </a:solidFill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Подготовка бюджетной отчетности об исполнении бюджета;</a:t>
            </a:r>
            <a:endParaRPr kumimoji="0" 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Рассмотрение и согласование бюджетной отчетности об исполнении бюджета;</a:t>
            </a:r>
            <a:endParaRPr kumimoji="0" 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Утверждение бюджетной отчетности об исполнении бюджета;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406616" y="3656011"/>
            <a:ext cx="2066997" cy="548121"/>
          </a:xfrm>
          <a:prstGeom prst="flowChartAlternateProcess">
            <a:avLst/>
          </a:prstGeom>
          <a:solidFill>
            <a:srgbClr val="C6D9F1">
              <a:alpha val="88000"/>
            </a:srgbClr>
          </a:solidFill>
          <a:ln w="3175">
            <a:solidFill>
              <a:srgbClr val="548DD4"/>
            </a:solidFill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ОТЧЕТНОСТЬ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6143057" y="4021571"/>
            <a:ext cx="2887663" cy="2005013"/>
          </a:xfrm>
          <a:prstGeom prst="flowChartAlternateProcess">
            <a:avLst/>
          </a:prstGeom>
          <a:solidFill>
            <a:srgbClr val="FBD4B4">
              <a:alpha val="85001"/>
            </a:srgbClr>
          </a:solidFill>
          <a:ln w="9525">
            <a:solidFill>
              <a:srgbClr val="FABF8F"/>
            </a:solidFill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Подготовка документов для исполнения бюджета;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Исполнение бюджета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7202627" y="3656011"/>
            <a:ext cx="1914973" cy="406400"/>
          </a:xfrm>
          <a:prstGeom prst="flowChartAlternateProcess">
            <a:avLst/>
          </a:prstGeom>
          <a:solidFill>
            <a:srgbClr val="C6D9F1">
              <a:alpha val="88000"/>
            </a:srgbClr>
          </a:solidFill>
          <a:ln w="3175">
            <a:solidFill>
              <a:srgbClr val="548DD4"/>
            </a:solidFill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ИСПОЛНЕНИЕ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AutoShape 26"/>
          <p:cNvSpPr>
            <a:spLocks noChangeArrowheads="1"/>
          </p:cNvSpPr>
          <p:nvPr/>
        </p:nvSpPr>
        <p:spPr bwMode="auto">
          <a:xfrm>
            <a:off x="314325" y="481664"/>
            <a:ext cx="8831402" cy="446591"/>
          </a:xfrm>
          <a:prstGeom prst="flowChartAlternateProcess">
            <a:avLst/>
          </a:prstGeom>
          <a:solidFill>
            <a:srgbClr val="008000"/>
          </a:solidFill>
          <a:ln w="38100">
            <a:solidFill>
              <a:srgbClr val="F2F2F2"/>
            </a:solidFill>
            <a:miter lim="800000"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2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Какие этапы проходит бюджет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23117" y="359228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i="1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  <p:sp>
        <p:nvSpPr>
          <p:cNvPr id="16" name="Скругленный прямоугольник 4"/>
          <p:cNvSpPr/>
          <p:nvPr/>
        </p:nvSpPr>
        <p:spPr>
          <a:xfrm>
            <a:off x="4148678" y="1387477"/>
            <a:ext cx="1626655" cy="122205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0" tIns="171450" rIns="171450" bIns="171450" numCol="1" spcCol="1270" anchor="ctr" anchorCtr="0">
            <a:noAutofit/>
          </a:bodyPr>
          <a:lstStyle/>
          <a:p>
            <a:pPr lvl="0" algn="ctr" defTabSz="2000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500" kern="1200" dirty="0"/>
          </a:p>
        </p:txBody>
      </p:sp>
      <p:sp>
        <p:nvSpPr>
          <p:cNvPr id="20" name="Скругленный прямоугольник 4"/>
          <p:cNvSpPr/>
          <p:nvPr/>
        </p:nvSpPr>
        <p:spPr>
          <a:xfrm>
            <a:off x="6101916" y="1628800"/>
            <a:ext cx="2520000" cy="1188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0" tIns="171450" rIns="171450" bIns="171450" numCol="1" spcCol="1270" anchor="ctr" anchorCtr="0">
            <a:noAutofit/>
          </a:bodyPr>
          <a:lstStyle/>
          <a:p>
            <a:pPr lvl="0" algn="ctr" defTabSz="2000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500" kern="1200" dirty="0"/>
          </a:p>
        </p:txBody>
      </p:sp>
      <p:sp>
        <p:nvSpPr>
          <p:cNvPr id="34" name="Номер слайда 17"/>
          <p:cNvSpPr txBox="1"/>
          <p:nvPr/>
        </p:nvSpPr>
        <p:spPr>
          <a:xfrm>
            <a:off x="6984000" y="6480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3A37E2-5D0A-4213-9953-B665852D344C}" type="slidenum">
              <a:rPr lang="ru-RU" smtClean="0"/>
            </a:fld>
            <a:endParaRPr lang="ru-RU" dirty="0"/>
          </a:p>
        </p:txBody>
      </p:sp>
      <p:sp>
        <p:nvSpPr>
          <p:cNvPr id="47" name="AutoShape 77"/>
          <p:cNvSpPr>
            <a:spLocks noChangeArrowheads="1"/>
          </p:cNvSpPr>
          <p:nvPr/>
        </p:nvSpPr>
        <p:spPr bwMode="auto">
          <a:xfrm>
            <a:off x="266700" y="457200"/>
            <a:ext cx="8738755" cy="638175"/>
          </a:xfrm>
          <a:prstGeom prst="flowChartAlternateProcess">
            <a:avLst/>
          </a:prstGeom>
          <a:solidFill>
            <a:srgbClr val="008000"/>
          </a:solidFill>
          <a:ln w="38100">
            <a:solidFill>
              <a:srgbClr val="F2F2F2"/>
            </a:solidFill>
            <a:miter lim="800000"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Бюджетный процесс </a:t>
            </a: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48" name="Rectangle 74"/>
          <p:cNvSpPr>
            <a:spLocks noChangeArrowheads="1"/>
          </p:cNvSpPr>
          <p:nvPr/>
        </p:nvSpPr>
        <p:spPr bwMode="auto">
          <a:xfrm>
            <a:off x="268288" y="1628800"/>
            <a:ext cx="3849687" cy="857250"/>
          </a:xfrm>
          <a:prstGeom prst="rect">
            <a:avLst/>
          </a:prstGeom>
          <a:gradFill rotWithShape="0">
            <a:gsLst>
              <a:gs pos="0">
                <a:srgbClr val="B2A1C7"/>
              </a:gs>
              <a:gs pos="100000">
                <a:srgbClr val="5E4878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3F3151"/>
            </a:solidFill>
            <a:miter lim="800000"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700" b="1" i="0" u="none" strike="noStrike" cap="none" normalizeH="0" baseline="0" dirty="0">
                <a:ln>
                  <a:noFill/>
                </a:ln>
                <a:solidFill>
                  <a:srgbClr val="F2F2F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ЭТАПЫ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700" b="1" i="0" u="none" strike="noStrike" cap="none" normalizeH="0" baseline="0" dirty="0">
                <a:ln>
                  <a:noFill/>
                </a:ln>
                <a:solidFill>
                  <a:srgbClr val="F2F2F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БЮДЖЕТНОГО ПРОЦЕССА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49" name="Rectangle 76"/>
          <p:cNvSpPr>
            <a:spLocks noChangeArrowheads="1"/>
          </p:cNvSpPr>
          <p:nvPr/>
        </p:nvSpPr>
        <p:spPr bwMode="auto">
          <a:xfrm>
            <a:off x="268288" y="2455717"/>
            <a:ext cx="3849687" cy="857250"/>
          </a:xfrm>
          <a:prstGeom prst="rect">
            <a:avLst/>
          </a:prstGeom>
          <a:gradFill rotWithShape="0">
            <a:gsLst>
              <a:gs pos="0">
                <a:srgbClr val="FD7B91"/>
              </a:gs>
              <a:gs pos="100000">
                <a:srgbClr val="F80C4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28398" dir="3806097" algn="ctr" rotWithShape="0">
              <a:srgbClr val="3F3151"/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Составление 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проекта бюджета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50" name="Rectangle 65"/>
          <p:cNvSpPr>
            <a:spLocks noChangeArrowheads="1"/>
          </p:cNvSpPr>
          <p:nvPr/>
        </p:nvSpPr>
        <p:spPr bwMode="auto">
          <a:xfrm>
            <a:off x="268288" y="3285692"/>
            <a:ext cx="3849687" cy="857250"/>
          </a:xfrm>
          <a:prstGeom prst="rect">
            <a:avLst/>
          </a:prstGeom>
          <a:gradFill rotWithShape="0">
            <a:gsLst>
              <a:gs pos="0">
                <a:srgbClr val="9999FF"/>
              </a:gs>
              <a:gs pos="100000">
                <a:srgbClr val="493BFB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28398" dir="3806097" algn="ctr" rotWithShape="0">
              <a:srgbClr val="3F3151"/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Рассмотрение и утверждение бюджета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51" name="Rectangle 66"/>
          <p:cNvSpPr>
            <a:spLocks noChangeArrowheads="1"/>
          </p:cNvSpPr>
          <p:nvPr/>
        </p:nvSpPr>
        <p:spPr bwMode="auto">
          <a:xfrm>
            <a:off x="268288" y="4126490"/>
            <a:ext cx="3849687" cy="857250"/>
          </a:xfrm>
          <a:prstGeom prst="rect">
            <a:avLst/>
          </a:prstGeom>
          <a:gradFill rotWithShape="0">
            <a:gsLst>
              <a:gs pos="0">
                <a:srgbClr val="FBC86D"/>
              </a:gs>
              <a:gs pos="100000">
                <a:srgbClr val="DE5A08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28398" dir="3806097" algn="ctr" rotWithShape="0">
              <a:srgbClr val="3F3151"/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Контроль и исполнение бюджета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268288" y="4965267"/>
            <a:ext cx="3849687" cy="981075"/>
          </a:xfrm>
          <a:prstGeom prst="rect">
            <a:avLst/>
          </a:prstGeom>
          <a:gradFill rotWithShape="0">
            <a:gsLst>
              <a:gs pos="0">
                <a:srgbClr val="92D050"/>
              </a:gs>
              <a:gs pos="100000">
                <a:srgbClr val="00B05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28398" dir="3806097" algn="ctr" rotWithShape="0">
              <a:srgbClr val="3F3151"/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Составление, рассмотрение, утверждение бюджетной отчетности и внешняя проверка</a:t>
            </a: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53" name="AutoShape 73"/>
          <p:cNvSpPr>
            <a:spLocks noChangeArrowheads="1"/>
          </p:cNvSpPr>
          <p:nvPr/>
        </p:nvSpPr>
        <p:spPr bwMode="auto">
          <a:xfrm>
            <a:off x="3775391" y="2442847"/>
            <a:ext cx="352425" cy="333375"/>
          </a:xfrm>
          <a:prstGeom prst="flowChartMerge">
            <a:avLst/>
          </a:prstGeom>
          <a:gradFill rotWithShape="0">
            <a:gsLst>
              <a:gs pos="0">
                <a:srgbClr val="8064A2">
                  <a:gamma/>
                  <a:shade val="46275"/>
                  <a:invGamma/>
                </a:srgbClr>
              </a:gs>
              <a:gs pos="100000">
                <a:srgbClr val="8064A2"/>
              </a:gs>
            </a:gsLst>
            <a:lin ang="5400000" scaled="1"/>
          </a:gradFill>
          <a:ln>
            <a:noFill/>
          </a:ln>
          <a:effectLst>
            <a:outerShdw dist="28398" dir="3806097" algn="ctr" rotWithShape="0">
              <a:srgbClr val="3F3151"/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4" name="AutoShape 68"/>
          <p:cNvSpPr>
            <a:spLocks noChangeArrowheads="1"/>
          </p:cNvSpPr>
          <p:nvPr/>
        </p:nvSpPr>
        <p:spPr bwMode="auto">
          <a:xfrm>
            <a:off x="3765550" y="3285692"/>
            <a:ext cx="352425" cy="333375"/>
          </a:xfrm>
          <a:prstGeom prst="flowChartMerge">
            <a:avLst/>
          </a:prstGeom>
          <a:gradFill rotWithShape="0">
            <a:gsLst>
              <a:gs pos="0">
                <a:srgbClr val="F80C44"/>
              </a:gs>
              <a:gs pos="100000">
                <a:srgbClr val="F80C44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>
            <a:outerShdw dist="28398" dir="3806097" algn="ctr" rotWithShape="0">
              <a:srgbClr val="3F3151"/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5" name="AutoShape 69"/>
          <p:cNvSpPr>
            <a:spLocks noChangeArrowheads="1"/>
          </p:cNvSpPr>
          <p:nvPr/>
        </p:nvSpPr>
        <p:spPr bwMode="auto">
          <a:xfrm>
            <a:off x="3765550" y="4126490"/>
            <a:ext cx="352425" cy="333375"/>
          </a:xfrm>
          <a:prstGeom prst="flowChartMerge">
            <a:avLst/>
          </a:prstGeom>
          <a:gradFill rotWithShape="0">
            <a:gsLst>
              <a:gs pos="0">
                <a:srgbClr val="493BFB"/>
              </a:gs>
              <a:gs pos="100000">
                <a:srgbClr val="493BFB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>
            <a:outerShdw dist="28398" dir="3806097" algn="ctr" rotWithShape="0">
              <a:srgbClr val="3F3151"/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6" name="AutoShape 70"/>
          <p:cNvSpPr>
            <a:spLocks noChangeArrowheads="1"/>
          </p:cNvSpPr>
          <p:nvPr/>
        </p:nvSpPr>
        <p:spPr bwMode="auto">
          <a:xfrm>
            <a:off x="3765549" y="4942609"/>
            <a:ext cx="352425" cy="333375"/>
          </a:xfrm>
          <a:prstGeom prst="flowChartMerge">
            <a:avLst/>
          </a:prstGeom>
          <a:gradFill rotWithShape="0">
            <a:gsLst>
              <a:gs pos="0">
                <a:srgbClr val="DE5A08"/>
              </a:gs>
              <a:gs pos="100000">
                <a:srgbClr val="DE5A08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>
            <a:outerShdw dist="28398" dir="3806097" algn="ctr" rotWithShape="0">
              <a:srgbClr val="3F3151"/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7" name="AutoShape 75"/>
          <p:cNvSpPr>
            <a:spLocks noChangeArrowheads="1"/>
          </p:cNvSpPr>
          <p:nvPr/>
        </p:nvSpPr>
        <p:spPr bwMode="auto">
          <a:xfrm>
            <a:off x="4309385" y="1489075"/>
            <a:ext cx="4696070" cy="8001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548DD4"/>
              </a:gs>
              <a:gs pos="100000">
                <a:srgbClr val="548DD4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28398" dir="3806097" algn="ctr" rotWithShape="0">
              <a:srgbClr val="974706"/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Участники бюджетного процесса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58" name="AutoShape 71"/>
          <p:cNvSpPr>
            <a:spLocks noChangeArrowheads="1"/>
          </p:cNvSpPr>
          <p:nvPr/>
        </p:nvSpPr>
        <p:spPr bwMode="auto">
          <a:xfrm>
            <a:off x="4309385" y="2579543"/>
            <a:ext cx="2445797" cy="609599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6D9F1"/>
              </a:gs>
              <a:gs pos="100000">
                <a:srgbClr val="8DB3E2"/>
              </a:gs>
            </a:gsLst>
            <a:lin ang="5400000" scaled="1"/>
          </a:gradFill>
          <a:ln>
            <a:noFill/>
          </a:ln>
          <a:effectLst>
            <a:outerShdw dist="28398" dir="3806097" algn="ctr" rotWithShape="0">
              <a:srgbClr val="3F3151"/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Глава муниципального образования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59" name="AutoShape 72"/>
          <p:cNvSpPr>
            <a:spLocks noChangeArrowheads="1"/>
          </p:cNvSpPr>
          <p:nvPr/>
        </p:nvSpPr>
        <p:spPr bwMode="auto">
          <a:xfrm>
            <a:off x="6908800" y="2540001"/>
            <a:ext cx="2027281" cy="74569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6D9F1"/>
              </a:gs>
              <a:gs pos="100000">
                <a:srgbClr val="8DB3E2"/>
              </a:gs>
            </a:gsLst>
            <a:lin ang="5400000" scaled="1"/>
          </a:gradFill>
          <a:ln>
            <a:noFill/>
          </a:ln>
          <a:effectLst>
            <a:outerShdw dist="28398" dir="3806097" algn="ctr" rotWithShape="0">
              <a:srgbClr val="3F3151"/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Органы местного самоуправления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60" name="AutoShape 64"/>
          <p:cNvSpPr>
            <a:spLocks noChangeArrowheads="1"/>
          </p:cNvSpPr>
          <p:nvPr/>
        </p:nvSpPr>
        <p:spPr bwMode="auto">
          <a:xfrm>
            <a:off x="4309384" y="3413413"/>
            <a:ext cx="4626697" cy="10191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6D9F1"/>
              </a:gs>
              <a:gs pos="100000">
                <a:srgbClr val="8DB3E2"/>
              </a:gs>
            </a:gsLst>
            <a:lin ang="5400000" scaled="1"/>
          </a:gradFill>
          <a:ln>
            <a:noFill/>
          </a:ln>
          <a:effectLst>
            <a:outerShdw dist="28398" dir="3806097" algn="ctr" rotWithShape="0">
              <a:srgbClr val="3F3151"/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Главные администраторы (администраторы) источников финансирования дефицита бюджета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61" name="AutoShape 63"/>
          <p:cNvSpPr>
            <a:spLocks noChangeArrowheads="1"/>
          </p:cNvSpPr>
          <p:nvPr/>
        </p:nvSpPr>
        <p:spPr bwMode="auto">
          <a:xfrm>
            <a:off x="5787749" y="4523509"/>
            <a:ext cx="3148333" cy="838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6D9F1"/>
              </a:gs>
              <a:gs pos="100000">
                <a:srgbClr val="8DB3E2"/>
              </a:gs>
            </a:gsLst>
            <a:lin ang="5400000" scaled="1"/>
          </a:gradFill>
          <a:ln>
            <a:noFill/>
          </a:ln>
          <a:effectLst>
            <a:outerShdw dist="28398" dir="3806097" algn="ctr" rotWithShape="0">
              <a:srgbClr val="3F3151"/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Главные администраторы (администраторы) доходов бюджета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62" name="AutoShape 62"/>
          <p:cNvSpPr>
            <a:spLocks noChangeArrowheads="1"/>
          </p:cNvSpPr>
          <p:nvPr/>
        </p:nvSpPr>
        <p:spPr bwMode="auto">
          <a:xfrm>
            <a:off x="4309385" y="5455804"/>
            <a:ext cx="2805907" cy="73527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6D9F1"/>
              </a:gs>
              <a:gs pos="100000">
                <a:srgbClr val="8DB3E2"/>
              </a:gs>
            </a:gsLst>
            <a:lin ang="5400000" scaled="1"/>
          </a:gradFill>
          <a:ln>
            <a:noFill/>
          </a:ln>
          <a:effectLst>
            <a:outerShdw dist="28398" dir="3806097" algn="ctr" rotWithShape="0">
              <a:srgbClr val="3F3151"/>
            </a:outerShdw>
          </a:effectLst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Главные распорядители средств бюджета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63" name="Rectangle 78"/>
          <p:cNvSpPr>
            <a:spLocks noChangeArrowheads="1"/>
          </p:cNvSpPr>
          <p:nvPr/>
        </p:nvSpPr>
        <p:spPr bwMode="auto">
          <a:xfrm>
            <a:off x="0" y="43934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4097" name="Rectangle 86"/>
          <p:cNvSpPr>
            <a:spLocks noChangeArrowheads="1"/>
          </p:cNvSpPr>
          <p:nvPr/>
        </p:nvSpPr>
        <p:spPr bwMode="auto">
          <a:xfrm>
            <a:off x="0" y="758280"/>
            <a:ext cx="18473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4099" name="Rectangle 92"/>
          <p:cNvSpPr>
            <a:spLocks noChangeArrowheads="1"/>
          </p:cNvSpPr>
          <p:nvPr/>
        </p:nvSpPr>
        <p:spPr bwMode="auto">
          <a:xfrm>
            <a:off x="0" y="1215480"/>
            <a:ext cx="18473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4101" name="Rectangle 96"/>
          <p:cNvSpPr>
            <a:spLocks noChangeArrowheads="1"/>
          </p:cNvSpPr>
          <p:nvPr/>
        </p:nvSpPr>
        <p:spPr bwMode="auto">
          <a:xfrm>
            <a:off x="0" y="1872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95900" algn="l"/>
              </a:tabLst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359229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i="1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  <p:sp>
        <p:nvSpPr>
          <p:cNvPr id="34" name="Номер слайда 17"/>
          <p:cNvSpPr txBox="1"/>
          <p:nvPr/>
        </p:nvSpPr>
        <p:spPr>
          <a:xfrm>
            <a:off x="6984000" y="6480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3A37E2-5D0A-4213-9953-B665852D344C}" type="slidenum">
              <a:rPr lang="ru-RU" smtClean="0"/>
            </a:fld>
            <a:endParaRPr lang="ru-RU" dirty="0"/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>
          <a:xfrm>
            <a:off x="107950" y="188913"/>
            <a:ext cx="8786813" cy="6480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542925" algn="just">
              <a:buFontTx/>
              <a:buNone/>
            </a:pPr>
            <a:endParaRPr lang="ru-RU" altLang="ru-RU" sz="1800" b="1">
              <a:solidFill>
                <a:srgbClr val="0033CC"/>
              </a:solidFill>
              <a:latin typeface="Times New Roman" panose="02020603050405020304" pitchFamily="18" charset="0"/>
            </a:endParaRPr>
          </a:p>
          <a:p>
            <a:pPr marL="0" indent="542925" algn="just">
              <a:buFontTx/>
              <a:buNone/>
            </a:pPr>
            <a:endParaRPr lang="ru-RU" altLang="ru-RU" sz="1800" b="1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" name="AutoShape 7"/>
          <p:cNvSpPr>
            <a:spLocks noChangeArrowheads="1"/>
          </p:cNvSpPr>
          <p:nvPr/>
        </p:nvSpPr>
        <p:spPr bwMode="auto">
          <a:xfrm>
            <a:off x="520700" y="581891"/>
            <a:ext cx="3645329" cy="1762346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ru-RU" altLang="ru-RU" sz="1300">
              <a:latin typeface="Times New Roman" panose="02020603050405020304" pitchFamily="18" charset="0"/>
            </a:endParaRPr>
          </a:p>
        </p:txBody>
      </p:sp>
      <p:sp>
        <p:nvSpPr>
          <p:cNvPr id="37" name="AutoShape 8"/>
          <p:cNvSpPr>
            <a:spLocks noChangeArrowheads="1"/>
          </p:cNvSpPr>
          <p:nvPr/>
        </p:nvSpPr>
        <p:spPr bwMode="auto">
          <a:xfrm>
            <a:off x="345950" y="4470897"/>
            <a:ext cx="3597375" cy="1804955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ru-RU" altLang="ru-RU" sz="1300">
              <a:latin typeface="Times New Roman" panose="02020603050405020304" pitchFamily="18" charset="0"/>
            </a:endParaRPr>
          </a:p>
        </p:txBody>
      </p:sp>
      <p:sp>
        <p:nvSpPr>
          <p:cNvPr id="38" name="AutoShape 7"/>
          <p:cNvSpPr>
            <a:spLocks noChangeArrowheads="1"/>
          </p:cNvSpPr>
          <p:nvPr/>
        </p:nvSpPr>
        <p:spPr bwMode="auto">
          <a:xfrm>
            <a:off x="5185747" y="4429319"/>
            <a:ext cx="3755157" cy="1599475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ru-RU" altLang="ru-RU" sz="1300">
              <a:latin typeface="Times New Roman" panose="02020603050405020304" pitchFamily="18" charset="0"/>
            </a:endParaRP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684213" y="1412875"/>
            <a:ext cx="194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900"/>
          </a:p>
        </p:txBody>
      </p:sp>
      <p:sp>
        <p:nvSpPr>
          <p:cNvPr id="40" name="Text Box 40"/>
          <p:cNvSpPr txBox="1">
            <a:spLocks noChangeArrowheads="1"/>
          </p:cNvSpPr>
          <p:nvPr/>
        </p:nvSpPr>
        <p:spPr bwMode="auto">
          <a:xfrm>
            <a:off x="749073" y="847511"/>
            <a:ext cx="3194252" cy="12311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+mn-lt"/>
              </a:rPr>
              <a:t>Дотации </a:t>
            </a:r>
            <a:endParaRPr lang="ru-RU" altLang="ru-RU" b="1" dirty="0">
              <a:latin typeface="+mn-lt"/>
            </a:endParaRPr>
          </a:p>
          <a:p>
            <a:pPr eaLnBrk="1" hangingPunct="1"/>
            <a:r>
              <a:rPr lang="ru-RU" altLang="ru-RU" sz="1400" b="1" dirty="0">
                <a:latin typeface="+mn-lt"/>
              </a:rPr>
              <a:t>(</a:t>
            </a:r>
            <a:r>
              <a:rPr lang="ru-RU" altLang="ru-RU" sz="1400" b="1" i="1" dirty="0">
                <a:latin typeface="+mn-lt"/>
              </a:rPr>
              <a:t>от лат. «</a:t>
            </a:r>
            <a:r>
              <a:rPr lang="en-US" altLang="ru-RU" sz="1400" b="1" i="1" dirty="0" err="1">
                <a:latin typeface="+mn-lt"/>
              </a:rPr>
              <a:t>Dotatio</a:t>
            </a:r>
            <a:r>
              <a:rPr lang="ru-RU" altLang="ru-RU" sz="1400" b="1" i="1" dirty="0">
                <a:latin typeface="+mn-lt"/>
              </a:rPr>
              <a:t>» -дар, пожертвование</a:t>
            </a:r>
            <a:r>
              <a:rPr lang="ru-RU" altLang="ru-RU" sz="1400" b="1" dirty="0">
                <a:latin typeface="+mn-lt"/>
              </a:rPr>
              <a:t>)</a:t>
            </a:r>
            <a:endParaRPr lang="ru-RU" altLang="ru-RU" sz="1400" b="1" dirty="0">
              <a:latin typeface="+mn-lt"/>
            </a:endParaRPr>
          </a:p>
          <a:p>
            <a:pPr eaLnBrk="1" hangingPunct="1"/>
            <a:r>
              <a:rPr lang="ru-RU" altLang="ru-RU" sz="1400" dirty="0">
                <a:latin typeface="+mn-lt"/>
              </a:rPr>
              <a:t>Предоставляется без определения конкретной цели их использования</a:t>
            </a:r>
            <a:endParaRPr lang="ru-RU" altLang="ru-RU" sz="1400" dirty="0">
              <a:latin typeface="+mn-lt"/>
            </a:endParaRPr>
          </a:p>
        </p:txBody>
      </p:sp>
      <p:sp>
        <p:nvSpPr>
          <p:cNvPr id="41" name="Text Box 41"/>
          <p:cNvSpPr txBox="1">
            <a:spLocks noChangeArrowheads="1"/>
          </p:cNvSpPr>
          <p:nvPr/>
        </p:nvSpPr>
        <p:spPr bwMode="auto">
          <a:xfrm>
            <a:off x="433324" y="4703046"/>
            <a:ext cx="3422625" cy="14465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+mn-lt"/>
              </a:rPr>
              <a:t>Субвенции </a:t>
            </a:r>
            <a:endParaRPr lang="ru-RU" altLang="ru-RU" b="1" dirty="0">
              <a:latin typeface="+mn-lt"/>
            </a:endParaRPr>
          </a:p>
          <a:p>
            <a:pPr eaLnBrk="1" hangingPunct="1"/>
            <a:r>
              <a:rPr lang="ru-RU" altLang="ru-RU" sz="1400" b="1" dirty="0">
                <a:latin typeface="+mn-lt"/>
              </a:rPr>
              <a:t>(</a:t>
            </a:r>
            <a:r>
              <a:rPr lang="ru-RU" altLang="ru-RU" sz="1400" b="1" i="1" dirty="0">
                <a:latin typeface="+mn-lt"/>
              </a:rPr>
              <a:t>от лат.</a:t>
            </a:r>
            <a:r>
              <a:rPr lang="en-US" altLang="ru-RU" sz="1400" b="1" i="1" dirty="0">
                <a:latin typeface="+mn-lt"/>
              </a:rPr>
              <a:t> </a:t>
            </a:r>
            <a:r>
              <a:rPr lang="ru-RU" altLang="ru-RU" sz="1400" b="1" i="1" dirty="0">
                <a:latin typeface="+mn-lt"/>
              </a:rPr>
              <a:t>«</a:t>
            </a:r>
            <a:r>
              <a:rPr lang="en-US" altLang="ru-RU" sz="1400" b="1" i="1" dirty="0" err="1">
                <a:latin typeface="+mn-lt"/>
              </a:rPr>
              <a:t>Subvenire</a:t>
            </a:r>
            <a:r>
              <a:rPr lang="ru-RU" altLang="ru-RU" sz="1400" b="1" i="1" dirty="0">
                <a:latin typeface="+mn-lt"/>
              </a:rPr>
              <a:t>»</a:t>
            </a:r>
            <a:r>
              <a:rPr lang="en-US" altLang="ru-RU" sz="1400" b="1" i="1" dirty="0">
                <a:latin typeface="+mn-lt"/>
              </a:rPr>
              <a:t> - </a:t>
            </a:r>
            <a:r>
              <a:rPr lang="ru-RU" altLang="ru-RU" sz="1400" b="1" i="1" dirty="0">
                <a:latin typeface="+mn-lt"/>
              </a:rPr>
              <a:t>приходить на помощь</a:t>
            </a:r>
            <a:r>
              <a:rPr lang="ru-RU" altLang="ru-RU" sz="1400" b="1" dirty="0">
                <a:latin typeface="+mn-lt"/>
              </a:rPr>
              <a:t>)</a:t>
            </a:r>
            <a:endParaRPr lang="ru-RU" altLang="ru-RU" sz="1400" b="1" dirty="0">
              <a:latin typeface="+mn-lt"/>
            </a:endParaRPr>
          </a:p>
          <a:p>
            <a:pPr eaLnBrk="1" hangingPunct="1"/>
            <a:r>
              <a:rPr lang="ru-RU" altLang="ru-RU" sz="1400" dirty="0">
                <a:latin typeface="+mn-lt"/>
              </a:rPr>
              <a:t>Предоставляются на финансирование «переданных» другим публично-правовым образованиям полномочий</a:t>
            </a:r>
            <a:endParaRPr lang="ru-RU" altLang="ru-RU" sz="1400" dirty="0">
              <a:latin typeface="+mn-lt"/>
            </a:endParaRPr>
          </a:p>
        </p:txBody>
      </p: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5338825" y="4627269"/>
            <a:ext cx="3409639" cy="12311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+mn-lt"/>
              </a:rPr>
              <a:t>Субсидии </a:t>
            </a:r>
            <a:endParaRPr lang="ru-RU" altLang="ru-RU" b="1" dirty="0">
              <a:latin typeface="+mn-lt"/>
            </a:endParaRPr>
          </a:p>
          <a:p>
            <a:pPr eaLnBrk="1" hangingPunct="1"/>
            <a:r>
              <a:rPr lang="ru-RU" altLang="ru-RU" sz="1400" b="1" i="1" dirty="0">
                <a:latin typeface="+mn-lt"/>
              </a:rPr>
              <a:t>(от лат. «</a:t>
            </a:r>
            <a:r>
              <a:rPr lang="en-US" altLang="ru-RU" sz="1400" b="1" i="1" dirty="0" err="1">
                <a:latin typeface="+mn-lt"/>
              </a:rPr>
              <a:t>Subsiduim</a:t>
            </a:r>
            <a:r>
              <a:rPr lang="ru-RU" altLang="ru-RU" sz="1400" b="1" i="1" dirty="0">
                <a:latin typeface="+mn-lt"/>
              </a:rPr>
              <a:t>» - поддержка)</a:t>
            </a:r>
            <a:endParaRPr lang="ru-RU" altLang="ru-RU" sz="1400" b="1" i="1" dirty="0">
              <a:latin typeface="+mn-lt"/>
            </a:endParaRPr>
          </a:p>
          <a:p>
            <a:pPr eaLnBrk="1" hangingPunct="1"/>
            <a:r>
              <a:rPr lang="ru-RU" altLang="ru-RU" sz="1400" dirty="0">
                <a:latin typeface="+mn-lt"/>
              </a:rPr>
              <a:t>Предоставляются на условиях долевого </a:t>
            </a:r>
            <a:r>
              <a:rPr lang="ru-RU" altLang="ru-RU" sz="1400" dirty="0" err="1">
                <a:latin typeface="+mn-lt"/>
              </a:rPr>
              <a:t>софинансирования</a:t>
            </a:r>
            <a:r>
              <a:rPr lang="ru-RU" altLang="ru-RU" sz="1400" dirty="0">
                <a:latin typeface="+mn-lt"/>
              </a:rPr>
              <a:t> расходов других бюджетов</a:t>
            </a:r>
            <a:endParaRPr lang="ru-RU" altLang="ru-RU" sz="1400" dirty="0">
              <a:latin typeface="+mn-lt"/>
            </a:endParaRPr>
          </a:p>
        </p:txBody>
      </p:sp>
      <p:sp>
        <p:nvSpPr>
          <p:cNvPr id="43" name="Line 43"/>
          <p:cNvSpPr>
            <a:spLocks noChangeShapeType="1"/>
          </p:cNvSpPr>
          <p:nvPr/>
        </p:nvSpPr>
        <p:spPr bwMode="auto">
          <a:xfrm flipH="1">
            <a:off x="2398809" y="3880703"/>
            <a:ext cx="589014" cy="439678"/>
          </a:xfrm>
          <a:prstGeom prst="line">
            <a:avLst/>
          </a:prstGeom>
          <a:noFill/>
          <a:ln w="38100">
            <a:solidFill>
              <a:schemeClr val="accent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" name="Line 44"/>
          <p:cNvSpPr>
            <a:spLocks noChangeShapeType="1"/>
          </p:cNvSpPr>
          <p:nvPr/>
        </p:nvSpPr>
        <p:spPr bwMode="auto">
          <a:xfrm flipH="1">
            <a:off x="6065107" y="2537618"/>
            <a:ext cx="451107" cy="394815"/>
          </a:xfrm>
          <a:custGeom>
            <a:avLst/>
            <a:gdLst>
              <a:gd name="connsiteX0" fmla="*/ 0 w 327025"/>
              <a:gd name="connsiteY0" fmla="*/ 0 h 187325"/>
              <a:gd name="connsiteX1" fmla="*/ 327025 w 327025"/>
              <a:gd name="connsiteY1" fmla="*/ 187325 h 187325"/>
              <a:gd name="connsiteX0-1" fmla="*/ 584998 w 595321"/>
              <a:gd name="connsiteY0-2" fmla="*/ 389495 h 394815"/>
              <a:gd name="connsiteX1-3" fmla="*/ 10323 w 595321"/>
              <a:gd name="connsiteY1-4" fmla="*/ 5320 h 39481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595321" h="394815">
                <a:moveTo>
                  <a:pt x="584998" y="389495"/>
                </a:moveTo>
                <a:cubicBezTo>
                  <a:pt x="694006" y="451937"/>
                  <a:pt x="-98685" y="-57122"/>
                  <a:pt x="10323" y="5320"/>
                </a:cubicBezTo>
              </a:path>
            </a:pathLst>
          </a:custGeom>
          <a:noFill/>
          <a:ln w="38100">
            <a:solidFill>
              <a:schemeClr val="accent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" name="Line 45"/>
          <p:cNvSpPr>
            <a:spLocks noChangeShapeType="1"/>
          </p:cNvSpPr>
          <p:nvPr/>
        </p:nvSpPr>
        <p:spPr bwMode="auto">
          <a:xfrm>
            <a:off x="6065107" y="3880703"/>
            <a:ext cx="576262" cy="323815"/>
          </a:xfrm>
          <a:prstGeom prst="line">
            <a:avLst/>
          </a:prstGeom>
          <a:noFill/>
          <a:ln w="38100">
            <a:solidFill>
              <a:schemeClr val="accent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6" name="AutoShape 8"/>
          <p:cNvSpPr>
            <a:spLocks noChangeArrowheads="1"/>
          </p:cNvSpPr>
          <p:nvPr/>
        </p:nvSpPr>
        <p:spPr bwMode="auto">
          <a:xfrm>
            <a:off x="4809507" y="581891"/>
            <a:ext cx="3938957" cy="1909153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ru-RU" altLang="ru-RU" sz="1300">
              <a:latin typeface="Times New Roman" panose="02020603050405020304" pitchFamily="18" charset="0"/>
            </a:endParaRPr>
          </a:p>
        </p:txBody>
      </p:sp>
      <p:sp>
        <p:nvSpPr>
          <p:cNvPr id="47" name="Line 50"/>
          <p:cNvSpPr>
            <a:spLocks noChangeShapeType="1"/>
          </p:cNvSpPr>
          <p:nvPr/>
        </p:nvSpPr>
        <p:spPr bwMode="auto">
          <a:xfrm>
            <a:off x="2458582" y="2511442"/>
            <a:ext cx="529242" cy="420991"/>
          </a:xfrm>
          <a:custGeom>
            <a:avLst/>
            <a:gdLst>
              <a:gd name="connsiteX0" fmla="*/ 0 w 404291"/>
              <a:gd name="connsiteY0" fmla="*/ 0 h 357926"/>
              <a:gd name="connsiteX1" fmla="*/ 404291 w 404291"/>
              <a:gd name="connsiteY1" fmla="*/ 357926 h 357926"/>
              <a:gd name="connsiteX0-1" fmla="*/ 376809 w 395909"/>
              <a:gd name="connsiteY0-2" fmla="*/ 394064 h 409454"/>
              <a:gd name="connsiteX1-3" fmla="*/ 19100 w 395909"/>
              <a:gd name="connsiteY1-4" fmla="*/ 15390 h 40945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95909" h="409454">
                <a:moveTo>
                  <a:pt x="376809" y="394064"/>
                </a:moveTo>
                <a:cubicBezTo>
                  <a:pt x="511573" y="513373"/>
                  <a:pt x="-115664" y="-103919"/>
                  <a:pt x="19100" y="15390"/>
                </a:cubicBezTo>
              </a:path>
            </a:pathLst>
          </a:custGeom>
          <a:noFill/>
          <a:ln w="38100">
            <a:solidFill>
              <a:schemeClr val="accent6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" name="Text Box 51"/>
          <p:cNvSpPr txBox="1">
            <a:spLocks noChangeArrowheads="1"/>
          </p:cNvSpPr>
          <p:nvPr/>
        </p:nvSpPr>
        <p:spPr bwMode="auto">
          <a:xfrm>
            <a:off x="5006469" y="665400"/>
            <a:ext cx="3528392" cy="17235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+mn-lt"/>
              </a:rPr>
              <a:t>Иные межбюджетные трансферты</a:t>
            </a:r>
            <a:r>
              <a:rPr lang="ru-RU" altLang="ru-RU" sz="900" dirty="0">
                <a:latin typeface="+mn-lt"/>
              </a:rPr>
              <a:t> </a:t>
            </a:r>
            <a:r>
              <a:rPr lang="ru-RU" altLang="ru-RU" sz="1400" b="1" i="1" dirty="0">
                <a:latin typeface="+mn-lt"/>
              </a:rPr>
              <a:t>(</a:t>
            </a:r>
            <a:r>
              <a:rPr lang="ru-RU" altLang="ru-RU" sz="1400" b="1" i="1" dirty="0" err="1">
                <a:latin typeface="+mn-lt"/>
              </a:rPr>
              <a:t>Трансфе́рт</a:t>
            </a:r>
            <a:r>
              <a:rPr lang="ru-RU" altLang="ru-RU" sz="1400" b="1" i="1" dirty="0">
                <a:latin typeface="+mn-lt"/>
              </a:rPr>
              <a:t> от лат. «</a:t>
            </a:r>
            <a:r>
              <a:rPr lang="ru-RU" altLang="ru-RU" sz="1400" b="1" i="1" dirty="0" err="1">
                <a:latin typeface="+mn-lt"/>
              </a:rPr>
              <a:t>Transfero</a:t>
            </a:r>
            <a:r>
              <a:rPr lang="ru-RU" altLang="ru-RU" sz="1400" b="1" i="1" dirty="0">
                <a:latin typeface="+mn-lt"/>
              </a:rPr>
              <a:t>»-</a:t>
            </a:r>
            <a:r>
              <a:rPr lang="ru-RU" altLang="ru-RU" sz="1400" b="1" i="1" dirty="0" err="1">
                <a:latin typeface="+mn-lt"/>
              </a:rPr>
              <a:t>переношу,перемещаю</a:t>
            </a:r>
            <a:r>
              <a:rPr lang="ru-RU" altLang="ru-RU" sz="1400" b="1" i="1" dirty="0">
                <a:latin typeface="+mn-lt"/>
              </a:rPr>
              <a:t>)</a:t>
            </a:r>
            <a:r>
              <a:rPr lang="ru-RU" altLang="ru-RU" sz="1400" b="1" dirty="0">
                <a:latin typeface="+mn-lt"/>
              </a:rPr>
              <a:t> </a:t>
            </a:r>
            <a:r>
              <a:rPr lang="ru-RU" altLang="ru-RU" sz="1400" dirty="0">
                <a:latin typeface="+mn-lt"/>
              </a:rPr>
              <a:t>Предоставляются на осуществление части полномочий по решению вопросов местного значения в соответствии с заключенными соглашениями</a:t>
            </a:r>
            <a:endParaRPr lang="ru-RU" altLang="ru-RU" sz="900" b="1" dirty="0">
              <a:latin typeface="+mn-lt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2627313" y="2537618"/>
            <a:ext cx="3725925" cy="191281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altLang="ru-RU" sz="2400" b="1" i="1" dirty="0">
              <a:latin typeface="Times New Roman" panose="02020603050405020304" pitchFamily="18" charset="0"/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2816005" y="2673979"/>
            <a:ext cx="3363122" cy="1640096"/>
          </a:xfrm>
          <a:prstGeom prst="ellipse">
            <a:avLst/>
          </a:prstGeom>
          <a:solidFill>
            <a:srgbClr val="008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200" b="1" i="1" dirty="0"/>
              <a:t>Межбюджетные трансферты</a:t>
            </a:r>
            <a:endParaRPr lang="ru-RU" altLang="ru-RU" sz="2200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flipH="1">
            <a:off x="-108860" y="621282"/>
            <a:ext cx="9383488" cy="5987141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8369872" y="6084316"/>
            <a:ext cx="524107" cy="52410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97302" y="6176425"/>
            <a:ext cx="475345" cy="365125"/>
          </a:xfrm>
        </p:spPr>
        <p:txBody>
          <a:bodyPr/>
          <a:lstStyle/>
          <a:p>
            <a:fld id="{2358DFD2-F10C-43E6-8AFC-B51335507144}" type="slidenum">
              <a:rPr lang="ru-RU" smtClean="0"/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2515" y="569463"/>
            <a:ext cx="8371464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Доходы бюджета Каштановского сельского поселения за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2023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год  в тыс. рублей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3285" y="1426028"/>
            <a:ext cx="860936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aphicFrame>
        <p:nvGraphicFramePr>
          <p:cNvPr id="8" name="Схема 7"/>
          <p:cNvGraphicFramePr/>
          <p:nvPr/>
        </p:nvGraphicFramePr>
        <p:xfrm>
          <a:off x="401656" y="1426028"/>
          <a:ext cx="8132619" cy="4239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ISPRING_RESOURCE_PATHS_HASH_2" val="2e8e136e2a28ac3dd26ee0f94cd6165e57bf65c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5107</Words>
  <Application>WPS Presentation</Application>
  <PresentationFormat>Экран (4:3)</PresentationFormat>
  <Paragraphs>242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5" baseType="lpstr">
      <vt:lpstr>Arial</vt:lpstr>
      <vt:lpstr>SimSun</vt:lpstr>
      <vt:lpstr>Wingdings</vt:lpstr>
      <vt:lpstr>Times New Roman</vt:lpstr>
      <vt:lpstr>Arial Narrow</vt:lpstr>
      <vt:lpstr>Calibri</vt:lpstr>
      <vt:lpstr>Cambria</vt:lpstr>
      <vt:lpstr>Microsoft YaHei</vt:lpstr>
      <vt:lpstr>Arial Unicode MS</vt:lpstr>
      <vt:lpstr>Calibri Light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DNS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Грибан</dc:creator>
  <cp:lastModifiedBy>Admin</cp:lastModifiedBy>
  <cp:revision>116</cp:revision>
  <dcterms:created xsi:type="dcterms:W3CDTF">2013-02-13T04:37:00Z</dcterms:created>
  <dcterms:modified xsi:type="dcterms:W3CDTF">2024-05-15T14:40:26Z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658232C33927471EA9DE9B60D4445A8E_12</vt:lpwstr>
  </property>
  <property fmtid="{D5CDD505-2E9C-101B-9397-08002B2CF9AE}" pid="3" name="KSOProductBuildVer">
    <vt:lpwstr>1049-12.2.0.16909</vt:lpwstr>
  </property>
</Properties>
</file>