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71" r:id="rId6"/>
    <p:sldId id="273" r:id="rId7"/>
    <p:sldId id="272" r:id="rId8"/>
    <p:sldId id="265" r:id="rId9"/>
    <p:sldId id="259" r:id="rId10"/>
    <p:sldId id="267" r:id="rId11"/>
    <p:sldId id="266" r:id="rId12"/>
    <p:sldId id="258" r:id="rId13"/>
    <p:sldId id="268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66"/>
    <a:srgbClr val="008000"/>
    <a:srgbClr val="003600"/>
    <a:srgbClr val="002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7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9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EBDFF96-3F39-46F7-B0BF-D4AB114F203C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</a:p>
      </dgm:t>
    </dgm:pt>
    <dgm:pt modelId="{8AA72CF5-421C-46F0-8F2D-2EA136A9AF80}" type="parTrans" cxnId="{2EA4161B-866E-4F06-8A39-3FD84C981975}">
      <dgm:prSet/>
      <dgm:spPr/>
      <dgm:t>
        <a:bodyPr/>
        <a:lstStyle/>
        <a:p>
          <a:endParaRPr lang="ru-RU"/>
        </a:p>
      </dgm:t>
    </dgm:pt>
    <dgm:pt modelId="{99D6746B-7139-40F4-8698-101B9A3573B8}" type="sibTrans" cxnId="{2EA4161B-866E-4F06-8A39-3FD84C981975}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</a:p>
      </dgm:t>
    </dgm:pt>
    <dgm:pt modelId="{35D7F28F-79CA-4A6F-AAFE-EE2C1BE21B36}" type="parTrans" cxnId="{84476332-E4EB-43E8-BBC8-61106A95B702}">
      <dgm:prSet/>
      <dgm:spPr/>
      <dgm:t>
        <a:bodyPr/>
        <a:lstStyle/>
        <a:p>
          <a:endParaRPr lang="ru-RU"/>
        </a:p>
      </dgm:t>
    </dgm:pt>
    <dgm:pt modelId="{DE9492DF-1773-4112-A6D0-E905DF16EB18}" type="sibTrans" cxnId="{84476332-E4EB-43E8-BBC8-61106A95B702}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</a:p>
      </dgm:t>
    </dgm:pt>
    <dgm:pt modelId="{72476C40-AC38-4844-9AA4-E39A33F0712B}" type="parTrans" cxnId="{99051BC1-224A-421A-B39F-5A1285DA9223}">
      <dgm:prSet/>
      <dgm:spPr/>
      <dgm:t>
        <a:bodyPr/>
        <a:lstStyle/>
        <a:p>
          <a:endParaRPr lang="ru-RU"/>
        </a:p>
      </dgm:t>
    </dgm:pt>
    <dgm:pt modelId="{F156AEE1-8E07-4126-A979-703E4B98CB3D}" type="sibTrans" cxnId="{99051BC1-224A-421A-B39F-5A1285DA9223}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b="0" i="1" dirty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</a:p>
      </dgm:t>
    </dgm:pt>
    <dgm:pt modelId="{91BBD7C4-9FB0-46EA-9AC0-EFF0EA3A3DFE}" type="parTrans" cxnId="{8DEE285D-625F-4E74-B868-EEAF71FAEC1C}">
      <dgm:prSet/>
      <dgm:spPr/>
      <dgm:t>
        <a:bodyPr/>
        <a:lstStyle/>
        <a:p>
          <a:endParaRPr lang="ru-RU"/>
        </a:p>
      </dgm:t>
    </dgm:pt>
    <dgm:pt modelId="{9B98FFBE-5E75-4248-BAB9-A8D7A99915D5}" type="sibTrans" cxnId="{8DEE285D-625F-4E74-B868-EEAF71FAEC1C}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64ECDAE-9762-40F3-8050-A7D2A339FB54}" type="pres">
      <dgm:prSet presAssocID="{B687C888-2D2C-4A40-9D0D-9F35CEC76C38}" presName="Name1" presStyleCnt="0"/>
      <dgm:spPr/>
    </dgm:pt>
    <dgm:pt modelId="{8BD0E639-3C8F-4A61-A7C2-A0D19F809682}" type="pres">
      <dgm:prSet presAssocID="{B687C888-2D2C-4A40-9D0D-9F35CEC76C38}" presName="cycle" presStyleCnt="0"/>
      <dgm:spPr/>
    </dgm:pt>
    <dgm:pt modelId="{0EAD4ADA-2A59-4EF1-8653-CB7F7981888C}" type="pres">
      <dgm:prSet presAssocID="{B687C888-2D2C-4A40-9D0D-9F35CEC76C38}" presName="srcNode" presStyleLbl="node1" presStyleIdx="0" presStyleCnt="4"/>
      <dgm:spPr/>
    </dgm:pt>
    <dgm:pt modelId="{4C9518E1-12EB-4B3C-8B5F-D974E14EFB87}" type="pres">
      <dgm:prSet presAssocID="{B687C888-2D2C-4A40-9D0D-9F35CEC76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F75459F7-9FDB-482E-96CE-B9EB44E43125}" type="pres">
      <dgm:prSet presAssocID="{B687C888-2D2C-4A40-9D0D-9F35CEC76C38}" presName="extraNode" presStyleLbl="node1" presStyleIdx="0" presStyleCnt="4"/>
      <dgm:spPr/>
    </dgm:pt>
    <dgm:pt modelId="{2F5125A3-AB0A-4860-ADFD-47CFD27FD192}" type="pres">
      <dgm:prSet presAssocID="{B687C888-2D2C-4A40-9D0D-9F35CEC76C38}" presName="dstNode" presStyleLbl="node1" presStyleIdx="0" presStyleCnt="4"/>
      <dgm:spPr/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1564-DC84-4048-967D-B6F7E9FBBF78}" type="pres">
      <dgm:prSet presAssocID="{FD190CAB-DE1F-440A-9ECC-79FA429BE595}" presName="accent_1" presStyleCnt="0"/>
      <dgm:spPr/>
    </dgm:pt>
    <dgm:pt modelId="{89611791-A850-4B89-89EB-5C21F0941E7C}" type="pres">
      <dgm:prSet presAssocID="{FD190CAB-DE1F-440A-9ECC-79FA429BE595}" presName="accentRepeatNode" presStyleLbl="solidFgAcc1" presStyleIdx="0" presStyleCnt="4"/>
      <dgm:spPr>
        <a:solidFill>
          <a:schemeClr val="accent6">
            <a:lumMod val="20000"/>
            <a:lumOff val="80000"/>
          </a:schemeClr>
        </a:solidFill>
      </dgm:spPr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0470-829F-42C3-9EF1-4EEC01DD9A73}" type="pres">
      <dgm:prSet presAssocID="{732F433C-2B2D-4196-A514-30CB863CA28B}" presName="accent_2" presStyleCnt="0"/>
      <dgm:spPr/>
    </dgm:pt>
    <dgm:pt modelId="{4D556A40-5431-4055-AE3D-37731D8F9AED}" type="pres">
      <dgm:prSet presAssocID="{732F433C-2B2D-4196-A514-30CB863CA28B}" presName="accentRepeatNode" presStyleLbl="solidFgAcc1" presStyleIdx="1" presStyleCnt="4"/>
      <dgm:spPr>
        <a:solidFill>
          <a:schemeClr val="accent5">
            <a:lumMod val="20000"/>
            <a:lumOff val="80000"/>
          </a:schemeClr>
        </a:solidFill>
      </dgm:spPr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B9F46-5F7F-41FF-86F9-66EA3101C120}" type="pres">
      <dgm:prSet presAssocID="{76F60F58-8547-4806-867A-D733FC610825}" presName="accent_3" presStyleCnt="0"/>
      <dgm:spPr/>
    </dgm:pt>
    <dgm:pt modelId="{0AFC0337-A094-4E6F-ADC3-86192D44916D}" type="pres">
      <dgm:prSet presAssocID="{76F60F58-8547-4806-867A-D733FC610825}" presName="accentRepeatNode" presStyleLbl="solidFgAcc1" presStyleIdx="2" presStyleCnt="4"/>
      <dgm:spPr>
        <a:solidFill>
          <a:schemeClr val="accent4">
            <a:lumMod val="20000"/>
            <a:lumOff val="80000"/>
          </a:schemeClr>
        </a:solidFill>
      </dgm:spPr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1D313-E4C2-4C27-84AA-11DBA9C31CC0}" type="pres">
      <dgm:prSet presAssocID="{0EBDFF96-3F39-46F7-B0BF-D4AB114F203C}" presName="accent_4" presStyleCnt="0"/>
      <dgm:spPr/>
    </dgm:pt>
    <dgm:pt modelId="{C860734A-428E-4FAA-A848-A86E63673D4E}" type="pres">
      <dgm:prSet presAssocID="{0EBDFF96-3F39-46F7-B0BF-D4AB114F203C}" presName="accentRepeatNode" presStyleLbl="solidFgAcc1" presStyleIdx="3" presStyleCnt="4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44C1044B-FE4F-40EC-A338-925AB5E43B2B}" type="presOf" srcId="{B687C888-2D2C-4A40-9D0D-9F35CEC76C38}" destId="{8AD06B7D-0410-483A-AB8F-6C288975DD0E}" srcOrd="0" destOrd="0" presId="urn:microsoft.com/office/officeart/2008/layout/VerticalCurvedList"/>
    <dgm:cxn modelId="{F59C4250-B3CA-49D8-A569-00AD3C389481}" type="presOf" srcId="{76F60F58-8547-4806-867A-D733FC610825}" destId="{C285525D-0608-40F3-B875-FCB296F56181}" srcOrd="0" destOrd="0" presId="urn:microsoft.com/office/officeart/2008/layout/VerticalCurvedList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AEDD99A7-1885-4D63-AF95-BDA8B86C7C13}" type="presOf" srcId="{0EBDFF96-3F39-46F7-B0BF-D4AB114F203C}" destId="{6ABFB54C-78EB-4035-AEF4-2CC6CDAEC6BA}" srcOrd="0" destOrd="0" presId="urn:microsoft.com/office/officeart/2008/layout/VerticalCurvedList"/>
    <dgm:cxn modelId="{9F36B7A9-55E8-458D-9095-AA4CA902D30B}" type="presOf" srcId="{732F433C-2B2D-4196-A514-30CB863CA28B}" destId="{66B8FCFB-CF53-4F5C-A7F0-C7F64F465CC0}" srcOrd="0" destOrd="0" presId="urn:microsoft.com/office/officeart/2008/layout/VerticalCurvedList"/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D6F5DF5F-8FFB-4034-8F19-BF7ABDF9D368}" type="presOf" srcId="{9B98FFBE-5E75-4248-BAB9-A8D7A99915D5}" destId="{4C9518E1-12EB-4B3C-8B5F-D974E14EFB87}" srcOrd="0" destOrd="0" presId="urn:microsoft.com/office/officeart/2008/layout/VerticalCurvedList"/>
    <dgm:cxn modelId="{FD17EBC2-FB17-4283-876F-1C18CA40F623}" type="presOf" srcId="{FD190CAB-DE1F-440A-9ECC-79FA429BE595}" destId="{5244B001-A17A-4B8C-9581-5FC16B84669E}" srcOrd="0" destOrd="0" presId="urn:microsoft.com/office/officeart/2008/layout/VerticalCurvedList"/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AB25CEA0-EA7D-4902-9653-46742C0F6E2C}" type="presParOf" srcId="{8AD06B7D-0410-483A-AB8F-6C288975DD0E}" destId="{A64ECDAE-9762-40F3-8050-A7D2A339FB54}" srcOrd="0" destOrd="0" presId="urn:microsoft.com/office/officeart/2008/layout/VerticalCurvedList"/>
    <dgm:cxn modelId="{0F9E3C54-755C-4FBD-8DF4-DA7EC3FB8718}" type="presParOf" srcId="{A64ECDAE-9762-40F3-8050-A7D2A339FB54}" destId="{8BD0E639-3C8F-4A61-A7C2-A0D19F809682}" srcOrd="0" destOrd="0" presId="urn:microsoft.com/office/officeart/2008/layout/VerticalCurvedList"/>
    <dgm:cxn modelId="{1B36451B-6CBD-48BE-932C-BE46498C9D83}" type="presParOf" srcId="{8BD0E639-3C8F-4A61-A7C2-A0D19F809682}" destId="{0EAD4ADA-2A59-4EF1-8653-CB7F7981888C}" srcOrd="0" destOrd="0" presId="urn:microsoft.com/office/officeart/2008/layout/VerticalCurvedList"/>
    <dgm:cxn modelId="{73F31565-6FA6-4E55-8DD0-2C126926320A}" type="presParOf" srcId="{8BD0E639-3C8F-4A61-A7C2-A0D19F809682}" destId="{4C9518E1-12EB-4B3C-8B5F-D974E14EFB87}" srcOrd="1" destOrd="0" presId="urn:microsoft.com/office/officeart/2008/layout/VerticalCurvedList"/>
    <dgm:cxn modelId="{DA680539-ADC0-476D-9235-1917EBBA369E}" type="presParOf" srcId="{8BD0E639-3C8F-4A61-A7C2-A0D19F809682}" destId="{F75459F7-9FDB-482E-96CE-B9EB44E43125}" srcOrd="2" destOrd="0" presId="urn:microsoft.com/office/officeart/2008/layout/VerticalCurvedList"/>
    <dgm:cxn modelId="{9AF43B94-41EA-416C-8FE4-55A40EFABD59}" type="presParOf" srcId="{8BD0E639-3C8F-4A61-A7C2-A0D19F809682}" destId="{2F5125A3-AB0A-4860-ADFD-47CFD27FD192}" srcOrd="3" destOrd="0" presId="urn:microsoft.com/office/officeart/2008/layout/VerticalCurvedList"/>
    <dgm:cxn modelId="{52A105DF-FF7D-4F44-9B05-BEAC66E0D99A}" type="presParOf" srcId="{A64ECDAE-9762-40F3-8050-A7D2A339FB54}" destId="{5244B001-A17A-4B8C-9581-5FC16B84669E}" srcOrd="1" destOrd="0" presId="urn:microsoft.com/office/officeart/2008/layout/VerticalCurvedList"/>
    <dgm:cxn modelId="{B32906EF-3993-42B5-819F-B5DE5C83C3A9}" type="presParOf" srcId="{A64ECDAE-9762-40F3-8050-A7D2A339FB54}" destId="{A0651564-DC84-4048-967D-B6F7E9FBBF78}" srcOrd="2" destOrd="0" presId="urn:microsoft.com/office/officeart/2008/layout/VerticalCurvedList"/>
    <dgm:cxn modelId="{FF0DAFF3-92D5-46CA-895D-9587813A994F}" type="presParOf" srcId="{A0651564-DC84-4048-967D-B6F7E9FBBF78}" destId="{89611791-A850-4B89-89EB-5C21F0941E7C}" srcOrd="0" destOrd="0" presId="urn:microsoft.com/office/officeart/2008/layout/VerticalCurvedList"/>
    <dgm:cxn modelId="{56D21B9A-E1DD-465B-B78E-0BFC07483C19}" type="presParOf" srcId="{A64ECDAE-9762-40F3-8050-A7D2A339FB54}" destId="{66B8FCFB-CF53-4F5C-A7F0-C7F64F465CC0}" srcOrd="3" destOrd="0" presId="urn:microsoft.com/office/officeart/2008/layout/VerticalCurvedList"/>
    <dgm:cxn modelId="{6148B9EA-0BF3-4FA6-A694-E86EDBA0555E}" type="presParOf" srcId="{A64ECDAE-9762-40F3-8050-A7D2A339FB54}" destId="{1C2F0470-829F-42C3-9EF1-4EEC01DD9A73}" srcOrd="4" destOrd="0" presId="urn:microsoft.com/office/officeart/2008/layout/VerticalCurvedList"/>
    <dgm:cxn modelId="{419B2F5E-9891-40C9-9172-433C2BA97B1D}" type="presParOf" srcId="{1C2F0470-829F-42C3-9EF1-4EEC01DD9A73}" destId="{4D556A40-5431-4055-AE3D-37731D8F9AED}" srcOrd="0" destOrd="0" presId="urn:microsoft.com/office/officeart/2008/layout/VerticalCurvedList"/>
    <dgm:cxn modelId="{95B09E55-E9B9-4AE2-9179-44BD46CE80D7}" type="presParOf" srcId="{A64ECDAE-9762-40F3-8050-A7D2A339FB54}" destId="{C285525D-0608-40F3-B875-FCB296F56181}" srcOrd="5" destOrd="0" presId="urn:microsoft.com/office/officeart/2008/layout/VerticalCurvedList"/>
    <dgm:cxn modelId="{1129E788-5E9D-4AFC-90EC-8E722C8B30BF}" type="presParOf" srcId="{A64ECDAE-9762-40F3-8050-A7D2A339FB54}" destId="{35BB9F46-5F7F-41FF-86F9-66EA3101C120}" srcOrd="6" destOrd="0" presId="urn:microsoft.com/office/officeart/2008/layout/VerticalCurvedList"/>
    <dgm:cxn modelId="{3774218F-5464-4C0E-92CC-B4BD7BA0045F}" type="presParOf" srcId="{35BB9F46-5F7F-41FF-86F9-66EA3101C120}" destId="{0AFC0337-A094-4E6F-ADC3-86192D44916D}" srcOrd="0" destOrd="0" presId="urn:microsoft.com/office/officeart/2008/layout/VerticalCurvedList"/>
    <dgm:cxn modelId="{F061F7C5-D43D-4AFB-8BB2-C435FF980165}" type="presParOf" srcId="{A64ECDAE-9762-40F3-8050-A7D2A339FB54}" destId="{6ABFB54C-78EB-4035-AEF4-2CC6CDAEC6BA}" srcOrd="7" destOrd="0" presId="urn:microsoft.com/office/officeart/2008/layout/VerticalCurvedList"/>
    <dgm:cxn modelId="{691C9F5A-276F-404C-9AE9-E4E58724C661}" type="presParOf" srcId="{A64ECDAE-9762-40F3-8050-A7D2A339FB54}" destId="{EAA1D313-E4C2-4C27-84AA-11DBA9C31CC0}" srcOrd="8" destOrd="0" presId="urn:microsoft.com/office/officeart/2008/layout/VerticalCurvedList"/>
    <dgm:cxn modelId="{33E9BFEA-B247-42D2-9405-1CE7E359E632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665FE-0D4C-4220-8DE3-49C0431945D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386CD-1CF9-4519-A8D8-D334204F144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gm:t>
    </dgm:pt>
    <dgm:pt modelId="{9084EF8F-76F0-4700-BAA6-D41B15079477}" type="parTrans" cxnId="{87AF7672-3D68-4FB4-96AB-CACC8A864C15}">
      <dgm:prSet/>
      <dgm:spPr/>
      <dgm:t>
        <a:bodyPr/>
        <a:lstStyle/>
        <a:p>
          <a:endParaRPr lang="ru-RU"/>
        </a:p>
      </dgm:t>
    </dgm:pt>
    <dgm:pt modelId="{8345D133-88C7-4DF8-89B8-755695FD0D1E}" type="sibTrans" cxnId="{87AF7672-3D68-4FB4-96AB-CACC8A864C15}">
      <dgm:prSet/>
      <dgm:spPr/>
      <dgm:t>
        <a:bodyPr/>
        <a:lstStyle/>
        <a:p>
          <a:endParaRPr lang="ru-RU"/>
        </a:p>
      </dgm:t>
    </dgm:pt>
    <dgm:pt modelId="{2F03E8BD-5BBE-4DAC-BDBC-69BE678C7DC8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ru-RU" sz="1800" b="1" dirty="0">
              <a:latin typeface="+mn-lt"/>
              <a:cs typeface="Times New Roman" pitchFamily="18" charset="0"/>
            </a:rPr>
            <a:t>Налоговые доходы</a:t>
          </a:r>
        </a:p>
        <a:p>
          <a:r>
            <a:rPr lang="ru-RU" sz="1800" b="1" dirty="0" smtClean="0">
              <a:latin typeface="+mn-lt"/>
              <a:cs typeface="Times New Roman" pitchFamily="18" charset="0"/>
            </a:rPr>
            <a:t>4 347,56тыс</a:t>
          </a:r>
          <a:r>
            <a:rPr lang="ru-RU" sz="1800" b="1" dirty="0">
              <a:latin typeface="+mn-lt"/>
              <a:cs typeface="Times New Roman" pitchFamily="18" charset="0"/>
            </a:rPr>
            <a:t>. руб.</a:t>
          </a:r>
          <a:endParaRPr lang="ru-RU" sz="1900" dirty="0">
            <a:latin typeface="+mn-lt"/>
          </a:endParaRPr>
        </a:p>
      </dgm:t>
    </dgm:pt>
    <dgm:pt modelId="{F268C37D-E164-4A63-AF2B-6284B6470637}" type="parTrans" cxnId="{53618A65-2230-4073-845D-43761B2A15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3B82686-226E-402B-A388-2DAC965D27E1}" type="sibTrans" cxnId="{53618A65-2230-4073-845D-43761B2A15AA}">
      <dgm:prSet/>
      <dgm:spPr/>
      <dgm:t>
        <a:bodyPr/>
        <a:lstStyle/>
        <a:p>
          <a:endParaRPr lang="ru-RU"/>
        </a:p>
      </dgm:t>
    </dgm:pt>
    <dgm:pt modelId="{FC72D22D-7CF7-4E60-9981-4D6B7D17396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5 187,69 </a:t>
          </a:r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тыс.руб.</a:t>
          </a:r>
        </a:p>
      </dgm:t>
    </dgm:pt>
    <dgm:pt modelId="{A591B11B-B285-4C12-B9D4-63C089E95155}" type="parTrans" cxnId="{4C892FD7-8E00-4509-868F-52190D73A5D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4BDEBF14-463B-4A29-BCED-CD21488B7188}" type="sibTrans" cxnId="{4C892FD7-8E00-4509-868F-52190D73A5DF}">
      <dgm:prSet/>
      <dgm:spPr/>
      <dgm:t>
        <a:bodyPr/>
        <a:lstStyle/>
        <a:p>
          <a:endParaRPr lang="ru-RU"/>
        </a:p>
      </dgm:t>
    </dgm:pt>
    <dgm:pt modelId="{6AD727C6-EB8D-4760-87E1-0D87A033827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>
              <a:latin typeface="+mn-lt"/>
              <a:cs typeface="Times New Roman" pitchFamily="18" charset="0"/>
            </a:rPr>
            <a:t>Безвозмездные поступления </a:t>
          </a:r>
          <a:r>
            <a:rPr lang="ru-RU" sz="2000" b="1" dirty="0" smtClean="0">
              <a:latin typeface="+mn-lt"/>
              <a:cs typeface="Times New Roman" pitchFamily="18" charset="0"/>
            </a:rPr>
            <a:t>1761,29тыс</a:t>
          </a:r>
          <a:r>
            <a:rPr lang="ru-RU" sz="2000" b="1" dirty="0">
              <a:latin typeface="+mn-lt"/>
              <a:cs typeface="Times New Roman" pitchFamily="18" charset="0"/>
            </a:rPr>
            <a:t>. руб.</a:t>
          </a:r>
        </a:p>
      </dgm:t>
    </dgm:pt>
    <dgm:pt modelId="{AB67158C-9B0D-421F-B781-6BD13C110DF2}" type="sibTrans" cxnId="{828F2AB3-6B40-4F6E-BA71-69F8F3287EAA}">
      <dgm:prSet/>
      <dgm:spPr/>
      <dgm:t>
        <a:bodyPr/>
        <a:lstStyle/>
        <a:p>
          <a:endParaRPr lang="ru-RU"/>
        </a:p>
      </dgm:t>
    </dgm:pt>
    <dgm:pt modelId="{8CA1C061-D80C-4593-AC67-92AD31645609}" type="parTrans" cxnId="{828F2AB3-6B40-4F6E-BA71-69F8F3287EAA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D59FEAAF-2558-403C-9B66-C978FD8A0A4D}" type="pres">
      <dgm:prSet presAssocID="{4A9665FE-0D4C-4220-8DE3-49C0431945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E696B-F7F0-43A4-B7AC-1660AD097937}" type="pres">
      <dgm:prSet presAssocID="{3AF386CD-1CF9-4519-A8D8-D334204F144D}" presName="centerShape" presStyleLbl="node0" presStyleIdx="0" presStyleCnt="1" custScaleX="284320" custScaleY="182579" custLinFactNeighborX="66623" custLinFactNeighborY="-34173"/>
      <dgm:spPr/>
      <dgm:t>
        <a:bodyPr/>
        <a:lstStyle/>
        <a:p>
          <a:endParaRPr lang="ru-RU"/>
        </a:p>
      </dgm:t>
    </dgm:pt>
    <dgm:pt modelId="{D79279CD-58AD-4EB3-8479-F062D845D103}" type="pres">
      <dgm:prSet presAssocID="{F268C37D-E164-4A63-AF2B-6284B6470637}" presName="parTrans" presStyleLbl="sibTrans2D1" presStyleIdx="0" presStyleCnt="3" custAng="10156491" custScaleX="610684" custScaleY="125567" custLinFactX="400000" custLinFactNeighborX="453090" custLinFactNeighborY="-36133"/>
      <dgm:spPr/>
      <dgm:t>
        <a:bodyPr/>
        <a:lstStyle/>
        <a:p>
          <a:endParaRPr lang="ru-RU"/>
        </a:p>
      </dgm:t>
    </dgm:pt>
    <dgm:pt modelId="{50663F0C-AAC4-4755-9353-76EF45741031}" type="pres">
      <dgm:prSet presAssocID="{F268C37D-E164-4A63-AF2B-6284B647063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D390027-B686-4AEA-9C47-CB008C37010B}" type="pres">
      <dgm:prSet presAssocID="{2F03E8BD-5BBE-4DAC-BDBC-69BE678C7DC8}" presName="node" presStyleLbl="node1" presStyleIdx="0" presStyleCnt="3" custAng="0" custScaleX="205136" custScaleY="101834" custRadScaleRad="128794" custRadScaleInc="184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48C0C-EF66-4985-972D-8E837A3981B3}" type="pres">
      <dgm:prSet presAssocID="{A591B11B-B285-4C12-B9D4-63C089E95155}" presName="parTrans" presStyleLbl="sibTrans2D1" presStyleIdx="1" presStyleCnt="3" custAng="9565314" custLinFactNeighborX="54838" custLinFactNeighborY="40211"/>
      <dgm:spPr/>
      <dgm:t>
        <a:bodyPr/>
        <a:lstStyle/>
        <a:p>
          <a:endParaRPr lang="ru-RU"/>
        </a:p>
      </dgm:t>
    </dgm:pt>
    <dgm:pt modelId="{C76E9BB2-8876-4AE2-A62B-2BDC945A876E}" type="pres">
      <dgm:prSet presAssocID="{A591B11B-B285-4C12-B9D4-63C089E9515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72DEC4A-C20C-41FC-B05B-467405BEEDB5}" type="pres">
      <dgm:prSet presAssocID="{FC72D22D-7CF7-4E60-9981-4D6B7D17396C}" presName="node" presStyleLbl="node1" presStyleIdx="1" presStyleCnt="3" custScaleX="271112" custScaleY="87214" custRadScaleRad="105934" custRadScaleInc="26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8A661-072E-4A7E-89A6-F21DEB7F1ECE}" type="pres">
      <dgm:prSet presAssocID="{8CA1C061-D80C-4593-AC67-92AD31645609}" presName="parTrans" presStyleLbl="sibTrans2D1" presStyleIdx="2" presStyleCnt="3" custAng="12602585"/>
      <dgm:spPr/>
      <dgm:t>
        <a:bodyPr/>
        <a:lstStyle/>
        <a:p>
          <a:endParaRPr lang="ru-RU"/>
        </a:p>
      </dgm:t>
    </dgm:pt>
    <dgm:pt modelId="{4A2BD90F-4C84-43B1-9B9F-32CBE4723A0B}" type="pres">
      <dgm:prSet presAssocID="{8CA1C061-D80C-4593-AC67-92AD3164560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B66ADD8-BF13-488F-99AC-529703167217}" type="pres">
      <dgm:prSet presAssocID="{6AD727C6-EB8D-4760-87E1-0D87A033827C}" presName="node" presStyleLbl="node1" presStyleIdx="2" presStyleCnt="3" custScaleX="211571" custScaleY="95582" custRadScaleRad="142766" custRadScaleInc="122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3A45D-44ED-4924-8E92-B53DB4C6AAD5}" type="presOf" srcId="{F268C37D-E164-4A63-AF2B-6284B6470637}" destId="{D79279CD-58AD-4EB3-8479-F062D845D103}" srcOrd="0" destOrd="0" presId="urn:microsoft.com/office/officeart/2005/8/layout/radial5"/>
    <dgm:cxn modelId="{11376DC1-0B63-4763-815B-5CE9B59FAAC8}" type="presOf" srcId="{3AF386CD-1CF9-4519-A8D8-D334204F144D}" destId="{F88E696B-F7F0-43A4-B7AC-1660AD097937}" srcOrd="0" destOrd="0" presId="urn:microsoft.com/office/officeart/2005/8/layout/radial5"/>
    <dgm:cxn modelId="{37F51E71-4280-4CCA-A95E-DD7E6BCA2789}" type="presOf" srcId="{6AD727C6-EB8D-4760-87E1-0D87A033827C}" destId="{1B66ADD8-BF13-488F-99AC-529703167217}" srcOrd="0" destOrd="0" presId="urn:microsoft.com/office/officeart/2005/8/layout/radial5"/>
    <dgm:cxn modelId="{87AF7672-3D68-4FB4-96AB-CACC8A864C15}" srcId="{4A9665FE-0D4C-4220-8DE3-49C0431945D9}" destId="{3AF386CD-1CF9-4519-A8D8-D334204F144D}" srcOrd="0" destOrd="0" parTransId="{9084EF8F-76F0-4700-BAA6-D41B15079477}" sibTransId="{8345D133-88C7-4DF8-89B8-755695FD0D1E}"/>
    <dgm:cxn modelId="{4C892FD7-8E00-4509-868F-52190D73A5DF}" srcId="{3AF386CD-1CF9-4519-A8D8-D334204F144D}" destId="{FC72D22D-7CF7-4E60-9981-4D6B7D17396C}" srcOrd="1" destOrd="0" parTransId="{A591B11B-B285-4C12-B9D4-63C089E95155}" sibTransId="{4BDEBF14-463B-4A29-BCED-CD21488B7188}"/>
    <dgm:cxn modelId="{C4A13EBE-DC38-4C62-9C07-DAA0B9162AB0}" type="presOf" srcId="{4A9665FE-0D4C-4220-8DE3-49C0431945D9}" destId="{D59FEAAF-2558-403C-9B66-C978FD8A0A4D}" srcOrd="0" destOrd="0" presId="urn:microsoft.com/office/officeart/2005/8/layout/radial5"/>
    <dgm:cxn modelId="{C2A1D742-395A-4320-BDDB-416EB4A0FD29}" type="presOf" srcId="{8CA1C061-D80C-4593-AC67-92AD31645609}" destId="{52C8A661-072E-4A7E-89A6-F21DEB7F1ECE}" srcOrd="0" destOrd="0" presId="urn:microsoft.com/office/officeart/2005/8/layout/radial5"/>
    <dgm:cxn modelId="{0BF354F7-271B-4415-97FD-1BF6BD55B8A1}" type="presOf" srcId="{A591B11B-B285-4C12-B9D4-63C089E95155}" destId="{FFB48C0C-EF66-4985-972D-8E837A3981B3}" srcOrd="0" destOrd="0" presId="urn:microsoft.com/office/officeart/2005/8/layout/radial5"/>
    <dgm:cxn modelId="{081B1643-D8B9-4AD2-883D-271E1EE9A7CD}" type="presOf" srcId="{FC72D22D-7CF7-4E60-9981-4D6B7D17396C}" destId="{272DEC4A-C20C-41FC-B05B-467405BEEDB5}" srcOrd="0" destOrd="0" presId="urn:microsoft.com/office/officeart/2005/8/layout/radial5"/>
    <dgm:cxn modelId="{4A7E4EAA-A5D3-4663-867A-FDBC6AEDC3B3}" type="presOf" srcId="{A591B11B-B285-4C12-B9D4-63C089E95155}" destId="{C76E9BB2-8876-4AE2-A62B-2BDC945A876E}" srcOrd="1" destOrd="0" presId="urn:microsoft.com/office/officeart/2005/8/layout/radial5"/>
    <dgm:cxn modelId="{7B0FAE40-6E59-4893-8A4A-B8529ECF405B}" type="presOf" srcId="{F268C37D-E164-4A63-AF2B-6284B6470637}" destId="{50663F0C-AAC4-4755-9353-76EF45741031}" srcOrd="1" destOrd="0" presId="urn:microsoft.com/office/officeart/2005/8/layout/radial5"/>
    <dgm:cxn modelId="{AE39935C-EC3A-47D1-A93A-7F913D673E3E}" type="presOf" srcId="{2F03E8BD-5BBE-4DAC-BDBC-69BE678C7DC8}" destId="{1D390027-B686-4AEA-9C47-CB008C37010B}" srcOrd="0" destOrd="0" presId="urn:microsoft.com/office/officeart/2005/8/layout/radial5"/>
    <dgm:cxn modelId="{53618A65-2230-4073-845D-43761B2A15AA}" srcId="{3AF386CD-1CF9-4519-A8D8-D334204F144D}" destId="{2F03E8BD-5BBE-4DAC-BDBC-69BE678C7DC8}" srcOrd="0" destOrd="0" parTransId="{F268C37D-E164-4A63-AF2B-6284B6470637}" sibTransId="{63B82686-226E-402B-A388-2DAC965D27E1}"/>
    <dgm:cxn modelId="{828F2AB3-6B40-4F6E-BA71-69F8F3287EAA}" srcId="{3AF386CD-1CF9-4519-A8D8-D334204F144D}" destId="{6AD727C6-EB8D-4760-87E1-0D87A033827C}" srcOrd="2" destOrd="0" parTransId="{8CA1C061-D80C-4593-AC67-92AD31645609}" sibTransId="{AB67158C-9B0D-421F-B781-6BD13C110DF2}"/>
    <dgm:cxn modelId="{24F9F369-AACA-43FA-9ACF-34DA9E2ECE37}" type="presOf" srcId="{8CA1C061-D80C-4593-AC67-92AD31645609}" destId="{4A2BD90F-4C84-43B1-9B9F-32CBE4723A0B}" srcOrd="1" destOrd="0" presId="urn:microsoft.com/office/officeart/2005/8/layout/radial5"/>
    <dgm:cxn modelId="{14F2A96A-49F9-4A75-97F4-00DFAF2661E0}" type="presParOf" srcId="{D59FEAAF-2558-403C-9B66-C978FD8A0A4D}" destId="{F88E696B-F7F0-43A4-B7AC-1660AD097937}" srcOrd="0" destOrd="0" presId="urn:microsoft.com/office/officeart/2005/8/layout/radial5"/>
    <dgm:cxn modelId="{72C4A1BF-7473-4E78-9431-1CFF34CC2B7B}" type="presParOf" srcId="{D59FEAAF-2558-403C-9B66-C978FD8A0A4D}" destId="{D79279CD-58AD-4EB3-8479-F062D845D103}" srcOrd="1" destOrd="0" presId="urn:microsoft.com/office/officeart/2005/8/layout/radial5"/>
    <dgm:cxn modelId="{4A14C2D6-9F8C-451A-A2A4-3275BBF894B0}" type="presParOf" srcId="{D79279CD-58AD-4EB3-8479-F062D845D103}" destId="{50663F0C-AAC4-4755-9353-76EF45741031}" srcOrd="0" destOrd="0" presId="urn:microsoft.com/office/officeart/2005/8/layout/radial5"/>
    <dgm:cxn modelId="{45DD0BC5-3DC4-49FA-B3F7-C8D0F33D08DC}" type="presParOf" srcId="{D59FEAAF-2558-403C-9B66-C978FD8A0A4D}" destId="{1D390027-B686-4AEA-9C47-CB008C37010B}" srcOrd="2" destOrd="0" presId="urn:microsoft.com/office/officeart/2005/8/layout/radial5"/>
    <dgm:cxn modelId="{3DFF6AC0-BC41-461E-B6CE-79B87C856B12}" type="presParOf" srcId="{D59FEAAF-2558-403C-9B66-C978FD8A0A4D}" destId="{FFB48C0C-EF66-4985-972D-8E837A3981B3}" srcOrd="3" destOrd="0" presId="urn:microsoft.com/office/officeart/2005/8/layout/radial5"/>
    <dgm:cxn modelId="{3BA0ADB4-41E9-4C3A-8AB4-E7A6FADED6CD}" type="presParOf" srcId="{FFB48C0C-EF66-4985-972D-8E837A3981B3}" destId="{C76E9BB2-8876-4AE2-A62B-2BDC945A876E}" srcOrd="0" destOrd="0" presId="urn:microsoft.com/office/officeart/2005/8/layout/radial5"/>
    <dgm:cxn modelId="{9124F09D-8710-4992-A9C0-C99B3532F033}" type="presParOf" srcId="{D59FEAAF-2558-403C-9B66-C978FD8A0A4D}" destId="{272DEC4A-C20C-41FC-B05B-467405BEEDB5}" srcOrd="4" destOrd="0" presId="urn:microsoft.com/office/officeart/2005/8/layout/radial5"/>
    <dgm:cxn modelId="{9BB51687-6081-41C3-B0D1-AD819F17FC58}" type="presParOf" srcId="{D59FEAAF-2558-403C-9B66-C978FD8A0A4D}" destId="{52C8A661-072E-4A7E-89A6-F21DEB7F1ECE}" srcOrd="5" destOrd="0" presId="urn:microsoft.com/office/officeart/2005/8/layout/radial5"/>
    <dgm:cxn modelId="{F78BC839-A95D-4173-93BB-8E67DBC538C9}" type="presParOf" srcId="{52C8A661-072E-4A7E-89A6-F21DEB7F1ECE}" destId="{4A2BD90F-4C84-43B1-9B9F-32CBE4723A0B}" srcOrd="0" destOrd="0" presId="urn:microsoft.com/office/officeart/2005/8/layout/radial5"/>
    <dgm:cxn modelId="{D40D96E5-D375-4567-A86F-A6DF24865CB6}" type="presParOf" srcId="{D59FEAAF-2558-403C-9B66-C978FD8A0A4D}" destId="{1B66ADD8-BF13-488F-99AC-52970316721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41319-008A-4DA1-901D-A569FBB53A4C}" type="doc">
      <dgm:prSet loTypeId="urn:microsoft.com/office/officeart/2005/8/layout/vList3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E92B61-BF59-416C-A2F9-0126EB5D3A74}">
      <dgm:prSet phldrT="[Текст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Аренда земли 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4 395,39 </a:t>
          </a:r>
          <a:r>
            <a:rPr lang="ru-RU" dirty="0">
              <a:latin typeface="+mn-lt"/>
              <a:cs typeface="Times New Roman" pitchFamily="18" charset="0"/>
            </a:rPr>
            <a:t>тыс. руб. </a:t>
          </a:r>
        </a:p>
      </dgm:t>
    </dgm:pt>
    <dgm:pt modelId="{648CD1CE-737E-4954-8EFD-2C051CD58898}" type="parTrans" cxnId="{06824994-7725-43C5-AA2F-44F302B119D4}">
      <dgm:prSet/>
      <dgm:spPr/>
      <dgm:t>
        <a:bodyPr/>
        <a:lstStyle/>
        <a:p>
          <a:endParaRPr lang="ru-RU"/>
        </a:p>
      </dgm:t>
    </dgm:pt>
    <dgm:pt modelId="{E1528711-A196-4A96-A098-FA2C9AA7FE02}" type="sibTrans" cxnId="{06824994-7725-43C5-AA2F-44F302B119D4}">
      <dgm:prSet/>
      <dgm:spPr/>
      <dgm:t>
        <a:bodyPr/>
        <a:lstStyle/>
        <a:p>
          <a:endParaRPr lang="ru-RU"/>
        </a:p>
      </dgm:t>
    </dgm:pt>
    <dgm:pt modelId="{C10D6542-BC49-4542-96B8-6D107EFC722D}">
      <dgm:prSet phldrT="[Текст]"/>
      <dgm:spPr/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Аренда имущества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468,21 </a:t>
          </a:r>
          <a:r>
            <a:rPr lang="ru-RU" dirty="0">
              <a:latin typeface="+mn-lt"/>
              <a:cs typeface="Times New Roman" pitchFamily="18" charset="0"/>
            </a:rPr>
            <a:t>тыс. руб.</a:t>
          </a:r>
        </a:p>
      </dgm:t>
    </dgm:pt>
    <dgm:pt modelId="{6B982940-85D8-4EBB-8216-B6765E4A5BE5}" type="parTrans" cxnId="{55A93CF0-F348-4431-8E92-834D50D28C91}">
      <dgm:prSet/>
      <dgm:spPr/>
      <dgm:t>
        <a:bodyPr/>
        <a:lstStyle/>
        <a:p>
          <a:endParaRPr lang="ru-RU"/>
        </a:p>
      </dgm:t>
    </dgm:pt>
    <dgm:pt modelId="{909E7CF1-8127-4186-BCB7-32A875529A0A}" type="sibTrans" cxnId="{55A93CF0-F348-4431-8E92-834D50D28C91}">
      <dgm:prSet/>
      <dgm:spPr/>
      <dgm:t>
        <a:bodyPr/>
        <a:lstStyle/>
        <a:p>
          <a:endParaRPr lang="ru-RU"/>
        </a:p>
      </dgm:t>
    </dgm:pt>
    <dgm:pt modelId="{9E138A5A-13E9-4ED3-BDA6-20C80B726529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>
              <a:latin typeface="+mn-lt"/>
              <a:cs typeface="Times New Roman" pitchFamily="18" charset="0"/>
            </a:rPr>
            <a:t>Иные неналоговые доходы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324,09 </a:t>
          </a:r>
          <a:r>
            <a:rPr lang="ru-RU" dirty="0">
              <a:latin typeface="+mn-lt"/>
              <a:cs typeface="Times New Roman" pitchFamily="18" charset="0"/>
            </a:rPr>
            <a:t>тыс.руб.</a:t>
          </a:r>
        </a:p>
      </dgm:t>
    </dgm:pt>
    <dgm:pt modelId="{BFD50B3C-DC44-4434-8387-41D386B7F9F5}" type="sibTrans" cxnId="{D5D43A74-52BA-480F-AE0C-91674AC6D1AF}">
      <dgm:prSet/>
      <dgm:spPr/>
      <dgm:t>
        <a:bodyPr/>
        <a:lstStyle/>
        <a:p>
          <a:endParaRPr lang="ru-RU"/>
        </a:p>
      </dgm:t>
    </dgm:pt>
    <dgm:pt modelId="{A0B7A3FC-9D37-4F73-98A7-6F0D8C0EFCC7}" type="parTrans" cxnId="{D5D43A74-52BA-480F-AE0C-91674AC6D1AF}">
      <dgm:prSet/>
      <dgm:spPr/>
      <dgm:t>
        <a:bodyPr/>
        <a:lstStyle/>
        <a:p>
          <a:endParaRPr lang="ru-RU"/>
        </a:p>
      </dgm:t>
    </dgm:pt>
    <dgm:pt modelId="{3999BF6E-9B96-4AD3-AD38-47CCC3D3CEC3}" type="pres">
      <dgm:prSet presAssocID="{07541319-008A-4DA1-901D-A569FBB53A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1AB7C-9D90-40BD-B773-CDB19669BCAE}" type="pres">
      <dgm:prSet presAssocID="{7FE92B61-BF59-416C-A2F9-0126EB5D3A74}" presName="composite" presStyleCnt="0"/>
      <dgm:spPr/>
    </dgm:pt>
    <dgm:pt modelId="{5992A659-8FAA-4B5B-9B50-16B8A68E776E}" type="pres">
      <dgm:prSet presAssocID="{7FE92B61-BF59-416C-A2F9-0126EB5D3A74}" presName="imgShp" presStyleLbl="fgImgPlace1" presStyleIdx="0" presStyleCnt="3" custLinFactNeighborX="-50618" custLinFactNeighborY="-2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1ACB5EAD-F753-4081-88EC-A5424B56F3DB}" type="pres">
      <dgm:prSet presAssocID="{7FE92B61-BF59-416C-A2F9-0126EB5D3A74}" presName="txShp" presStyleLbl="node1" presStyleIdx="0" presStyleCnt="3" custScaleX="13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B07A7-CB4D-4975-8D3F-447DD084F34E}" type="pres">
      <dgm:prSet presAssocID="{E1528711-A196-4A96-A098-FA2C9AA7FE02}" presName="spacing" presStyleCnt="0"/>
      <dgm:spPr/>
    </dgm:pt>
    <dgm:pt modelId="{D5B2F412-DA8D-483C-A5CE-CEBC992305C6}" type="pres">
      <dgm:prSet presAssocID="{C10D6542-BC49-4542-96B8-6D107EFC722D}" presName="composite" presStyleCnt="0"/>
      <dgm:spPr/>
    </dgm:pt>
    <dgm:pt modelId="{690D97FD-FF9C-4967-ADDC-7EDA9B6AD50F}" type="pres">
      <dgm:prSet presAssocID="{C10D6542-BC49-4542-96B8-6D107EFC722D}" presName="imgShp" presStyleLbl="fgImgPlace1" presStyleIdx="1" presStyleCnt="3" custLinFactNeighborX="-52541" custLinFactNeighborY="-325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30E5B7D6-044A-4581-93FF-ACA935E73FA7}" type="pres">
      <dgm:prSet presAssocID="{C10D6542-BC49-4542-96B8-6D107EFC722D}" presName="txShp" presStyleLbl="node1" presStyleIdx="1" presStyleCnt="3" custScaleX="133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3B48C-0836-408D-A0E2-C511CCDBC045}" type="pres">
      <dgm:prSet presAssocID="{909E7CF1-8127-4186-BCB7-32A875529A0A}" presName="spacing" presStyleCnt="0"/>
      <dgm:spPr/>
    </dgm:pt>
    <dgm:pt modelId="{92B264A3-F0DF-443C-8D4D-02A2B52C10A9}" type="pres">
      <dgm:prSet presAssocID="{9E138A5A-13E9-4ED3-BDA6-20C80B726529}" presName="composite" presStyleCnt="0"/>
      <dgm:spPr/>
    </dgm:pt>
    <dgm:pt modelId="{DA61D832-BAC4-4430-8952-6AA28FA96BA7}" type="pres">
      <dgm:prSet presAssocID="{9E138A5A-13E9-4ED3-BDA6-20C80B726529}" presName="imgShp" presStyleLbl="fgImgPlace1" presStyleIdx="2" presStyleCnt="3" custLinFactNeighborX="-67066" custLinFactNeighborY="-1217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2A1CED5A-7687-4C33-8980-772417F862AC}" type="pres">
      <dgm:prSet presAssocID="{9E138A5A-13E9-4ED3-BDA6-20C80B726529}" presName="txShp" presStyleLbl="node1" presStyleIdx="2" presStyleCnt="3" custScaleX="133661" custScaleY="104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73849-BA85-4496-AC15-95ED80B8AE5C}" type="presOf" srcId="{7FE92B61-BF59-416C-A2F9-0126EB5D3A74}" destId="{1ACB5EAD-F753-4081-88EC-A5424B56F3DB}" srcOrd="0" destOrd="0" presId="urn:microsoft.com/office/officeart/2005/8/layout/vList3#1"/>
    <dgm:cxn modelId="{BEFCF4DC-AD97-4A82-AA3B-1BDFAA652EB3}" type="presOf" srcId="{07541319-008A-4DA1-901D-A569FBB53A4C}" destId="{3999BF6E-9B96-4AD3-AD38-47CCC3D3CEC3}" srcOrd="0" destOrd="0" presId="urn:microsoft.com/office/officeart/2005/8/layout/vList3#1"/>
    <dgm:cxn modelId="{55A93CF0-F348-4431-8E92-834D50D28C91}" srcId="{07541319-008A-4DA1-901D-A569FBB53A4C}" destId="{C10D6542-BC49-4542-96B8-6D107EFC722D}" srcOrd="1" destOrd="0" parTransId="{6B982940-85D8-4EBB-8216-B6765E4A5BE5}" sibTransId="{909E7CF1-8127-4186-BCB7-32A875529A0A}"/>
    <dgm:cxn modelId="{D5D43A74-52BA-480F-AE0C-91674AC6D1AF}" srcId="{07541319-008A-4DA1-901D-A569FBB53A4C}" destId="{9E138A5A-13E9-4ED3-BDA6-20C80B726529}" srcOrd="2" destOrd="0" parTransId="{A0B7A3FC-9D37-4F73-98A7-6F0D8C0EFCC7}" sibTransId="{BFD50B3C-DC44-4434-8387-41D386B7F9F5}"/>
    <dgm:cxn modelId="{D5527E30-8F6F-41E8-B4D3-6F55C1046FE2}" type="presOf" srcId="{C10D6542-BC49-4542-96B8-6D107EFC722D}" destId="{30E5B7D6-044A-4581-93FF-ACA935E73FA7}" srcOrd="0" destOrd="0" presId="urn:microsoft.com/office/officeart/2005/8/layout/vList3#1"/>
    <dgm:cxn modelId="{1929DFD5-07F9-4D33-A5DF-2E36F9C4767B}" type="presOf" srcId="{9E138A5A-13E9-4ED3-BDA6-20C80B726529}" destId="{2A1CED5A-7687-4C33-8980-772417F862AC}" srcOrd="0" destOrd="0" presId="urn:microsoft.com/office/officeart/2005/8/layout/vList3#1"/>
    <dgm:cxn modelId="{06824994-7725-43C5-AA2F-44F302B119D4}" srcId="{07541319-008A-4DA1-901D-A569FBB53A4C}" destId="{7FE92B61-BF59-416C-A2F9-0126EB5D3A74}" srcOrd="0" destOrd="0" parTransId="{648CD1CE-737E-4954-8EFD-2C051CD58898}" sibTransId="{E1528711-A196-4A96-A098-FA2C9AA7FE02}"/>
    <dgm:cxn modelId="{9A5DE896-9874-45B1-8931-FD9C4024DBB3}" type="presParOf" srcId="{3999BF6E-9B96-4AD3-AD38-47CCC3D3CEC3}" destId="{2F61AB7C-9D90-40BD-B773-CDB19669BCAE}" srcOrd="0" destOrd="0" presId="urn:microsoft.com/office/officeart/2005/8/layout/vList3#1"/>
    <dgm:cxn modelId="{C7D3581C-F5FE-4833-9F83-4DFAEB3F698F}" type="presParOf" srcId="{2F61AB7C-9D90-40BD-B773-CDB19669BCAE}" destId="{5992A659-8FAA-4B5B-9B50-16B8A68E776E}" srcOrd="0" destOrd="0" presId="urn:microsoft.com/office/officeart/2005/8/layout/vList3#1"/>
    <dgm:cxn modelId="{1E271281-2DF4-4343-A945-A6ACFF538520}" type="presParOf" srcId="{2F61AB7C-9D90-40BD-B773-CDB19669BCAE}" destId="{1ACB5EAD-F753-4081-88EC-A5424B56F3DB}" srcOrd="1" destOrd="0" presId="urn:microsoft.com/office/officeart/2005/8/layout/vList3#1"/>
    <dgm:cxn modelId="{CCE94C0F-01AA-4C70-804D-D005957E0890}" type="presParOf" srcId="{3999BF6E-9B96-4AD3-AD38-47CCC3D3CEC3}" destId="{E1BB07A7-CB4D-4975-8D3F-447DD084F34E}" srcOrd="1" destOrd="0" presId="urn:microsoft.com/office/officeart/2005/8/layout/vList3#1"/>
    <dgm:cxn modelId="{35D5968D-8A65-4B5C-A23F-27E2C6765821}" type="presParOf" srcId="{3999BF6E-9B96-4AD3-AD38-47CCC3D3CEC3}" destId="{D5B2F412-DA8D-483C-A5CE-CEBC992305C6}" srcOrd="2" destOrd="0" presId="urn:microsoft.com/office/officeart/2005/8/layout/vList3#1"/>
    <dgm:cxn modelId="{FDFBB154-69D8-4AE0-8A6F-1113BC791C4E}" type="presParOf" srcId="{D5B2F412-DA8D-483C-A5CE-CEBC992305C6}" destId="{690D97FD-FF9C-4967-ADDC-7EDA9B6AD50F}" srcOrd="0" destOrd="0" presId="urn:microsoft.com/office/officeart/2005/8/layout/vList3#1"/>
    <dgm:cxn modelId="{E9DFBDBF-6A32-4A9E-ABC4-BEEA0654A266}" type="presParOf" srcId="{D5B2F412-DA8D-483C-A5CE-CEBC992305C6}" destId="{30E5B7D6-044A-4581-93FF-ACA935E73FA7}" srcOrd="1" destOrd="0" presId="urn:microsoft.com/office/officeart/2005/8/layout/vList3#1"/>
    <dgm:cxn modelId="{E582BE26-2682-4D68-B356-D9277C596AA0}" type="presParOf" srcId="{3999BF6E-9B96-4AD3-AD38-47CCC3D3CEC3}" destId="{F293B48C-0836-408D-A0E2-C511CCDBC045}" srcOrd="3" destOrd="0" presId="urn:microsoft.com/office/officeart/2005/8/layout/vList3#1"/>
    <dgm:cxn modelId="{BC8A562E-DDFE-4E49-AE9C-9B5CE62F7C5F}" type="presParOf" srcId="{3999BF6E-9B96-4AD3-AD38-47CCC3D3CEC3}" destId="{92B264A3-F0DF-443C-8D4D-02A2B52C10A9}" srcOrd="4" destOrd="0" presId="urn:microsoft.com/office/officeart/2005/8/layout/vList3#1"/>
    <dgm:cxn modelId="{0C923F73-E726-47C8-8292-5B8D5F0C9419}" type="presParOf" srcId="{92B264A3-F0DF-443C-8D4D-02A2B52C10A9}" destId="{DA61D832-BAC4-4430-8952-6AA28FA96BA7}" srcOrd="0" destOrd="0" presId="urn:microsoft.com/office/officeart/2005/8/layout/vList3#1"/>
    <dgm:cxn modelId="{6B69FD6C-24B5-4BF5-A976-59B3C6262990}" type="presParOf" srcId="{92B264A3-F0DF-443C-8D4D-02A2B52C10A9}" destId="{2A1CED5A-7687-4C33-8980-772417F862A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1FA1B-D32F-4551-8F7E-E6DA62074C9D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08F4B4A-7387-416C-9F35-FAB0C6A42846}">
      <dgm:prSet phldrT="[Текст]" custT="1"/>
      <dgm:spPr/>
      <dgm:t>
        <a:bodyPr/>
        <a:lstStyle/>
        <a:p>
          <a:r>
            <a:rPr lang="ru-RU" sz="1800" b="0" dirty="0" smtClean="0">
              <a:latin typeface="+mn-lt"/>
              <a:cs typeface="Times New Roman" pitchFamily="18" charset="0"/>
            </a:rPr>
            <a:t>Субвенция на ВУС      238,01</a:t>
          </a:r>
          <a:endParaRPr lang="ru-RU" sz="1800" b="1" dirty="0">
            <a:latin typeface="+mn-lt"/>
          </a:endParaRPr>
        </a:p>
      </dgm:t>
    </dgm:pt>
    <dgm:pt modelId="{15C4E8A3-7EAD-4AFD-AE1B-AA0F9E7CF812}" type="parTrans" cxnId="{E0F6D476-AA29-4B63-A2D8-6298D05F9369}">
      <dgm:prSet/>
      <dgm:spPr/>
      <dgm:t>
        <a:bodyPr/>
        <a:lstStyle/>
        <a:p>
          <a:endParaRPr lang="ru-RU"/>
        </a:p>
      </dgm:t>
    </dgm:pt>
    <dgm:pt modelId="{9E65CF42-4AC0-4EDF-9EEB-01F031C54DA3}" type="sibTrans" cxnId="{E0F6D476-AA29-4B63-A2D8-6298D05F9369}">
      <dgm:prSet/>
      <dgm:spPr/>
      <dgm:t>
        <a:bodyPr/>
        <a:lstStyle/>
        <a:p>
          <a:endParaRPr lang="ru-RU"/>
        </a:p>
      </dgm:t>
    </dgm:pt>
    <dgm:pt modelId="{23A6474B-5264-4949-9F31-53707F1FEE0C}">
      <dgm:prSet phldrT="[Текст]" custT="1"/>
      <dgm:spPr/>
      <dgm:t>
        <a:bodyPr/>
        <a:lstStyle/>
        <a:p>
          <a:r>
            <a:rPr lang="ru-RU" sz="1800" dirty="0" smtClean="0">
              <a:latin typeface="+mn-lt"/>
              <a:cs typeface="Times New Roman" pitchFamily="18" charset="0"/>
            </a:rPr>
            <a:t>Субвенция на выполнение переданных полномочий 1,47</a:t>
          </a:r>
          <a:endParaRPr lang="ru-RU" sz="1800" b="0" dirty="0" smtClean="0">
            <a:latin typeface="+mn-lt"/>
            <a:cs typeface="Times New Roman" pitchFamily="18" charset="0"/>
          </a:endParaRPr>
        </a:p>
        <a:p>
          <a:endParaRPr lang="ru-RU" sz="1800" b="0" dirty="0" smtClean="0">
            <a:latin typeface="+mn-lt"/>
            <a:cs typeface="Times New Roman" pitchFamily="18" charset="0"/>
          </a:endParaRPr>
        </a:p>
        <a:p>
          <a:endParaRPr lang="ru-RU" sz="1800" b="0" dirty="0">
            <a:latin typeface="+mn-lt"/>
          </a:endParaRPr>
        </a:p>
      </dgm:t>
    </dgm:pt>
    <dgm:pt modelId="{285E7561-4E01-4FD0-9030-1B791818D7C1}" type="parTrans" cxnId="{CAB1494C-E4F3-4668-A290-E58AB6E664EF}">
      <dgm:prSet/>
      <dgm:spPr/>
      <dgm:t>
        <a:bodyPr/>
        <a:lstStyle/>
        <a:p>
          <a:endParaRPr lang="ru-RU"/>
        </a:p>
      </dgm:t>
    </dgm:pt>
    <dgm:pt modelId="{2CF572AE-4761-4A83-ADFC-52E436C03860}" type="sibTrans" cxnId="{CAB1494C-E4F3-4668-A290-E58AB6E664EF}">
      <dgm:prSet/>
      <dgm:spPr/>
      <dgm:t>
        <a:bodyPr/>
        <a:lstStyle/>
        <a:p>
          <a:endParaRPr lang="ru-RU"/>
        </a:p>
      </dgm:t>
    </dgm:pt>
    <dgm:pt modelId="{F892E453-4FC2-463E-A4DB-CCB533D42087}">
      <dgm:prSet phldrT="[Текст]" custT="1"/>
      <dgm:spPr/>
      <dgm:t>
        <a:bodyPr/>
        <a:lstStyle/>
        <a:p>
          <a:r>
            <a:rPr lang="ru-RU" sz="1800" b="0" i="0" dirty="0" smtClean="0">
              <a:latin typeface="+mn-lt"/>
            </a:rPr>
            <a:t>Дотации бюджетам бюджетной системы Российской Федерации</a:t>
          </a:r>
        </a:p>
        <a:p>
          <a:r>
            <a:rPr lang="ru-RU" sz="1800" dirty="0" smtClean="0">
              <a:latin typeface="+mn-lt"/>
              <a:cs typeface="Times New Roman" pitchFamily="18" charset="0"/>
            </a:rPr>
            <a:t>1 521,81</a:t>
          </a:r>
          <a:endParaRPr lang="ru-RU" sz="1800" b="1" dirty="0">
            <a:latin typeface="+mn-lt"/>
          </a:endParaRPr>
        </a:p>
      </dgm:t>
    </dgm:pt>
    <dgm:pt modelId="{5C91142F-955D-4784-8DAF-2EAF73D894D7}" type="parTrans" cxnId="{4EBA688E-52BD-4BAE-93CD-BD1214AA7C73}">
      <dgm:prSet/>
      <dgm:spPr/>
      <dgm:t>
        <a:bodyPr/>
        <a:lstStyle/>
        <a:p>
          <a:endParaRPr lang="ru-RU"/>
        </a:p>
      </dgm:t>
    </dgm:pt>
    <dgm:pt modelId="{FA274642-77F1-41EF-855C-A0133C3F06E8}" type="sibTrans" cxnId="{4EBA688E-52BD-4BAE-93CD-BD1214AA7C73}">
      <dgm:prSet/>
      <dgm:spPr/>
      <dgm:t>
        <a:bodyPr/>
        <a:lstStyle/>
        <a:p>
          <a:endParaRPr lang="ru-RU"/>
        </a:p>
      </dgm:t>
    </dgm:pt>
    <dgm:pt modelId="{D1D84CA5-367F-447B-9621-30E9843C924F}" type="pres">
      <dgm:prSet presAssocID="{8EC1FA1B-D32F-4551-8F7E-E6DA62074C9D}" presName="arrowDiagram" presStyleCnt="0">
        <dgm:presLayoutVars>
          <dgm:chMax val="5"/>
          <dgm:dir/>
          <dgm:resizeHandles val="exact"/>
        </dgm:presLayoutVars>
      </dgm:prSet>
      <dgm:spPr/>
    </dgm:pt>
    <dgm:pt modelId="{D142A876-7BE9-42B0-BC2B-116C586ABD5C}" type="pres">
      <dgm:prSet presAssocID="{8EC1FA1B-D32F-4551-8F7E-E6DA62074C9D}" presName="arrow" presStyleLbl="bgShp" presStyleIdx="0" presStyleCnt="1" custScaleX="103214" custLinFactNeighborX="-4248" custLinFactNeighborY="6857"/>
      <dgm:spPr/>
    </dgm:pt>
    <dgm:pt modelId="{3CE1B5A2-C8F7-461F-ADEC-2A628C99654D}" type="pres">
      <dgm:prSet presAssocID="{8EC1FA1B-D32F-4551-8F7E-E6DA62074C9D}" presName="arrowDiagram3" presStyleCnt="0"/>
      <dgm:spPr/>
    </dgm:pt>
    <dgm:pt modelId="{601EBD2B-AD3E-46F9-8F8A-67D51C332C2F}" type="pres">
      <dgm:prSet presAssocID="{23A6474B-5264-4949-9F31-53707F1FEE0C}" presName="bullet3a" presStyleLbl="node1" presStyleIdx="0" presStyleCnt="3" custScaleX="228482" custScaleY="231456" custLinFactX="41669" custLinFactY="-115934" custLinFactNeighborX="100000" custLinFactNeighborY="-200000"/>
      <dgm:spPr>
        <a:solidFill>
          <a:srgbClr val="7030A0"/>
        </a:solidFill>
      </dgm:spPr>
    </dgm:pt>
    <dgm:pt modelId="{ED048135-6532-437C-AE9E-3AD4AFD4930C}" type="pres">
      <dgm:prSet presAssocID="{23A6474B-5264-4949-9F31-53707F1FEE0C}" presName="textBox3a" presStyleLbl="revTx" presStyleIdx="0" presStyleCnt="3" custScaleX="127254" custLinFactNeighborX="11496" custLinFactNeighborY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A4A45-BECF-47B0-B14C-3A3B613AFBF4}" type="pres">
      <dgm:prSet presAssocID="{708F4B4A-7387-416C-9F35-FAB0C6A42846}" presName="bullet3b" presStyleLbl="node1" presStyleIdx="1" presStyleCnt="3" custScaleX="187453" custScaleY="179331" custLinFactX="67173" custLinFactY="-32979" custLinFactNeighborX="100000" custLinFactNeighborY="-100000"/>
      <dgm:spPr>
        <a:solidFill>
          <a:srgbClr val="00B0F0"/>
        </a:solidFill>
      </dgm:spPr>
    </dgm:pt>
    <dgm:pt modelId="{2F9EE41A-72C0-48F9-9018-523D9261D146}" type="pres">
      <dgm:prSet presAssocID="{708F4B4A-7387-416C-9F35-FAB0C6A42846}" presName="textBox3b" presStyleLbl="revTx" presStyleIdx="1" presStyleCnt="3" custScaleX="118541" custScaleY="97479" custLinFactNeighborX="40179" custLinFactNeighborY="-12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1B00-073A-4A0B-946A-0FE5F3B60CB2}" type="pres">
      <dgm:prSet presAssocID="{F892E453-4FC2-463E-A4DB-CCB533D42087}" presName="bullet3c" presStyleLbl="node1" presStyleIdx="2" presStyleCnt="3" custScaleX="204727" custScaleY="201923" custLinFactX="59341" custLinFactNeighborX="100000" custLinFactNeighborY="-62847"/>
      <dgm:spPr>
        <a:solidFill>
          <a:srgbClr val="FF0000"/>
        </a:solidFill>
      </dgm:spPr>
    </dgm:pt>
    <dgm:pt modelId="{41293E85-530C-4C0A-95D9-0DEC1F235524}" type="pres">
      <dgm:prSet presAssocID="{F892E453-4FC2-463E-A4DB-CCB533D42087}" presName="textBox3c" presStyleLbl="revTx" presStyleIdx="2" presStyleCnt="3" custScaleX="103817" custLinFactNeighborX="90352" custLinFactNeighborY="-1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D29670-7C07-4581-91F9-603F60489727}" type="presOf" srcId="{708F4B4A-7387-416C-9F35-FAB0C6A42846}" destId="{2F9EE41A-72C0-48F9-9018-523D9261D146}" srcOrd="0" destOrd="0" presId="urn:microsoft.com/office/officeart/2005/8/layout/arrow2"/>
    <dgm:cxn modelId="{E0F6D476-AA29-4B63-A2D8-6298D05F9369}" srcId="{8EC1FA1B-D32F-4551-8F7E-E6DA62074C9D}" destId="{708F4B4A-7387-416C-9F35-FAB0C6A42846}" srcOrd="1" destOrd="0" parTransId="{15C4E8A3-7EAD-4AFD-AE1B-AA0F9E7CF812}" sibTransId="{9E65CF42-4AC0-4EDF-9EEB-01F031C54DA3}"/>
    <dgm:cxn modelId="{5F8D7457-BDC8-4E59-8F2C-D6B5446FCC38}" type="presOf" srcId="{F892E453-4FC2-463E-A4DB-CCB533D42087}" destId="{41293E85-530C-4C0A-95D9-0DEC1F235524}" srcOrd="0" destOrd="0" presId="urn:microsoft.com/office/officeart/2005/8/layout/arrow2"/>
    <dgm:cxn modelId="{4EBA688E-52BD-4BAE-93CD-BD1214AA7C73}" srcId="{8EC1FA1B-D32F-4551-8F7E-E6DA62074C9D}" destId="{F892E453-4FC2-463E-A4DB-CCB533D42087}" srcOrd="2" destOrd="0" parTransId="{5C91142F-955D-4784-8DAF-2EAF73D894D7}" sibTransId="{FA274642-77F1-41EF-855C-A0133C3F06E8}"/>
    <dgm:cxn modelId="{5E0E84DA-655D-4480-AA58-67651A9DDE23}" type="presOf" srcId="{23A6474B-5264-4949-9F31-53707F1FEE0C}" destId="{ED048135-6532-437C-AE9E-3AD4AFD4930C}" srcOrd="0" destOrd="0" presId="urn:microsoft.com/office/officeart/2005/8/layout/arrow2"/>
    <dgm:cxn modelId="{6F43D0D2-AB90-42EC-A02B-172F47A45CF3}" type="presOf" srcId="{8EC1FA1B-D32F-4551-8F7E-E6DA62074C9D}" destId="{D1D84CA5-367F-447B-9621-30E9843C924F}" srcOrd="0" destOrd="0" presId="urn:microsoft.com/office/officeart/2005/8/layout/arrow2"/>
    <dgm:cxn modelId="{CAB1494C-E4F3-4668-A290-E58AB6E664EF}" srcId="{8EC1FA1B-D32F-4551-8F7E-E6DA62074C9D}" destId="{23A6474B-5264-4949-9F31-53707F1FEE0C}" srcOrd="0" destOrd="0" parTransId="{285E7561-4E01-4FD0-9030-1B791818D7C1}" sibTransId="{2CF572AE-4761-4A83-ADFC-52E436C03860}"/>
    <dgm:cxn modelId="{9EFDC721-296D-4361-A4AD-3462D56C9D0C}" type="presParOf" srcId="{D1D84CA5-367F-447B-9621-30E9843C924F}" destId="{D142A876-7BE9-42B0-BC2B-116C586ABD5C}" srcOrd="0" destOrd="0" presId="urn:microsoft.com/office/officeart/2005/8/layout/arrow2"/>
    <dgm:cxn modelId="{246A4829-5122-4A3F-A3F8-2B742CBC7CDD}" type="presParOf" srcId="{D1D84CA5-367F-447B-9621-30E9843C924F}" destId="{3CE1B5A2-C8F7-461F-ADEC-2A628C99654D}" srcOrd="1" destOrd="0" presId="urn:microsoft.com/office/officeart/2005/8/layout/arrow2"/>
    <dgm:cxn modelId="{88206CC2-9C0D-451C-A021-818E117DFB90}" type="presParOf" srcId="{3CE1B5A2-C8F7-461F-ADEC-2A628C99654D}" destId="{601EBD2B-AD3E-46F9-8F8A-67D51C332C2F}" srcOrd="0" destOrd="0" presId="urn:microsoft.com/office/officeart/2005/8/layout/arrow2"/>
    <dgm:cxn modelId="{CB5FFFE9-BDCC-4F8E-8BDF-E293D00D0487}" type="presParOf" srcId="{3CE1B5A2-C8F7-461F-ADEC-2A628C99654D}" destId="{ED048135-6532-437C-AE9E-3AD4AFD4930C}" srcOrd="1" destOrd="0" presId="urn:microsoft.com/office/officeart/2005/8/layout/arrow2"/>
    <dgm:cxn modelId="{31C41CD9-4ADC-402F-8330-865D3CDB2115}" type="presParOf" srcId="{3CE1B5A2-C8F7-461F-ADEC-2A628C99654D}" destId="{9E0A4A45-BECF-47B0-B14C-3A3B613AFBF4}" srcOrd="2" destOrd="0" presId="urn:microsoft.com/office/officeart/2005/8/layout/arrow2"/>
    <dgm:cxn modelId="{F9FCF152-876B-47D7-A4FB-437A2E29F6C0}" type="presParOf" srcId="{3CE1B5A2-C8F7-461F-ADEC-2A628C99654D}" destId="{2F9EE41A-72C0-48F9-9018-523D9261D146}" srcOrd="3" destOrd="0" presId="urn:microsoft.com/office/officeart/2005/8/layout/arrow2"/>
    <dgm:cxn modelId="{19CA816A-7CFD-4B16-901A-67677C3BB840}" type="presParOf" srcId="{3CE1B5A2-C8F7-461F-ADEC-2A628C99654D}" destId="{D6F61B00-073A-4A0B-946A-0FE5F3B60CB2}" srcOrd="4" destOrd="0" presId="urn:microsoft.com/office/officeart/2005/8/layout/arrow2"/>
    <dgm:cxn modelId="{9EA9BFF3-314F-42B4-934B-1C3B0EDF790C}" type="presParOf" srcId="{3CE1B5A2-C8F7-461F-ADEC-2A628C99654D}" destId="{41293E85-530C-4C0A-95D9-0DEC1F235524}" srcOrd="5" destOrd="0" presId="urn:microsoft.com/office/officeart/2005/8/layout/arrow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40ABA-FE54-4B36-8C16-ECB37A1DEE1B}" type="doc">
      <dgm:prSet loTypeId="urn:microsoft.com/office/officeart/2005/8/layout/radial3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D37D987-8B5F-4DA9-A5DD-BD86E3C68B6E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3600" b="1" dirty="0">
              <a:latin typeface="Cambria" pitchFamily="18" charset="0"/>
              <a:cs typeface="Times New Roman" pitchFamily="18" charset="0"/>
            </a:rPr>
            <a:t>Всего </a:t>
          </a:r>
        </a:p>
        <a:p>
          <a:r>
            <a:rPr lang="ru-RU" sz="3200" b="1" dirty="0" smtClean="0">
              <a:latin typeface="Cambria" pitchFamily="18" charset="0"/>
              <a:cs typeface="Times New Roman" pitchFamily="18" charset="0"/>
            </a:rPr>
            <a:t>11 296,54</a:t>
          </a:r>
          <a:endParaRPr lang="ru-RU" sz="3200" b="1" dirty="0">
            <a:latin typeface="Cambria" pitchFamily="18" charset="0"/>
            <a:cs typeface="Times New Roman" pitchFamily="18" charset="0"/>
          </a:endParaRPr>
        </a:p>
      </dgm:t>
    </dgm:pt>
    <dgm:pt modelId="{73F013EF-3560-40D3-AE4B-8DD27DC465E9}" type="parTrans" cxnId="{FB310C0A-504C-45EA-B409-2C763C91251A}">
      <dgm:prSet/>
      <dgm:spPr/>
      <dgm:t>
        <a:bodyPr/>
        <a:lstStyle/>
        <a:p>
          <a:endParaRPr lang="ru-RU"/>
        </a:p>
      </dgm:t>
    </dgm:pt>
    <dgm:pt modelId="{9346A121-721A-41B6-BACE-FA53B2EFCDB5}" type="sibTrans" cxnId="{FB310C0A-504C-45EA-B409-2C763C91251A}">
      <dgm:prSet/>
      <dgm:spPr/>
      <dgm:t>
        <a:bodyPr/>
        <a:lstStyle/>
        <a:p>
          <a:endParaRPr lang="ru-RU"/>
        </a:p>
      </dgm:t>
    </dgm:pt>
    <dgm:pt modelId="{A21FB2F4-E651-48E9-886A-B61760DA85E5}">
      <dgm:prSet phldrT="[Текст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2908,08</a:t>
          </a:r>
          <a:endParaRPr lang="ru-RU" sz="800" dirty="0">
            <a:latin typeface="+mn-lt"/>
            <a:cs typeface="Times New Roman" pitchFamily="18" charset="0"/>
          </a:endParaRPr>
        </a:p>
        <a:p>
          <a:r>
            <a:rPr lang="ru-RU" sz="800" dirty="0">
              <a:latin typeface="+mn-lt"/>
              <a:cs typeface="Times New Roman" pitchFamily="18" charset="0"/>
            </a:rPr>
            <a:t>Оплата труда и начисления</a:t>
          </a:r>
        </a:p>
      </dgm:t>
    </dgm:pt>
    <dgm:pt modelId="{2C68C036-129C-4FDB-9FBA-3200E8B0948D}" type="parTrans" cxnId="{913A3AC2-1998-4E48-8EE0-AD56D4BA2C69}">
      <dgm:prSet/>
      <dgm:spPr/>
      <dgm:t>
        <a:bodyPr/>
        <a:lstStyle/>
        <a:p>
          <a:endParaRPr lang="ru-RU"/>
        </a:p>
      </dgm:t>
    </dgm:pt>
    <dgm:pt modelId="{F145D98B-739C-41CB-97F6-D829371C5932}" type="sibTrans" cxnId="{913A3AC2-1998-4E48-8EE0-AD56D4BA2C69}">
      <dgm:prSet/>
      <dgm:spPr/>
      <dgm:t>
        <a:bodyPr/>
        <a:lstStyle/>
        <a:p>
          <a:endParaRPr lang="ru-RU"/>
        </a:p>
      </dgm:t>
    </dgm:pt>
    <dgm:pt modelId="{729357D3-6017-48FD-8A76-69FD598F509C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912,36</a:t>
          </a:r>
          <a:endParaRPr lang="ru-RU" sz="800" b="1" dirty="0">
            <a:latin typeface="+mn-lt"/>
            <a:cs typeface="Times New Roman" pitchFamily="18" charset="0"/>
          </a:endParaRPr>
        </a:p>
        <a:p>
          <a:r>
            <a:rPr lang="ru-RU" sz="800" dirty="0">
              <a:latin typeface="+mn-lt"/>
              <a:cs typeface="Times New Roman" pitchFamily="18" charset="0"/>
            </a:rPr>
            <a:t>Прочие </a:t>
          </a:r>
          <a:r>
            <a:rPr lang="ru-RU" sz="800" dirty="0" smtClean="0">
              <a:latin typeface="+mn-lt"/>
              <a:cs typeface="Times New Roman" pitchFamily="18" charset="0"/>
            </a:rPr>
            <a:t>расходы на содержание администрации поселения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E76B814A-71C7-4080-B681-82D9CAC24CA9}" type="parTrans" cxnId="{70AD25F8-9381-49CC-9F13-BEEA4CAAB26B}">
      <dgm:prSet/>
      <dgm:spPr/>
      <dgm:t>
        <a:bodyPr/>
        <a:lstStyle/>
        <a:p>
          <a:endParaRPr lang="ru-RU"/>
        </a:p>
      </dgm:t>
    </dgm:pt>
    <dgm:pt modelId="{FE2EC6DF-F3E5-4E81-AEE6-4E3A9AD22CF3}" type="sibTrans" cxnId="{70AD25F8-9381-49CC-9F13-BEEA4CAAB26B}">
      <dgm:prSet/>
      <dgm:spPr/>
      <dgm:t>
        <a:bodyPr/>
        <a:lstStyle/>
        <a:p>
          <a:endParaRPr lang="ru-RU"/>
        </a:p>
      </dgm:t>
    </dgm:pt>
    <dgm:pt modelId="{7C3B94EA-1D88-4413-9085-45129EEF6401}">
      <dgm:prSet phldrT="[Текст]" custT="1"/>
      <dgm:spPr/>
      <dgm:t>
        <a:bodyPr/>
        <a:lstStyle/>
        <a:p>
          <a:endParaRPr lang="ru-RU" sz="800" dirty="0">
            <a:latin typeface="+mn-lt"/>
            <a:cs typeface="Times New Roman" pitchFamily="18" charset="0"/>
          </a:endParaRPr>
        </a:p>
      </dgm:t>
    </dgm:pt>
    <dgm:pt modelId="{70FD3A77-0CB7-47F5-9490-FFFA3EC8E697}" type="parTrans" cxnId="{4A1D0FA2-5977-448E-B419-9763225FB37B}">
      <dgm:prSet/>
      <dgm:spPr/>
      <dgm:t>
        <a:bodyPr/>
        <a:lstStyle/>
        <a:p>
          <a:endParaRPr lang="ru-RU"/>
        </a:p>
      </dgm:t>
    </dgm:pt>
    <dgm:pt modelId="{65BD09FD-2E9C-4936-A5A4-15B4EDED3F99}" type="sibTrans" cxnId="{4A1D0FA2-5977-448E-B419-9763225FB37B}">
      <dgm:prSet/>
      <dgm:spPr/>
      <dgm:t>
        <a:bodyPr/>
        <a:lstStyle/>
        <a:p>
          <a:endParaRPr lang="ru-RU"/>
        </a:p>
      </dgm:t>
    </dgm:pt>
    <dgm:pt modelId="{D7F9CB98-EDB4-4AAB-B33C-CE98E4BD49F4}">
      <dgm:prSet phldrT="[Текст]" custT="1"/>
      <dgm:spPr/>
      <dgm:t>
        <a:bodyPr/>
        <a:lstStyle/>
        <a:p>
          <a:endParaRPr lang="ru-RU" sz="800" b="1" dirty="0">
            <a:latin typeface="+mn-lt"/>
            <a:cs typeface="Times New Roman" pitchFamily="18" charset="0"/>
          </a:endParaRPr>
        </a:p>
      </dgm:t>
    </dgm:pt>
    <dgm:pt modelId="{F01BBF16-113B-4B70-A657-A84F2BFEDFC8}" type="parTrans" cxnId="{DE46DA97-44C1-406D-996A-81225F62F770}">
      <dgm:prSet/>
      <dgm:spPr/>
      <dgm:t>
        <a:bodyPr/>
        <a:lstStyle/>
        <a:p>
          <a:endParaRPr lang="ru-RU"/>
        </a:p>
      </dgm:t>
    </dgm:pt>
    <dgm:pt modelId="{2432A26D-025C-4249-A7A9-78C138D96625}" type="sibTrans" cxnId="{DE46DA97-44C1-406D-996A-81225F62F770}">
      <dgm:prSet/>
      <dgm:spPr/>
      <dgm:t>
        <a:bodyPr/>
        <a:lstStyle/>
        <a:p>
          <a:endParaRPr lang="ru-RU"/>
        </a:p>
      </dgm:t>
    </dgm:pt>
    <dgm:pt modelId="{A1F838A7-D385-41DB-A0A1-2D911ED4DB8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100,26</a:t>
          </a:r>
          <a:endParaRPr lang="ru-RU" sz="800" b="1" dirty="0">
            <a:latin typeface="+mn-lt"/>
            <a:cs typeface="Times New Roman" pitchFamily="18" charset="0"/>
          </a:endParaRPr>
        </a:p>
        <a:p>
          <a:r>
            <a:rPr lang="ru-RU" sz="800" b="0" dirty="0">
              <a:latin typeface="+mn-lt"/>
              <a:cs typeface="Times New Roman" pitchFamily="18" charset="0"/>
            </a:rPr>
            <a:t>КСП финансово-бюджетный надзор</a:t>
          </a:r>
        </a:p>
      </dgm:t>
    </dgm:pt>
    <dgm:pt modelId="{E22F2921-5251-4CE1-918B-637E8FF4D625}" type="parTrans" cxnId="{D59B8139-B500-48B0-B76D-C4378A205674}">
      <dgm:prSet/>
      <dgm:spPr/>
      <dgm:t>
        <a:bodyPr/>
        <a:lstStyle/>
        <a:p>
          <a:endParaRPr lang="ru-RU"/>
        </a:p>
      </dgm:t>
    </dgm:pt>
    <dgm:pt modelId="{9C07F223-0F0D-435F-8F64-EA26C14D4868}" type="sibTrans" cxnId="{D59B8139-B500-48B0-B76D-C4378A205674}">
      <dgm:prSet/>
      <dgm:spPr/>
      <dgm:t>
        <a:bodyPr/>
        <a:lstStyle/>
        <a:p>
          <a:endParaRPr lang="ru-RU"/>
        </a:p>
      </dgm:t>
    </dgm:pt>
    <dgm:pt modelId="{EEC10F6E-7E1F-4FFD-B390-796D0AAA3732}">
      <dgm:prSet phldrT="[Текст]" custT="1"/>
      <dgm:spPr/>
      <dgm:t>
        <a:bodyPr/>
        <a:lstStyle/>
        <a:p>
          <a:r>
            <a:rPr lang="ru-RU" sz="800" b="1" dirty="0">
              <a:latin typeface="+mn-lt"/>
              <a:cs typeface="Times New Roman" pitchFamily="18" charset="0"/>
            </a:rPr>
            <a:t>1,00</a:t>
          </a:r>
        </a:p>
        <a:p>
          <a:r>
            <a:rPr lang="ru-RU" sz="800" b="0" dirty="0">
              <a:latin typeface="+mn-lt"/>
              <a:cs typeface="Times New Roman" pitchFamily="18" charset="0"/>
            </a:rPr>
            <a:t>Резервный</a:t>
          </a:r>
          <a:r>
            <a:rPr lang="ru-RU" sz="800" b="1" dirty="0">
              <a:latin typeface="+mn-lt"/>
              <a:cs typeface="Times New Roman" pitchFamily="18" charset="0"/>
            </a:rPr>
            <a:t> фонд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A9716E28-BBE7-42ED-9189-C20A3A8E74DD}" type="parTrans" cxnId="{35CAA640-1049-4C33-9D34-3B3A38AA6D6A}">
      <dgm:prSet/>
      <dgm:spPr/>
      <dgm:t>
        <a:bodyPr/>
        <a:lstStyle/>
        <a:p>
          <a:endParaRPr lang="ru-RU"/>
        </a:p>
      </dgm:t>
    </dgm:pt>
    <dgm:pt modelId="{2B402466-2197-4DE0-A340-17E24FF66F9B}" type="sibTrans" cxnId="{35CAA640-1049-4C33-9D34-3B3A38AA6D6A}">
      <dgm:prSet/>
      <dgm:spPr/>
      <dgm:t>
        <a:bodyPr/>
        <a:lstStyle/>
        <a:p>
          <a:endParaRPr lang="ru-RU"/>
        </a:p>
      </dgm:t>
    </dgm:pt>
    <dgm:pt modelId="{5A3D536E-F8BF-4AAC-B95D-EDD470D86C8A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124,50 установка системы оповещения, закупка противопожарного оборудования</a:t>
          </a:r>
          <a:endParaRPr lang="ru-RU" sz="800" b="1" dirty="0">
            <a:latin typeface="+mn-lt"/>
            <a:cs typeface="Times New Roman" pitchFamily="18" charset="0"/>
          </a:endParaRPr>
        </a:p>
      </dgm:t>
    </dgm:pt>
    <dgm:pt modelId="{E62A5ED3-28AA-436F-BF61-00375E5C71E1}" type="parTrans" cxnId="{4E59ABE1-B76B-496A-A4AC-C913B33F6081}">
      <dgm:prSet/>
      <dgm:spPr/>
      <dgm:t>
        <a:bodyPr/>
        <a:lstStyle/>
        <a:p>
          <a:endParaRPr lang="ru-RU"/>
        </a:p>
      </dgm:t>
    </dgm:pt>
    <dgm:pt modelId="{6E6A0666-991C-4754-B8D6-85C8CB7DD054}" type="sibTrans" cxnId="{4E59ABE1-B76B-496A-A4AC-C913B33F6081}">
      <dgm:prSet/>
      <dgm:spPr/>
      <dgm:t>
        <a:bodyPr/>
        <a:lstStyle/>
        <a:p>
          <a:endParaRPr lang="ru-RU"/>
        </a:p>
      </dgm:t>
    </dgm:pt>
    <dgm:pt modelId="{20C736B3-2242-4CA9-8E4D-49C823EF2DA6}">
      <dgm:prSet phldrT="[Текст]" custT="1"/>
      <dgm:spPr/>
      <dgm:t>
        <a:bodyPr/>
        <a:lstStyle/>
        <a:p>
          <a:r>
            <a:rPr lang="ru-RU" sz="800" dirty="0" smtClean="0">
              <a:latin typeface="+mn-lt"/>
              <a:cs typeface="Times New Roman" pitchFamily="18" charset="0"/>
            </a:rPr>
            <a:t>350,00 </a:t>
          </a:r>
          <a:r>
            <a:rPr lang="ru-RU" sz="800" dirty="0">
              <a:latin typeface="+mn-lt"/>
              <a:cs typeface="Times New Roman" pitchFamily="18" charset="0"/>
            </a:rPr>
            <a:t>Организация культурных мероприятий</a:t>
          </a:r>
        </a:p>
      </dgm:t>
    </dgm:pt>
    <dgm:pt modelId="{2087C68C-8669-442C-B01A-97424082B3CB}" type="parTrans" cxnId="{C1543D59-1430-4420-B34F-5003ED5640BE}">
      <dgm:prSet/>
      <dgm:spPr/>
      <dgm:t>
        <a:bodyPr/>
        <a:lstStyle/>
        <a:p>
          <a:endParaRPr lang="ru-RU"/>
        </a:p>
      </dgm:t>
    </dgm:pt>
    <dgm:pt modelId="{CE331D76-2D4B-4FC0-9EE0-D752011380BD}" type="sibTrans" cxnId="{C1543D59-1430-4420-B34F-5003ED5640BE}">
      <dgm:prSet/>
      <dgm:spPr/>
      <dgm:t>
        <a:bodyPr/>
        <a:lstStyle/>
        <a:p>
          <a:endParaRPr lang="ru-RU"/>
        </a:p>
      </dgm:t>
    </dgm:pt>
    <dgm:pt modelId="{E949B06A-4310-49F5-A4BD-6EDAEE7BDF9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anose="02020603050405020304" pitchFamily="18" charset="0"/>
            </a:rPr>
            <a:t>238,01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871822C0-5617-4413-9D99-74FC8F42F7D4}" type="sibTrans" cxnId="{970FF9EE-65F1-4122-AD6F-94777D71074D}">
      <dgm:prSet/>
      <dgm:spPr/>
      <dgm:t>
        <a:bodyPr/>
        <a:lstStyle/>
        <a:p>
          <a:endParaRPr lang="ru-RU"/>
        </a:p>
      </dgm:t>
    </dgm:pt>
    <dgm:pt modelId="{100606FF-3918-4405-AD0D-396DD203DE31}" type="parTrans" cxnId="{970FF9EE-65F1-4122-AD6F-94777D71074D}">
      <dgm:prSet/>
      <dgm:spPr/>
      <dgm:t>
        <a:bodyPr/>
        <a:lstStyle/>
        <a:p>
          <a:endParaRPr lang="ru-RU"/>
        </a:p>
      </dgm:t>
    </dgm:pt>
    <dgm:pt modelId="{B6E2A6C1-DDB7-4431-B524-11E77346A1D3}">
      <dgm:prSet phldrT="[Текст]" custT="1"/>
      <dgm:spPr/>
      <dgm:t>
        <a:bodyPr/>
        <a:lstStyle/>
        <a:p>
          <a:endParaRPr lang="ru-RU" sz="800" b="0" dirty="0">
            <a:latin typeface="+mn-lt"/>
            <a:cs typeface="Times New Roman" pitchFamily="18" charset="0"/>
          </a:endParaRPr>
        </a:p>
      </dgm:t>
    </dgm:pt>
    <dgm:pt modelId="{A0C0299F-C247-4EC5-9774-ED4A0AB7B8A0}" type="sibTrans" cxnId="{CB893439-3E42-4159-98F1-7259256BADAD}">
      <dgm:prSet/>
      <dgm:spPr/>
      <dgm:t>
        <a:bodyPr/>
        <a:lstStyle/>
        <a:p>
          <a:endParaRPr lang="ru-RU"/>
        </a:p>
      </dgm:t>
    </dgm:pt>
    <dgm:pt modelId="{91E466A8-1633-470D-819F-472852A978CF}" type="parTrans" cxnId="{CB893439-3E42-4159-98F1-7259256BADAD}">
      <dgm:prSet/>
      <dgm:spPr/>
      <dgm:t>
        <a:bodyPr/>
        <a:lstStyle/>
        <a:p>
          <a:endParaRPr lang="ru-RU"/>
        </a:p>
      </dgm:t>
    </dgm:pt>
    <dgm:pt modelId="{3BBA3705-3B5D-4CBD-85A2-361355A882F1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  <a:cs typeface="Times New Roman" pitchFamily="18" charset="0"/>
            </a:rPr>
            <a:t>100,00 </a:t>
          </a:r>
          <a:r>
            <a:rPr lang="ru-RU" sz="800" b="0" dirty="0">
              <a:latin typeface="+mn-lt"/>
              <a:cs typeface="Times New Roman" pitchFamily="18" charset="0"/>
            </a:rPr>
            <a:t>Оформление права </a:t>
          </a:r>
          <a:r>
            <a:rPr lang="ru-RU" sz="800" b="0" dirty="0" smtClean="0">
              <a:latin typeface="+mn-lt"/>
              <a:cs typeface="Times New Roman" pitchFamily="18" charset="0"/>
            </a:rPr>
            <a:t>собственности, техническая документация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AF02334E-F5F6-4164-9352-8729A7BE5310}" type="sibTrans" cxnId="{520062CD-DDB0-497D-9BA3-A5EE9B19F5F7}">
      <dgm:prSet/>
      <dgm:spPr/>
      <dgm:t>
        <a:bodyPr/>
        <a:lstStyle/>
        <a:p>
          <a:endParaRPr lang="ru-RU"/>
        </a:p>
      </dgm:t>
    </dgm:pt>
    <dgm:pt modelId="{31D1A5F2-5431-4ACA-9542-BE7C8BC13964}" type="parTrans" cxnId="{520062CD-DDB0-497D-9BA3-A5EE9B19F5F7}">
      <dgm:prSet/>
      <dgm:spPr/>
      <dgm:t>
        <a:bodyPr/>
        <a:lstStyle/>
        <a:p>
          <a:endParaRPr lang="ru-RU"/>
        </a:p>
      </dgm:t>
    </dgm:pt>
    <dgm:pt modelId="{4B5E307A-E9D7-448E-A6D8-51CF6D1AAE39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15,00 О</a:t>
          </a:r>
          <a:r>
            <a:rPr lang="ru-RU" sz="800" b="0" dirty="0" smtClean="0">
              <a:latin typeface="+mn-lt"/>
              <a:cs typeface="Times New Roman" pitchFamily="18" charset="0"/>
            </a:rPr>
            <a:t>ценка имущества, </a:t>
          </a:r>
          <a:r>
            <a:rPr lang="ru-RU" sz="800" b="1" dirty="0" smtClean="0">
              <a:latin typeface="+mn-lt"/>
              <a:cs typeface="Times New Roman" pitchFamily="18" charset="0"/>
            </a:rPr>
            <a:t>1,47</a:t>
          </a:r>
          <a:r>
            <a:rPr lang="ru-RU" sz="800" b="0" dirty="0" smtClean="0">
              <a:latin typeface="+mn-lt"/>
              <a:cs typeface="Times New Roman" pitchFamily="18" charset="0"/>
            </a:rPr>
            <a:t> расходы по административной ответственности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CE3CEB83-8F27-46CD-9206-92CF34815915}" type="sibTrans" cxnId="{F6639EFF-9729-480A-9792-1D4A1C8613DB}">
      <dgm:prSet/>
      <dgm:spPr/>
      <dgm:t>
        <a:bodyPr/>
        <a:lstStyle/>
        <a:p>
          <a:endParaRPr lang="ru-RU"/>
        </a:p>
      </dgm:t>
    </dgm:pt>
    <dgm:pt modelId="{E44BB2A5-15F9-4ABA-9504-2BFD5D0DE56A}" type="parTrans" cxnId="{F6639EFF-9729-480A-9792-1D4A1C8613DB}">
      <dgm:prSet/>
      <dgm:spPr/>
      <dgm:t>
        <a:bodyPr/>
        <a:lstStyle/>
        <a:p>
          <a:endParaRPr lang="ru-RU"/>
        </a:p>
      </dgm:t>
    </dgm:pt>
    <dgm:pt modelId="{A565901F-C243-4669-A7EC-99F7B20F5727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  <a:cs typeface="Times New Roman" pitchFamily="18" charset="0"/>
            </a:rPr>
            <a:t>5,45</a:t>
          </a:r>
          <a:endParaRPr lang="ru-RU" sz="800" b="0" dirty="0">
            <a:latin typeface="+mn-lt"/>
            <a:cs typeface="Times New Roman" pitchFamily="18" charset="0"/>
          </a:endParaRPr>
        </a:p>
        <a:p>
          <a:r>
            <a:rPr lang="ru-RU" sz="800" b="0" dirty="0">
              <a:latin typeface="+mn-lt"/>
              <a:cs typeface="Times New Roman" pitchFamily="18" charset="0"/>
            </a:rPr>
            <a:t>Ежегодные членский взносы</a:t>
          </a:r>
        </a:p>
      </dgm:t>
    </dgm:pt>
    <dgm:pt modelId="{5833402A-A277-42D8-8CFD-8C72840061F3}" type="sibTrans" cxnId="{70417F54-C628-4465-BD93-295A0F9B26A6}">
      <dgm:prSet/>
      <dgm:spPr/>
      <dgm:t>
        <a:bodyPr/>
        <a:lstStyle/>
        <a:p>
          <a:endParaRPr lang="ru-RU"/>
        </a:p>
      </dgm:t>
    </dgm:pt>
    <dgm:pt modelId="{2F95F27A-59CE-43F4-93CE-451A263182F9}" type="parTrans" cxnId="{70417F54-C628-4465-BD93-295A0F9B26A6}">
      <dgm:prSet/>
      <dgm:spPr/>
      <dgm:t>
        <a:bodyPr/>
        <a:lstStyle/>
        <a:p>
          <a:endParaRPr lang="ru-RU"/>
        </a:p>
      </dgm:t>
    </dgm:pt>
    <dgm:pt modelId="{B5DF9CA8-1776-43E5-9768-1CC50D5BF43F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36,78</a:t>
          </a:r>
          <a:endParaRPr lang="ru-RU" sz="800" b="1" dirty="0">
            <a:latin typeface="+mn-lt"/>
            <a:cs typeface="Times New Roman" pitchFamily="18" charset="0"/>
          </a:endParaRPr>
        </a:p>
        <a:p>
          <a:r>
            <a:rPr lang="ru-RU" sz="800" b="0" dirty="0">
              <a:latin typeface="+mn-lt"/>
              <a:cs typeface="Times New Roman" pitchFamily="18" charset="0"/>
            </a:rPr>
            <a:t>Пенсионное обеспечение</a:t>
          </a:r>
        </a:p>
      </dgm:t>
    </dgm:pt>
    <dgm:pt modelId="{123D6D8C-9377-4056-A267-B96F4F1AC7ED}" type="sibTrans" cxnId="{2921AAD2-B2FD-4567-94D8-4D836D08E6B6}">
      <dgm:prSet/>
      <dgm:spPr/>
      <dgm:t>
        <a:bodyPr/>
        <a:lstStyle/>
        <a:p>
          <a:endParaRPr lang="ru-RU"/>
        </a:p>
      </dgm:t>
    </dgm:pt>
    <dgm:pt modelId="{8AB8EFB6-867F-43C7-8C1E-FF518A79A760}" type="parTrans" cxnId="{2921AAD2-B2FD-4567-94D8-4D836D08E6B6}">
      <dgm:prSet/>
      <dgm:spPr/>
      <dgm:t>
        <a:bodyPr/>
        <a:lstStyle/>
        <a:p>
          <a:endParaRPr lang="ru-RU"/>
        </a:p>
      </dgm:t>
    </dgm:pt>
    <dgm:pt modelId="{BAAD3999-8EFE-4ACF-9546-F62B14C101B6}">
      <dgm:prSet phldrT="[Текст]" custT="1"/>
      <dgm:spPr/>
      <dgm:t>
        <a:bodyPr/>
        <a:lstStyle/>
        <a:p>
          <a:endParaRPr lang="ru-RU" sz="800" b="0" dirty="0">
            <a:latin typeface="+mn-lt"/>
            <a:cs typeface="Times New Roman" pitchFamily="18" charset="0"/>
          </a:endParaRPr>
        </a:p>
      </dgm:t>
    </dgm:pt>
    <dgm:pt modelId="{59D18C4A-BF9E-438D-9637-07167F8551A4}" type="sibTrans" cxnId="{C48F4E82-9D11-42B1-8DF0-6A1CCC6D3AC5}">
      <dgm:prSet/>
      <dgm:spPr/>
      <dgm:t>
        <a:bodyPr/>
        <a:lstStyle/>
        <a:p>
          <a:endParaRPr lang="ru-RU"/>
        </a:p>
      </dgm:t>
    </dgm:pt>
    <dgm:pt modelId="{3DBB8206-1264-4F68-BBF2-0EBB31AC6E1B}" type="parTrans" cxnId="{C48F4E82-9D11-42B1-8DF0-6A1CCC6D3AC5}">
      <dgm:prSet/>
      <dgm:spPr/>
      <dgm:t>
        <a:bodyPr/>
        <a:lstStyle/>
        <a:p>
          <a:endParaRPr lang="ru-RU"/>
        </a:p>
      </dgm:t>
    </dgm:pt>
    <dgm:pt modelId="{A24AA3D2-915A-40A0-A68E-080E450528AD}">
      <dgm:prSet phldrT="[Текст]" custT="1"/>
      <dgm:spPr/>
      <dgm:t>
        <a:bodyPr/>
        <a:lstStyle/>
        <a:p>
          <a:r>
            <a:rPr lang="ru-RU" sz="800" dirty="0" smtClean="0">
              <a:latin typeface="+mn-lt"/>
              <a:cs typeface="Times New Roman" pitchFamily="18" charset="0"/>
            </a:rPr>
            <a:t>6 503,26</a:t>
          </a:r>
          <a:endParaRPr lang="ru-RU" sz="800" dirty="0">
            <a:latin typeface="+mn-lt"/>
            <a:cs typeface="Times New Roman" pitchFamily="18" charset="0"/>
          </a:endParaRPr>
        </a:p>
        <a:p>
          <a:r>
            <a:rPr lang="ru-RU" sz="750" dirty="0" smtClean="0">
              <a:latin typeface="+mn-lt"/>
              <a:cs typeface="Times New Roman" pitchFamily="18" charset="0"/>
            </a:rPr>
            <a:t>Благоустройство (уличное освещение, покос травы, содержание дворников, забор на кладбище </a:t>
          </a:r>
          <a:r>
            <a:rPr lang="ru-RU" sz="750" dirty="0" err="1" smtClean="0">
              <a:latin typeface="+mn-lt"/>
              <a:cs typeface="Times New Roman" pitchFamily="18" charset="0"/>
            </a:rPr>
            <a:t>с.отрадное,вывоз</a:t>
          </a:r>
          <a:r>
            <a:rPr lang="ru-RU" sz="750" dirty="0" smtClean="0">
              <a:latin typeface="+mn-lt"/>
              <a:cs typeface="Times New Roman" pitchFamily="18" charset="0"/>
            </a:rPr>
            <a:t> мусора</a:t>
          </a:r>
          <a:endParaRPr lang="ru-RU" sz="750" dirty="0">
            <a:latin typeface="+mn-lt"/>
            <a:cs typeface="Times New Roman" pitchFamily="18" charset="0"/>
          </a:endParaRPr>
        </a:p>
      </dgm:t>
    </dgm:pt>
    <dgm:pt modelId="{CEE969AC-A64E-4C44-955D-C2DE6312AA0C}" type="sibTrans" cxnId="{25F75F05-02F2-44EC-857A-3054EE9A4CEF}">
      <dgm:prSet/>
      <dgm:spPr/>
      <dgm:t>
        <a:bodyPr/>
        <a:lstStyle/>
        <a:p>
          <a:endParaRPr lang="ru-RU"/>
        </a:p>
      </dgm:t>
    </dgm:pt>
    <dgm:pt modelId="{4572F8B2-07C0-4BBF-A1F0-FAE11171CCB5}" type="parTrans" cxnId="{25F75F05-02F2-44EC-857A-3054EE9A4CEF}">
      <dgm:prSet/>
      <dgm:spPr/>
      <dgm:t>
        <a:bodyPr/>
        <a:lstStyle/>
        <a:p>
          <a:endParaRPr lang="ru-RU"/>
        </a:p>
      </dgm:t>
    </dgm:pt>
    <dgm:pt modelId="{D871F209-EE99-4B35-8D4A-B9309F5FE21A}" type="pres">
      <dgm:prSet presAssocID="{AD640ABA-FE54-4B36-8C16-ECB37A1DEE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A9DC1B-D8A8-42A1-87F7-8194A7F5C4DF}" type="pres">
      <dgm:prSet presAssocID="{AD640ABA-FE54-4B36-8C16-ECB37A1DEE1B}" presName="radial" presStyleCnt="0">
        <dgm:presLayoutVars>
          <dgm:animLvl val="ctr"/>
        </dgm:presLayoutVars>
      </dgm:prSet>
      <dgm:spPr/>
    </dgm:pt>
    <dgm:pt modelId="{66F0FD99-888F-477A-9D5F-3DE62CC343A4}" type="pres">
      <dgm:prSet presAssocID="{1D37D987-8B5F-4DA9-A5DD-BD86E3C68B6E}" presName="centerShape" presStyleLbl="vennNode1" presStyleIdx="0" presStyleCnt="17" custScaleX="141143" custScaleY="127661"/>
      <dgm:spPr/>
      <dgm:t>
        <a:bodyPr/>
        <a:lstStyle/>
        <a:p>
          <a:endParaRPr lang="ru-RU"/>
        </a:p>
      </dgm:t>
    </dgm:pt>
    <dgm:pt modelId="{61D3FA14-7D84-46ED-A859-B2CCD5FF0B50}" type="pres">
      <dgm:prSet presAssocID="{A21FB2F4-E651-48E9-886A-B61760DA85E5}" presName="node" presStyleLbl="vennNode1" presStyleIdx="1" presStyleCnt="17" custRadScaleRad="98382" custRadScaleInc="39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FB999-9B08-40C5-BBFF-56ED70635DB0}" type="pres">
      <dgm:prSet presAssocID="{729357D3-6017-48FD-8A76-69FD598F509C}" presName="node" presStyleLbl="vennNode1" presStyleIdx="2" presStyleCnt="17" custRadScaleRad="100694" custRadScaleInc="28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81E9A-27B1-48C3-AD26-31DFF8B338A8}" type="pres">
      <dgm:prSet presAssocID="{20C736B3-2242-4CA9-8E4D-49C823EF2DA6}" presName="node" presStyleLbl="vennNode1" presStyleIdx="3" presStyleCnt="17" custRadScaleRad="106790" custRadScaleInc="22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9244-FEB6-4D37-9925-6EDB91A9B96C}" type="pres">
      <dgm:prSet presAssocID="{5A3D536E-F8BF-4AAC-B95D-EDD470D86C8A}" presName="node" presStyleLbl="vennNode1" presStyleIdx="4" presStyleCnt="17" custRadScaleRad="100224" custRadScaleInc="26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5632A-EBAB-46AF-91F1-A980A8771DA5}" type="pres">
      <dgm:prSet presAssocID="{7C3B94EA-1D88-4413-9085-45129EEF6401}" presName="node" presStyleLbl="vennNode1" presStyleIdx="5" presStyleCnt="17" custScaleX="79129" custScaleY="75010" custRadScaleRad="99658" custRadScaleInc="1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6CDF0-70DE-488D-B87B-AE18E2964E6F}" type="pres">
      <dgm:prSet presAssocID="{D7F9CB98-EDB4-4AAB-B33C-CE98E4BD49F4}" presName="node" presStyleLbl="vennNode1" presStyleIdx="6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BF52-6011-4F85-905C-83E041CAAA23}" type="pres">
      <dgm:prSet presAssocID="{A1F838A7-D385-41DB-A0A1-2D911ED4DB87}" presName="node" presStyleLbl="vennNode1" presStyleIdx="7" presStyleCnt="17" custRadScaleRad="96076" custRadScaleInc="5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A9B14-2965-4A20-B5BB-5EBAA650A601}" type="pres">
      <dgm:prSet presAssocID="{3BBA3705-3B5D-4CBD-85A2-361355A882F1}" presName="node" presStyleLbl="vennNode1" presStyleIdx="8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6E9BD-9855-4631-A6E9-2B18395090B7}" type="pres">
      <dgm:prSet presAssocID="{A24AA3D2-915A-40A0-A68E-080E450528AD}" presName="node" presStyleLbl="vennNode1" presStyleIdx="9" presStyleCnt="17" custScaleX="146069" custRadScaleRad="100662" custRadScaleInc="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F472E-1E5D-451B-9ED3-88EBDB4F47BD}" type="pres">
      <dgm:prSet presAssocID="{BAAD3999-8EFE-4ACF-9546-F62B14C101B6}" presName="node" presStyleLbl="vennNode1" presStyleIdx="10" presStyleCnt="17" custRadScaleRad="97858" custRadScaleInc="10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CA9AB-FF8D-4650-B01C-B21E881EEEE9}" type="pres">
      <dgm:prSet presAssocID="{B6E2A6C1-DDB7-4431-B524-11E77346A1D3}" presName="node" presStyleLbl="vennNode1" presStyleIdx="1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39C8-572E-42FA-B7E5-CDC7CA39C181}" type="pres">
      <dgm:prSet presAssocID="{E949B06A-4310-49F5-A4BD-6EDAEE7BDF97}" presName="node" presStyleLbl="vennNode1" presStyleIdx="12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ECB7A-DD8E-4E7E-A79B-1DF460E58DF7}" type="pres">
      <dgm:prSet presAssocID="{EEC10F6E-7E1F-4FFD-B390-796D0AAA3732}" presName="node" presStyleLbl="vennNode1" presStyleIdx="13" presStyleCnt="17" custRadScaleRad="100361" custRadScaleInc="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E1EB6-99F4-4079-A7C9-55AAE7354E43}" type="pres">
      <dgm:prSet presAssocID="{4B5E307A-E9D7-448E-A6D8-51CF6D1AAE39}" presName="node" presStyleLbl="vennNode1" presStyleIdx="14" presStyleCnt="17" custRadScaleRad="104414" custRadScaleInc="-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3B38-7EC2-4475-B66C-193EC925DB1E}" type="pres">
      <dgm:prSet presAssocID="{B5DF9CA8-1776-43E5-9768-1CC50D5BF43F}" presName="node" presStyleLbl="vennNode1" presStyleIdx="15" presStyleCnt="17" custScaleX="118915" custScaleY="119922" custRadScaleRad="103591" custRadScaleInc="14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85A32-2EA7-4260-9985-8DB0196A861B}" type="pres">
      <dgm:prSet presAssocID="{A565901F-C243-4669-A7EC-99F7B20F5727}" presName="node" presStyleLbl="vennNode1" presStyleIdx="16" presStyleCnt="17" custScaleX="81165" custScaleY="79276" custRadScaleRad="98198" custRadScaleInc="3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639EFF-9729-480A-9792-1D4A1C8613DB}" srcId="{1D37D987-8B5F-4DA9-A5DD-BD86E3C68B6E}" destId="{4B5E307A-E9D7-448E-A6D8-51CF6D1AAE39}" srcOrd="13" destOrd="0" parTransId="{E44BB2A5-15F9-4ABA-9504-2BFD5D0DE56A}" sibTransId="{CE3CEB83-8F27-46CD-9206-92CF34815915}"/>
    <dgm:cxn modelId="{85FE6396-1A46-4514-B2CC-D1B5FAB13CBF}" type="presOf" srcId="{D7F9CB98-EDB4-4AAB-B33C-CE98E4BD49F4}" destId="{1326CDF0-70DE-488D-B87B-AE18E2964E6F}" srcOrd="0" destOrd="0" presId="urn:microsoft.com/office/officeart/2005/8/layout/radial3"/>
    <dgm:cxn modelId="{70AD25F8-9381-49CC-9F13-BEEA4CAAB26B}" srcId="{1D37D987-8B5F-4DA9-A5DD-BD86E3C68B6E}" destId="{729357D3-6017-48FD-8A76-69FD598F509C}" srcOrd="1" destOrd="0" parTransId="{E76B814A-71C7-4080-B681-82D9CAC24CA9}" sibTransId="{FE2EC6DF-F3E5-4E81-AEE6-4E3A9AD22CF3}"/>
    <dgm:cxn modelId="{C1543D59-1430-4420-B34F-5003ED5640BE}" srcId="{1D37D987-8B5F-4DA9-A5DD-BD86E3C68B6E}" destId="{20C736B3-2242-4CA9-8E4D-49C823EF2DA6}" srcOrd="2" destOrd="0" parTransId="{2087C68C-8669-442C-B01A-97424082B3CB}" sibTransId="{CE331D76-2D4B-4FC0-9EE0-D752011380BD}"/>
    <dgm:cxn modelId="{031EDEDD-A714-415D-B648-0DDB1A70E826}" type="presOf" srcId="{B6E2A6C1-DDB7-4431-B524-11E77346A1D3}" destId="{4CBCA9AB-FF8D-4650-B01C-B21E881EEEE9}" srcOrd="0" destOrd="0" presId="urn:microsoft.com/office/officeart/2005/8/layout/radial3"/>
    <dgm:cxn modelId="{913A3AC2-1998-4E48-8EE0-AD56D4BA2C69}" srcId="{1D37D987-8B5F-4DA9-A5DD-BD86E3C68B6E}" destId="{A21FB2F4-E651-48E9-886A-B61760DA85E5}" srcOrd="0" destOrd="0" parTransId="{2C68C036-129C-4FDB-9FBA-3200E8B0948D}" sibTransId="{F145D98B-739C-41CB-97F6-D829371C5932}"/>
    <dgm:cxn modelId="{90B3E437-AA17-4F43-BE8F-5186D855CEAA}" type="presOf" srcId="{1D37D987-8B5F-4DA9-A5DD-BD86E3C68B6E}" destId="{66F0FD99-888F-477A-9D5F-3DE62CC343A4}" srcOrd="0" destOrd="0" presId="urn:microsoft.com/office/officeart/2005/8/layout/radial3"/>
    <dgm:cxn modelId="{2921AAD2-B2FD-4567-94D8-4D836D08E6B6}" srcId="{1D37D987-8B5F-4DA9-A5DD-BD86E3C68B6E}" destId="{B5DF9CA8-1776-43E5-9768-1CC50D5BF43F}" srcOrd="14" destOrd="0" parTransId="{8AB8EFB6-867F-43C7-8C1E-FF518A79A760}" sibTransId="{123D6D8C-9377-4056-A267-B96F4F1AC7ED}"/>
    <dgm:cxn modelId="{477E75BF-5E17-4CFB-B430-434403249534}" type="presOf" srcId="{BAAD3999-8EFE-4ACF-9546-F62B14C101B6}" destId="{2FCF472E-1E5D-451B-9ED3-88EBDB4F47BD}" srcOrd="0" destOrd="0" presId="urn:microsoft.com/office/officeart/2005/8/layout/radial3"/>
    <dgm:cxn modelId="{CB135E09-7DDF-4F5E-B1FB-3653CC233585}" type="presOf" srcId="{A1F838A7-D385-41DB-A0A1-2D911ED4DB87}" destId="{E544BF52-6011-4F85-905C-83E041CAAA23}" srcOrd="0" destOrd="0" presId="urn:microsoft.com/office/officeart/2005/8/layout/radial3"/>
    <dgm:cxn modelId="{35CAA640-1049-4C33-9D34-3B3A38AA6D6A}" srcId="{1D37D987-8B5F-4DA9-A5DD-BD86E3C68B6E}" destId="{EEC10F6E-7E1F-4FFD-B390-796D0AAA3732}" srcOrd="12" destOrd="0" parTransId="{A9716E28-BBE7-42ED-9189-C20A3A8E74DD}" sibTransId="{2B402466-2197-4DE0-A340-17E24FF66F9B}"/>
    <dgm:cxn modelId="{4A1D0FA2-5977-448E-B419-9763225FB37B}" srcId="{1D37D987-8B5F-4DA9-A5DD-BD86E3C68B6E}" destId="{7C3B94EA-1D88-4413-9085-45129EEF6401}" srcOrd="4" destOrd="0" parTransId="{70FD3A77-0CB7-47F5-9490-FFFA3EC8E697}" sibTransId="{65BD09FD-2E9C-4936-A5A4-15B4EDED3F99}"/>
    <dgm:cxn modelId="{520062CD-DDB0-497D-9BA3-A5EE9B19F5F7}" srcId="{1D37D987-8B5F-4DA9-A5DD-BD86E3C68B6E}" destId="{3BBA3705-3B5D-4CBD-85A2-361355A882F1}" srcOrd="7" destOrd="0" parTransId="{31D1A5F2-5431-4ACA-9542-BE7C8BC13964}" sibTransId="{AF02334E-F5F6-4164-9352-8729A7BE5310}"/>
    <dgm:cxn modelId="{FB310C0A-504C-45EA-B409-2C763C91251A}" srcId="{AD640ABA-FE54-4B36-8C16-ECB37A1DEE1B}" destId="{1D37D987-8B5F-4DA9-A5DD-BD86E3C68B6E}" srcOrd="0" destOrd="0" parTransId="{73F013EF-3560-40D3-AE4B-8DD27DC465E9}" sibTransId="{9346A121-721A-41B6-BACE-FA53B2EFCDB5}"/>
    <dgm:cxn modelId="{41478AD7-17A4-45FD-B464-9E305B1D2457}" type="presOf" srcId="{4B5E307A-E9D7-448E-A6D8-51CF6D1AAE39}" destId="{172E1EB6-99F4-4079-A7C9-55AAE7354E43}" srcOrd="0" destOrd="0" presId="urn:microsoft.com/office/officeart/2005/8/layout/radial3"/>
    <dgm:cxn modelId="{BFBE2DDA-B74B-4301-8C19-83E36CD2F53E}" type="presOf" srcId="{7C3B94EA-1D88-4413-9085-45129EEF6401}" destId="{A115632A-EBAB-46AF-91F1-A980A8771DA5}" srcOrd="0" destOrd="0" presId="urn:microsoft.com/office/officeart/2005/8/layout/radial3"/>
    <dgm:cxn modelId="{AB81D120-CD04-4373-A161-39DDFBFBFA8D}" type="presOf" srcId="{729357D3-6017-48FD-8A76-69FD598F509C}" destId="{03FFB999-9B08-40C5-BBFF-56ED70635DB0}" srcOrd="0" destOrd="0" presId="urn:microsoft.com/office/officeart/2005/8/layout/radial3"/>
    <dgm:cxn modelId="{C48F4E82-9D11-42B1-8DF0-6A1CCC6D3AC5}" srcId="{1D37D987-8B5F-4DA9-A5DD-BD86E3C68B6E}" destId="{BAAD3999-8EFE-4ACF-9546-F62B14C101B6}" srcOrd="9" destOrd="0" parTransId="{3DBB8206-1264-4F68-BBF2-0EBB31AC6E1B}" sibTransId="{59D18C4A-BF9E-438D-9637-07167F8551A4}"/>
    <dgm:cxn modelId="{D5B26715-7C24-4B09-BEE2-DA5465BA7945}" type="presOf" srcId="{A565901F-C243-4669-A7EC-99F7B20F5727}" destId="{26685A32-2EA7-4260-9985-8DB0196A861B}" srcOrd="0" destOrd="0" presId="urn:microsoft.com/office/officeart/2005/8/layout/radial3"/>
    <dgm:cxn modelId="{4E59ABE1-B76B-496A-A4AC-C913B33F6081}" srcId="{1D37D987-8B5F-4DA9-A5DD-BD86E3C68B6E}" destId="{5A3D536E-F8BF-4AAC-B95D-EDD470D86C8A}" srcOrd="3" destOrd="0" parTransId="{E62A5ED3-28AA-436F-BF61-00375E5C71E1}" sibTransId="{6E6A0666-991C-4754-B8D6-85C8CB7DD054}"/>
    <dgm:cxn modelId="{34FEBE49-CC00-4B49-BC97-7AA6741B97B0}" type="presOf" srcId="{E949B06A-4310-49F5-A4BD-6EDAEE7BDF97}" destId="{48C039C8-572E-42FA-B7E5-CDC7CA39C181}" srcOrd="0" destOrd="0" presId="urn:microsoft.com/office/officeart/2005/8/layout/radial3"/>
    <dgm:cxn modelId="{8C6CCDA5-6EC3-49F7-AAF4-2D2C76E2AE3D}" type="presOf" srcId="{A21FB2F4-E651-48E9-886A-B61760DA85E5}" destId="{61D3FA14-7D84-46ED-A859-B2CCD5FF0B50}" srcOrd="0" destOrd="0" presId="urn:microsoft.com/office/officeart/2005/8/layout/radial3"/>
    <dgm:cxn modelId="{BD0D1A59-0F0F-4D9A-9835-647592E6B41B}" type="presOf" srcId="{5A3D536E-F8BF-4AAC-B95D-EDD470D86C8A}" destId="{C6349244-FEB6-4D37-9925-6EDB91A9B96C}" srcOrd="0" destOrd="0" presId="urn:microsoft.com/office/officeart/2005/8/layout/radial3"/>
    <dgm:cxn modelId="{70417F54-C628-4465-BD93-295A0F9B26A6}" srcId="{1D37D987-8B5F-4DA9-A5DD-BD86E3C68B6E}" destId="{A565901F-C243-4669-A7EC-99F7B20F5727}" srcOrd="15" destOrd="0" parTransId="{2F95F27A-59CE-43F4-93CE-451A263182F9}" sibTransId="{5833402A-A277-42D8-8CFD-8C72840061F3}"/>
    <dgm:cxn modelId="{16DE1BC4-F388-4A82-8DFB-E7906AAC91E4}" type="presOf" srcId="{EEC10F6E-7E1F-4FFD-B390-796D0AAA3732}" destId="{BF1ECB7A-DD8E-4E7E-A79B-1DF460E58DF7}" srcOrd="0" destOrd="0" presId="urn:microsoft.com/office/officeart/2005/8/layout/radial3"/>
    <dgm:cxn modelId="{4C37C4FA-0A48-4E83-9520-D67262A443C2}" type="presOf" srcId="{A24AA3D2-915A-40A0-A68E-080E450528AD}" destId="{3B26E9BD-9855-4631-A6E9-2B18395090B7}" srcOrd="0" destOrd="0" presId="urn:microsoft.com/office/officeart/2005/8/layout/radial3"/>
    <dgm:cxn modelId="{970FF9EE-65F1-4122-AD6F-94777D71074D}" srcId="{1D37D987-8B5F-4DA9-A5DD-BD86E3C68B6E}" destId="{E949B06A-4310-49F5-A4BD-6EDAEE7BDF97}" srcOrd="11" destOrd="0" parTransId="{100606FF-3918-4405-AD0D-396DD203DE31}" sibTransId="{871822C0-5617-4413-9D99-74FC8F42F7D4}"/>
    <dgm:cxn modelId="{DE46DA97-44C1-406D-996A-81225F62F770}" srcId="{1D37D987-8B5F-4DA9-A5DD-BD86E3C68B6E}" destId="{D7F9CB98-EDB4-4AAB-B33C-CE98E4BD49F4}" srcOrd="5" destOrd="0" parTransId="{F01BBF16-113B-4B70-A657-A84F2BFEDFC8}" sibTransId="{2432A26D-025C-4249-A7A9-78C138D96625}"/>
    <dgm:cxn modelId="{4B51417E-8419-44D8-B768-3A312F65FBB8}" type="presOf" srcId="{20C736B3-2242-4CA9-8E4D-49C823EF2DA6}" destId="{01581E9A-27B1-48C3-AD26-31DFF8B338A8}" srcOrd="0" destOrd="0" presId="urn:microsoft.com/office/officeart/2005/8/layout/radial3"/>
    <dgm:cxn modelId="{25F75F05-02F2-44EC-857A-3054EE9A4CEF}" srcId="{1D37D987-8B5F-4DA9-A5DD-BD86E3C68B6E}" destId="{A24AA3D2-915A-40A0-A68E-080E450528AD}" srcOrd="8" destOrd="0" parTransId="{4572F8B2-07C0-4BBF-A1F0-FAE11171CCB5}" sibTransId="{CEE969AC-A64E-4C44-955D-C2DE6312AA0C}"/>
    <dgm:cxn modelId="{6AA0E435-C63B-40B7-B4E8-2249455B5C50}" type="presOf" srcId="{AD640ABA-FE54-4B36-8C16-ECB37A1DEE1B}" destId="{D871F209-EE99-4B35-8D4A-B9309F5FE21A}" srcOrd="0" destOrd="0" presId="urn:microsoft.com/office/officeart/2005/8/layout/radial3"/>
    <dgm:cxn modelId="{CB893439-3E42-4159-98F1-7259256BADAD}" srcId="{1D37D987-8B5F-4DA9-A5DD-BD86E3C68B6E}" destId="{B6E2A6C1-DDB7-4431-B524-11E77346A1D3}" srcOrd="10" destOrd="0" parTransId="{91E466A8-1633-470D-819F-472852A978CF}" sibTransId="{A0C0299F-C247-4EC5-9774-ED4A0AB7B8A0}"/>
    <dgm:cxn modelId="{5795900E-6D60-4680-8ED5-43914010E706}" type="presOf" srcId="{3BBA3705-3B5D-4CBD-85A2-361355A882F1}" destId="{3C7A9B14-2965-4A20-B5BB-5EBAA650A601}" srcOrd="0" destOrd="0" presId="urn:microsoft.com/office/officeart/2005/8/layout/radial3"/>
    <dgm:cxn modelId="{596315A2-2EE0-441A-909C-973ECC308C06}" type="presOf" srcId="{B5DF9CA8-1776-43E5-9768-1CC50D5BF43F}" destId="{4AB13B38-7EC2-4475-B66C-193EC925DB1E}" srcOrd="0" destOrd="0" presId="urn:microsoft.com/office/officeart/2005/8/layout/radial3"/>
    <dgm:cxn modelId="{D59B8139-B500-48B0-B76D-C4378A205674}" srcId="{1D37D987-8B5F-4DA9-A5DD-BD86E3C68B6E}" destId="{A1F838A7-D385-41DB-A0A1-2D911ED4DB87}" srcOrd="6" destOrd="0" parTransId="{E22F2921-5251-4CE1-918B-637E8FF4D625}" sibTransId="{9C07F223-0F0D-435F-8F64-EA26C14D4868}"/>
    <dgm:cxn modelId="{729B3402-81EC-4B42-8FDB-BE3FF8DF5DD4}" type="presParOf" srcId="{D871F209-EE99-4B35-8D4A-B9309F5FE21A}" destId="{71A9DC1B-D8A8-42A1-87F7-8194A7F5C4DF}" srcOrd="0" destOrd="0" presId="urn:microsoft.com/office/officeart/2005/8/layout/radial3"/>
    <dgm:cxn modelId="{C894CD0B-421C-4382-95C5-827FAD6B1E61}" type="presParOf" srcId="{71A9DC1B-D8A8-42A1-87F7-8194A7F5C4DF}" destId="{66F0FD99-888F-477A-9D5F-3DE62CC343A4}" srcOrd="0" destOrd="0" presId="urn:microsoft.com/office/officeart/2005/8/layout/radial3"/>
    <dgm:cxn modelId="{7D7AB7A7-BA1D-440C-BEF5-0C5B117432A4}" type="presParOf" srcId="{71A9DC1B-D8A8-42A1-87F7-8194A7F5C4DF}" destId="{61D3FA14-7D84-46ED-A859-B2CCD5FF0B50}" srcOrd="1" destOrd="0" presId="urn:microsoft.com/office/officeart/2005/8/layout/radial3"/>
    <dgm:cxn modelId="{6D6E7C21-0CAD-4D7D-A640-D54FA39FFBCF}" type="presParOf" srcId="{71A9DC1B-D8A8-42A1-87F7-8194A7F5C4DF}" destId="{03FFB999-9B08-40C5-BBFF-56ED70635DB0}" srcOrd="2" destOrd="0" presId="urn:microsoft.com/office/officeart/2005/8/layout/radial3"/>
    <dgm:cxn modelId="{7EE0975B-A8E3-4163-B34C-3A23D385EB94}" type="presParOf" srcId="{71A9DC1B-D8A8-42A1-87F7-8194A7F5C4DF}" destId="{01581E9A-27B1-48C3-AD26-31DFF8B338A8}" srcOrd="3" destOrd="0" presId="urn:microsoft.com/office/officeart/2005/8/layout/radial3"/>
    <dgm:cxn modelId="{22783BD0-C899-436C-A4F1-A39EB1379716}" type="presParOf" srcId="{71A9DC1B-D8A8-42A1-87F7-8194A7F5C4DF}" destId="{C6349244-FEB6-4D37-9925-6EDB91A9B96C}" srcOrd="4" destOrd="0" presId="urn:microsoft.com/office/officeart/2005/8/layout/radial3"/>
    <dgm:cxn modelId="{2FD8076D-2B4C-4697-800D-4A457A3BA6D4}" type="presParOf" srcId="{71A9DC1B-D8A8-42A1-87F7-8194A7F5C4DF}" destId="{A115632A-EBAB-46AF-91F1-A980A8771DA5}" srcOrd="5" destOrd="0" presId="urn:microsoft.com/office/officeart/2005/8/layout/radial3"/>
    <dgm:cxn modelId="{AB505264-12D6-400A-98BC-2005246B4B25}" type="presParOf" srcId="{71A9DC1B-D8A8-42A1-87F7-8194A7F5C4DF}" destId="{1326CDF0-70DE-488D-B87B-AE18E2964E6F}" srcOrd="6" destOrd="0" presId="urn:microsoft.com/office/officeart/2005/8/layout/radial3"/>
    <dgm:cxn modelId="{9777D0C6-1E08-459F-896D-E447A5A20653}" type="presParOf" srcId="{71A9DC1B-D8A8-42A1-87F7-8194A7F5C4DF}" destId="{E544BF52-6011-4F85-905C-83E041CAAA23}" srcOrd="7" destOrd="0" presId="urn:microsoft.com/office/officeart/2005/8/layout/radial3"/>
    <dgm:cxn modelId="{D27D8F86-4619-4ADD-8923-CE0E23402466}" type="presParOf" srcId="{71A9DC1B-D8A8-42A1-87F7-8194A7F5C4DF}" destId="{3C7A9B14-2965-4A20-B5BB-5EBAA650A601}" srcOrd="8" destOrd="0" presId="urn:microsoft.com/office/officeart/2005/8/layout/radial3"/>
    <dgm:cxn modelId="{64BDFF03-9A71-4363-AE75-89B0EE935B43}" type="presParOf" srcId="{71A9DC1B-D8A8-42A1-87F7-8194A7F5C4DF}" destId="{3B26E9BD-9855-4631-A6E9-2B18395090B7}" srcOrd="9" destOrd="0" presId="urn:microsoft.com/office/officeart/2005/8/layout/radial3"/>
    <dgm:cxn modelId="{1EF2A03A-E659-4E2C-A87B-F097F26C99AC}" type="presParOf" srcId="{71A9DC1B-D8A8-42A1-87F7-8194A7F5C4DF}" destId="{2FCF472E-1E5D-451B-9ED3-88EBDB4F47BD}" srcOrd="10" destOrd="0" presId="urn:microsoft.com/office/officeart/2005/8/layout/radial3"/>
    <dgm:cxn modelId="{5B957CB1-3449-4C73-84E6-175B4F579B02}" type="presParOf" srcId="{71A9DC1B-D8A8-42A1-87F7-8194A7F5C4DF}" destId="{4CBCA9AB-FF8D-4650-B01C-B21E881EEEE9}" srcOrd="11" destOrd="0" presId="urn:microsoft.com/office/officeart/2005/8/layout/radial3"/>
    <dgm:cxn modelId="{C2E532E5-A0FC-445C-9388-DAE4632E7227}" type="presParOf" srcId="{71A9DC1B-D8A8-42A1-87F7-8194A7F5C4DF}" destId="{48C039C8-572E-42FA-B7E5-CDC7CA39C181}" srcOrd="12" destOrd="0" presId="urn:microsoft.com/office/officeart/2005/8/layout/radial3"/>
    <dgm:cxn modelId="{9A9DC911-B8D1-4172-8498-E2179EB716B2}" type="presParOf" srcId="{71A9DC1B-D8A8-42A1-87F7-8194A7F5C4DF}" destId="{BF1ECB7A-DD8E-4E7E-A79B-1DF460E58DF7}" srcOrd="13" destOrd="0" presId="urn:microsoft.com/office/officeart/2005/8/layout/radial3"/>
    <dgm:cxn modelId="{15B138B4-0FD3-4E2C-91F0-D83B9386D1A9}" type="presParOf" srcId="{71A9DC1B-D8A8-42A1-87F7-8194A7F5C4DF}" destId="{172E1EB6-99F4-4079-A7C9-55AAE7354E43}" srcOrd="14" destOrd="0" presId="urn:microsoft.com/office/officeart/2005/8/layout/radial3"/>
    <dgm:cxn modelId="{7E06E2C3-2E9C-4A85-96C6-E3FB578D0324}" type="presParOf" srcId="{71A9DC1B-D8A8-42A1-87F7-8194A7F5C4DF}" destId="{4AB13B38-7EC2-4475-B66C-193EC925DB1E}" srcOrd="15" destOrd="0" presId="urn:microsoft.com/office/officeart/2005/8/layout/radial3"/>
    <dgm:cxn modelId="{8A5465F8-2A6C-4215-8767-36C0E89CE951}" type="presParOf" srcId="{71A9DC1B-D8A8-42A1-87F7-8194A7F5C4DF}" destId="{26685A32-2EA7-4260-9985-8DB0196A861B}" srcOrd="1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518E1-12EB-4B3C-8B5F-D974E14EFB87}">
      <dsp:nvSpPr>
        <dsp:cNvPr id="0" name=""/>
        <dsp:cNvSpPr/>
      </dsp:nvSpPr>
      <dsp:spPr>
        <a:xfrm>
          <a:off x="-4724028" y="-724124"/>
          <a:ext cx="5626881" cy="5626881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4B001-A17A-4B8C-9581-5FC16B84669E}">
      <dsp:nvSpPr>
        <dsp:cNvPr id="0" name=""/>
        <dsp:cNvSpPr/>
      </dsp:nvSpPr>
      <dsp:spPr>
        <a:xfrm>
          <a:off x="472853" y="240689"/>
          <a:ext cx="7206634" cy="8039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</a:p>
      </dsp:txBody>
      <dsp:txXfrm>
        <a:off x="472853" y="240689"/>
        <a:ext cx="7206634" cy="803968"/>
      </dsp:txXfrm>
    </dsp:sp>
    <dsp:sp modelId="{89611791-A850-4B89-89EB-5C21F0941E7C}">
      <dsp:nvSpPr>
        <dsp:cNvPr id="0" name=""/>
        <dsp:cNvSpPr/>
      </dsp:nvSpPr>
      <dsp:spPr>
        <a:xfrm>
          <a:off x="71078" y="240898"/>
          <a:ext cx="803550" cy="803550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8FCFB-CF53-4F5C-A7F0-C7F64F465CC0}">
      <dsp:nvSpPr>
        <dsp:cNvPr id="0" name=""/>
        <dsp:cNvSpPr/>
      </dsp:nvSpPr>
      <dsp:spPr>
        <a:xfrm>
          <a:off x="841408" y="1285681"/>
          <a:ext cx="6838079" cy="6428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</a:p>
      </dsp:txBody>
      <dsp:txXfrm>
        <a:off x="841408" y="1285681"/>
        <a:ext cx="6838079" cy="642840"/>
      </dsp:txXfrm>
    </dsp:sp>
    <dsp:sp modelId="{4D556A40-5431-4055-AE3D-37731D8F9AED}">
      <dsp:nvSpPr>
        <dsp:cNvPr id="0" name=""/>
        <dsp:cNvSpPr/>
      </dsp:nvSpPr>
      <dsp:spPr>
        <a:xfrm>
          <a:off x="439633" y="1205326"/>
          <a:ext cx="803550" cy="80355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85525D-0608-40F3-B875-FCB296F56181}">
      <dsp:nvSpPr>
        <dsp:cNvPr id="0" name=""/>
        <dsp:cNvSpPr/>
      </dsp:nvSpPr>
      <dsp:spPr>
        <a:xfrm>
          <a:off x="841408" y="2131987"/>
          <a:ext cx="6838079" cy="8790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</a:p>
      </dsp:txBody>
      <dsp:txXfrm>
        <a:off x="841408" y="2131987"/>
        <a:ext cx="6838079" cy="879084"/>
      </dsp:txXfrm>
    </dsp:sp>
    <dsp:sp modelId="{0AFC0337-A094-4E6F-ADC3-86192D44916D}">
      <dsp:nvSpPr>
        <dsp:cNvPr id="0" name=""/>
        <dsp:cNvSpPr/>
      </dsp:nvSpPr>
      <dsp:spPr>
        <a:xfrm>
          <a:off x="439633" y="2169754"/>
          <a:ext cx="803550" cy="80355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FB54C-78EB-4035-AEF4-2CC6CDAEC6BA}">
      <dsp:nvSpPr>
        <dsp:cNvPr id="0" name=""/>
        <dsp:cNvSpPr/>
      </dsp:nvSpPr>
      <dsp:spPr>
        <a:xfrm>
          <a:off x="472853" y="3139087"/>
          <a:ext cx="7206634" cy="7937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</a:p>
      </dsp:txBody>
      <dsp:txXfrm>
        <a:off x="472853" y="3139087"/>
        <a:ext cx="7206634" cy="793741"/>
      </dsp:txXfrm>
    </dsp:sp>
    <dsp:sp modelId="{C860734A-428E-4FAA-A848-A86E63673D4E}">
      <dsp:nvSpPr>
        <dsp:cNvPr id="0" name=""/>
        <dsp:cNvSpPr/>
      </dsp:nvSpPr>
      <dsp:spPr>
        <a:xfrm>
          <a:off x="71078" y="3134182"/>
          <a:ext cx="803550" cy="80355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E696B-F7F0-43A4-B7AC-1660AD097937}">
      <dsp:nvSpPr>
        <dsp:cNvPr id="0" name=""/>
        <dsp:cNvSpPr/>
      </dsp:nvSpPr>
      <dsp:spPr>
        <a:xfrm>
          <a:off x="4248734" y="65386"/>
          <a:ext cx="3883884" cy="249407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b="1" kern="1200" dirty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sp:txBody>
      <dsp:txXfrm>
        <a:off x="4248734" y="65386"/>
        <a:ext cx="3883884" cy="2494076"/>
      </dsp:txXfrm>
    </dsp:sp>
    <dsp:sp modelId="{D79279CD-58AD-4EB3-8479-F062D845D103}">
      <dsp:nvSpPr>
        <dsp:cNvPr id="0" name=""/>
        <dsp:cNvSpPr/>
      </dsp:nvSpPr>
      <dsp:spPr>
        <a:xfrm rot="15597049">
          <a:off x="6870935" y="2216337"/>
          <a:ext cx="776353" cy="583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5597049">
        <a:off x="6870935" y="2216337"/>
        <a:ext cx="776353" cy="583194"/>
      </dsp:txXfrm>
    </dsp:sp>
    <dsp:sp modelId="{1D390027-B686-4AEA-9C47-CB008C37010B}">
      <dsp:nvSpPr>
        <dsp:cNvPr id="0" name=""/>
        <dsp:cNvSpPr/>
      </dsp:nvSpPr>
      <dsp:spPr>
        <a:xfrm>
          <a:off x="4763822" y="2799263"/>
          <a:ext cx="2802210" cy="139107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  <a:cs typeface="Times New Roman" pitchFamily="18" charset="0"/>
            </a:rPr>
            <a:t>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Times New Roman" pitchFamily="18" charset="0"/>
            </a:rPr>
            <a:t>4 347,56тыс</a:t>
          </a:r>
          <a:r>
            <a:rPr lang="ru-RU" sz="1800" b="1" kern="1200" dirty="0">
              <a:latin typeface="+mn-lt"/>
              <a:cs typeface="Times New Roman" pitchFamily="18" charset="0"/>
            </a:rPr>
            <a:t>. руб.</a:t>
          </a:r>
          <a:endParaRPr lang="ru-RU" sz="1900" kern="1200" dirty="0">
            <a:latin typeface="+mn-lt"/>
          </a:endParaRPr>
        </a:p>
      </dsp:txBody>
      <dsp:txXfrm>
        <a:off x="4763822" y="2799263"/>
        <a:ext cx="2802210" cy="1391078"/>
      </dsp:txXfrm>
    </dsp:sp>
    <dsp:sp modelId="{FFB48C0C-EF66-4985-972D-8E837A3981B3}">
      <dsp:nvSpPr>
        <dsp:cNvPr id="0" name=""/>
        <dsp:cNvSpPr/>
      </dsp:nvSpPr>
      <dsp:spPr>
        <a:xfrm rot="19537501">
          <a:off x="3893834" y="1837814"/>
          <a:ext cx="574786" cy="46444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>
            <a:solidFill>
              <a:srgbClr val="7030A0"/>
            </a:solidFill>
          </a:endParaRPr>
        </a:p>
      </dsp:txBody>
      <dsp:txXfrm rot="19537501">
        <a:off x="3893834" y="1837814"/>
        <a:ext cx="574786" cy="464448"/>
      </dsp:txXfrm>
    </dsp:sp>
    <dsp:sp modelId="{272DEC4A-C20C-41FC-B05B-467405BEEDB5}">
      <dsp:nvSpPr>
        <dsp:cNvPr id="0" name=""/>
        <dsp:cNvSpPr/>
      </dsp:nvSpPr>
      <dsp:spPr>
        <a:xfrm>
          <a:off x="2" y="1782238"/>
          <a:ext cx="3703459" cy="119136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5 187,69 </a:t>
          </a: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тыс.руб.</a:t>
          </a:r>
        </a:p>
      </dsp:txBody>
      <dsp:txXfrm>
        <a:off x="2" y="1782238"/>
        <a:ext cx="3703459" cy="1191365"/>
      </dsp:txXfrm>
    </dsp:sp>
    <dsp:sp modelId="{52C8A661-072E-4A7E-89A6-F21DEB7F1ECE}">
      <dsp:nvSpPr>
        <dsp:cNvPr id="0" name=""/>
        <dsp:cNvSpPr/>
      </dsp:nvSpPr>
      <dsp:spPr>
        <a:xfrm rot="2247595">
          <a:off x="3515782" y="767679"/>
          <a:ext cx="548275" cy="464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247595">
        <a:off x="3515782" y="767679"/>
        <a:ext cx="548275" cy="464448"/>
      </dsp:txXfrm>
    </dsp:sp>
    <dsp:sp modelId="{1B66ADD8-BF13-488F-99AC-529703167217}">
      <dsp:nvSpPr>
        <dsp:cNvPr id="0" name=""/>
        <dsp:cNvSpPr/>
      </dsp:nvSpPr>
      <dsp:spPr>
        <a:xfrm>
          <a:off x="428000" y="97536"/>
          <a:ext cx="2890114" cy="130567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+mn-lt"/>
              <a:cs typeface="Times New Roman" pitchFamily="18" charset="0"/>
            </a:rPr>
            <a:t>Безвозмездные поступления </a:t>
          </a:r>
          <a:r>
            <a:rPr lang="ru-RU" sz="2000" b="1" kern="1200" dirty="0" smtClean="0">
              <a:latin typeface="+mn-lt"/>
              <a:cs typeface="Times New Roman" pitchFamily="18" charset="0"/>
            </a:rPr>
            <a:t>1761,29тыс</a:t>
          </a:r>
          <a:r>
            <a:rPr lang="ru-RU" sz="2000" b="1" kern="1200" dirty="0">
              <a:latin typeface="+mn-lt"/>
              <a:cs typeface="Times New Roman" pitchFamily="18" charset="0"/>
            </a:rPr>
            <a:t>. руб.</a:t>
          </a:r>
        </a:p>
      </dsp:txBody>
      <dsp:txXfrm>
        <a:off x="428000" y="97536"/>
        <a:ext cx="2890114" cy="13056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CB5EAD-F753-4081-88EC-A5424B56F3DB}">
      <dsp:nvSpPr>
        <dsp:cNvPr id="0" name=""/>
        <dsp:cNvSpPr/>
      </dsp:nvSpPr>
      <dsp:spPr>
        <a:xfrm rot="10800000">
          <a:off x="432035" y="1439"/>
          <a:ext cx="6912793" cy="1249196"/>
        </a:xfrm>
        <a:prstGeom prst="homePlate">
          <a:avLst/>
        </a:prstGeom>
        <a:solidFill>
          <a:schemeClr val="bg2">
            <a:lumMod val="2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86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>
              <a:latin typeface="+mn-lt"/>
              <a:cs typeface="Times New Roman" pitchFamily="18" charset="0"/>
            </a:rPr>
            <a:t>Аренда земли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+mn-lt"/>
              <a:cs typeface="Times New Roman" pitchFamily="18" charset="0"/>
            </a:rPr>
            <a:t>4 395,39 </a:t>
          </a:r>
          <a:r>
            <a:rPr lang="ru-RU" sz="2900" kern="1200" dirty="0">
              <a:latin typeface="+mn-lt"/>
              <a:cs typeface="Times New Roman" pitchFamily="18" charset="0"/>
            </a:rPr>
            <a:t>тыс. руб. </a:t>
          </a:r>
        </a:p>
      </dsp:txBody>
      <dsp:txXfrm rot="10800000">
        <a:off x="432035" y="1439"/>
        <a:ext cx="6912793" cy="1249196"/>
      </dsp:txXfrm>
    </dsp:sp>
    <dsp:sp modelId="{5992A659-8FAA-4B5B-9B50-16B8A68E776E}">
      <dsp:nvSpPr>
        <dsp:cNvPr id="0" name=""/>
        <dsp:cNvSpPr/>
      </dsp:nvSpPr>
      <dsp:spPr>
        <a:xfrm>
          <a:off x="45707" y="0"/>
          <a:ext cx="1249196" cy="12491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5B7D6-044A-4581-93FF-ACA935E73FA7}">
      <dsp:nvSpPr>
        <dsp:cNvPr id="0" name=""/>
        <dsp:cNvSpPr/>
      </dsp:nvSpPr>
      <dsp:spPr>
        <a:xfrm rot="10800000">
          <a:off x="426915" y="1623531"/>
          <a:ext cx="6923033" cy="1249196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86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>
              <a:latin typeface="+mn-lt"/>
              <a:cs typeface="Times New Roman" pitchFamily="18" charset="0"/>
            </a:rPr>
            <a:t>Аренда имущества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+mn-lt"/>
              <a:cs typeface="Times New Roman" pitchFamily="18" charset="0"/>
            </a:rPr>
            <a:t>468,21 </a:t>
          </a:r>
          <a:r>
            <a:rPr lang="ru-RU" sz="2900" kern="1200" dirty="0">
              <a:latin typeface="+mn-lt"/>
              <a:cs typeface="Times New Roman" pitchFamily="18" charset="0"/>
            </a:rPr>
            <a:t>тыс. руб.</a:t>
          </a:r>
        </a:p>
      </dsp:txBody>
      <dsp:txXfrm rot="10800000">
        <a:off x="426915" y="1623531"/>
        <a:ext cx="6923033" cy="1249196"/>
      </dsp:txXfrm>
    </dsp:sp>
    <dsp:sp modelId="{690D97FD-FF9C-4967-ADDC-7EDA9B6AD50F}">
      <dsp:nvSpPr>
        <dsp:cNvPr id="0" name=""/>
        <dsp:cNvSpPr/>
      </dsp:nvSpPr>
      <dsp:spPr>
        <a:xfrm>
          <a:off x="21685" y="1582832"/>
          <a:ext cx="1249196" cy="124919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CED5A-7687-4C33-8980-772417F862AC}">
      <dsp:nvSpPr>
        <dsp:cNvPr id="0" name=""/>
        <dsp:cNvSpPr/>
      </dsp:nvSpPr>
      <dsp:spPr>
        <a:xfrm rot="10800000">
          <a:off x="432216" y="3245622"/>
          <a:ext cx="6912431" cy="1309657"/>
        </a:xfrm>
        <a:prstGeom prst="homePlate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86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>
              <a:latin typeface="+mn-lt"/>
              <a:cs typeface="Times New Roman" pitchFamily="18" charset="0"/>
            </a:rPr>
            <a:t>Иные неналоговые доходы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+mn-lt"/>
              <a:cs typeface="Times New Roman" pitchFamily="18" charset="0"/>
            </a:rPr>
            <a:t>324,09 </a:t>
          </a:r>
          <a:r>
            <a:rPr lang="ru-RU" sz="2900" kern="1200" dirty="0">
              <a:latin typeface="+mn-lt"/>
              <a:cs typeface="Times New Roman" pitchFamily="18" charset="0"/>
            </a:rPr>
            <a:t>тыс.руб.</a:t>
          </a:r>
        </a:p>
      </dsp:txBody>
      <dsp:txXfrm rot="10800000">
        <a:off x="432216" y="3245622"/>
        <a:ext cx="6912431" cy="1309657"/>
      </dsp:txXfrm>
    </dsp:sp>
    <dsp:sp modelId="{DA61D832-BAC4-4430-8952-6AA28FA96BA7}">
      <dsp:nvSpPr>
        <dsp:cNvPr id="0" name=""/>
        <dsp:cNvSpPr/>
      </dsp:nvSpPr>
      <dsp:spPr>
        <a:xfrm>
          <a:off x="0" y="3123775"/>
          <a:ext cx="1249196" cy="124919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2A876-7BE9-42B0-BC2B-116C586ABD5C}">
      <dsp:nvSpPr>
        <dsp:cNvPr id="0" name=""/>
        <dsp:cNvSpPr/>
      </dsp:nvSpPr>
      <dsp:spPr>
        <a:xfrm>
          <a:off x="210204" y="0"/>
          <a:ext cx="7340579" cy="444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EBD2B-AD3E-46F9-8F8A-67D51C332C2F}">
      <dsp:nvSpPr>
        <dsp:cNvPr id="0" name=""/>
        <dsp:cNvSpPr/>
      </dsp:nvSpPr>
      <dsp:spPr>
        <a:xfrm>
          <a:off x="1673009" y="2362200"/>
          <a:ext cx="422490" cy="42798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48135-6532-437C-AE9E-3AD4AFD4930C}">
      <dsp:nvSpPr>
        <dsp:cNvPr id="0" name=""/>
        <dsp:cNvSpPr/>
      </dsp:nvSpPr>
      <dsp:spPr>
        <a:xfrm>
          <a:off x="1586979" y="3033398"/>
          <a:ext cx="2108720" cy="128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8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Субвенция на выполнение переданных полномочий 1,47</a:t>
          </a:r>
          <a:endParaRPr lang="ru-RU" sz="1800" b="0" kern="1200" dirty="0" smtClean="0">
            <a:latin typeface="+mn-lt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 smtClean="0">
            <a:latin typeface="+mn-lt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>
            <a:latin typeface="+mn-lt"/>
          </a:endParaRPr>
        </a:p>
      </dsp:txBody>
      <dsp:txXfrm>
        <a:off x="1586979" y="3033398"/>
        <a:ext cx="2108720" cy="1284605"/>
      </dsp:txXfrm>
    </dsp:sp>
    <dsp:sp modelId="{9E0A4A45-BECF-47B0-B14C-3A3B613AFBF4}">
      <dsp:nvSpPr>
        <dsp:cNvPr id="0" name=""/>
        <dsp:cNvSpPr/>
      </dsp:nvSpPr>
      <dsp:spPr>
        <a:xfrm>
          <a:off x="3574677" y="1282699"/>
          <a:ext cx="626587" cy="59943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EE41A-72C0-48F9-9018-523D9261D146}">
      <dsp:nvSpPr>
        <dsp:cNvPr id="0" name=""/>
        <dsp:cNvSpPr/>
      </dsp:nvSpPr>
      <dsp:spPr>
        <a:xfrm>
          <a:off x="3856743" y="1752600"/>
          <a:ext cx="2023352" cy="235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+mn-lt"/>
              <a:cs typeface="Times New Roman" pitchFamily="18" charset="0"/>
            </a:rPr>
            <a:t>Субвенция на ВУС      238,01</a:t>
          </a:r>
          <a:endParaRPr lang="ru-RU" sz="1800" b="1" kern="1200" dirty="0">
            <a:latin typeface="+mn-lt"/>
          </a:endParaRPr>
        </a:p>
      </dsp:txBody>
      <dsp:txXfrm>
        <a:off x="3856743" y="1752600"/>
        <a:ext cx="2023352" cy="2357120"/>
      </dsp:txXfrm>
    </dsp:sp>
    <dsp:sp modelId="{D6F61B00-073A-4A0B-946A-0FE5F3B60CB2}">
      <dsp:nvSpPr>
        <dsp:cNvPr id="0" name=""/>
        <dsp:cNvSpPr/>
      </dsp:nvSpPr>
      <dsp:spPr>
        <a:xfrm>
          <a:off x="5619487" y="598471"/>
          <a:ext cx="946411" cy="93344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93E85-530C-4C0A-95D9-0DEC1F235524}">
      <dsp:nvSpPr>
        <dsp:cNvPr id="0" name=""/>
        <dsp:cNvSpPr/>
      </dsp:nvSpPr>
      <dsp:spPr>
        <a:xfrm>
          <a:off x="6593192" y="885815"/>
          <a:ext cx="1772031" cy="3089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95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+mn-lt"/>
            </a:rPr>
            <a:t>Дотации бюджетам бюджетной системы Российской Федерации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1 521,81</a:t>
          </a:r>
          <a:endParaRPr lang="ru-RU" sz="1800" b="1" kern="1200" dirty="0">
            <a:latin typeface="+mn-lt"/>
          </a:endParaRPr>
        </a:p>
      </dsp:txBody>
      <dsp:txXfrm>
        <a:off x="6593192" y="885815"/>
        <a:ext cx="1772031" cy="30892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0FD99-888F-477A-9D5F-3DE62CC343A4}">
      <dsp:nvSpPr>
        <dsp:cNvPr id="0" name=""/>
        <dsp:cNvSpPr/>
      </dsp:nvSpPr>
      <dsp:spPr>
        <a:xfrm>
          <a:off x="2685616" y="1281991"/>
          <a:ext cx="2833880" cy="2563187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latin typeface="Cambria" pitchFamily="18" charset="0"/>
              <a:cs typeface="Times New Roman" pitchFamily="18" charset="0"/>
            </a:rPr>
            <a:t>Всего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mbria" pitchFamily="18" charset="0"/>
              <a:cs typeface="Times New Roman" pitchFamily="18" charset="0"/>
            </a:rPr>
            <a:t>11 296,54</a:t>
          </a:r>
          <a:endParaRPr lang="ru-RU" sz="3200" b="1" kern="1200" dirty="0">
            <a:latin typeface="Cambria" pitchFamily="18" charset="0"/>
            <a:cs typeface="Times New Roman" pitchFamily="18" charset="0"/>
          </a:endParaRPr>
        </a:p>
      </dsp:txBody>
      <dsp:txXfrm>
        <a:off x="2685616" y="1281991"/>
        <a:ext cx="2833880" cy="2563187"/>
      </dsp:txXfrm>
    </dsp:sp>
    <dsp:sp modelId="{61D3FA14-7D84-46ED-A859-B2CCD5FF0B50}">
      <dsp:nvSpPr>
        <dsp:cNvPr id="0" name=""/>
        <dsp:cNvSpPr/>
      </dsp:nvSpPr>
      <dsp:spPr>
        <a:xfrm>
          <a:off x="3910796" y="58115"/>
          <a:ext cx="1003903" cy="1003903"/>
        </a:xfrm>
        <a:prstGeom prst="ellipse">
          <a:avLst/>
        </a:prstGeom>
        <a:solidFill>
          <a:srgbClr val="7030A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>
              <a:latin typeface="+mn-lt"/>
              <a:cs typeface="Times New Roman" pitchFamily="18" charset="0"/>
            </a:rPr>
            <a:t>2908,08</a:t>
          </a:r>
          <a:endParaRPr lang="ru-RU" sz="800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+mn-lt"/>
              <a:cs typeface="Times New Roman" pitchFamily="18" charset="0"/>
            </a:rPr>
            <a:t>Оплата труда и начисления</a:t>
          </a:r>
        </a:p>
      </dsp:txBody>
      <dsp:txXfrm>
        <a:off x="3910796" y="58115"/>
        <a:ext cx="1003903" cy="1003903"/>
      </dsp:txXfrm>
    </dsp:sp>
    <dsp:sp modelId="{03FFB999-9B08-40C5-BBFF-56ED70635DB0}">
      <dsp:nvSpPr>
        <dsp:cNvPr id="0" name=""/>
        <dsp:cNvSpPr/>
      </dsp:nvSpPr>
      <dsp:spPr>
        <a:xfrm>
          <a:off x="4603826" y="245235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912,36</a:t>
          </a:r>
          <a:endParaRPr lang="ru-RU" sz="800" b="1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+mn-lt"/>
              <a:cs typeface="Times New Roman" pitchFamily="18" charset="0"/>
            </a:rPr>
            <a:t>Прочие </a:t>
          </a:r>
          <a:r>
            <a:rPr lang="ru-RU" sz="800" kern="1200" dirty="0" smtClean="0">
              <a:latin typeface="+mn-lt"/>
              <a:cs typeface="Times New Roman" pitchFamily="18" charset="0"/>
            </a:rPr>
            <a:t>расходы на содержание администрации поселения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4603826" y="245235"/>
        <a:ext cx="1003903" cy="1003903"/>
      </dsp:txXfrm>
    </dsp:sp>
    <dsp:sp modelId="{01581E9A-27B1-48C3-AD26-31DFF8B338A8}">
      <dsp:nvSpPr>
        <dsp:cNvPr id="0" name=""/>
        <dsp:cNvSpPr/>
      </dsp:nvSpPr>
      <dsp:spPr>
        <a:xfrm>
          <a:off x="5288433" y="649502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350,00 </a:t>
          </a:r>
          <a:r>
            <a:rPr lang="ru-RU" sz="800" kern="1200" dirty="0">
              <a:latin typeface="+mn-lt"/>
              <a:cs typeface="Times New Roman" pitchFamily="18" charset="0"/>
            </a:rPr>
            <a:t>Организация культурных мероприятий</a:t>
          </a:r>
        </a:p>
      </dsp:txBody>
      <dsp:txXfrm>
        <a:off x="5288433" y="649502"/>
        <a:ext cx="1003903" cy="1003903"/>
      </dsp:txXfrm>
    </dsp:sp>
    <dsp:sp modelId="{C6349244-FEB6-4D37-9925-6EDB91A9B96C}">
      <dsp:nvSpPr>
        <dsp:cNvPr id="0" name=""/>
        <dsp:cNvSpPr/>
      </dsp:nvSpPr>
      <dsp:spPr>
        <a:xfrm>
          <a:off x="5579767" y="1471236"/>
          <a:ext cx="1003903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124,50 установка системы оповещения, закупка противопожарного оборудования</a:t>
          </a:r>
          <a:endParaRPr lang="ru-RU" sz="800" b="1" kern="1200" dirty="0">
            <a:latin typeface="+mn-lt"/>
            <a:cs typeface="Times New Roman" pitchFamily="18" charset="0"/>
          </a:endParaRPr>
        </a:p>
      </dsp:txBody>
      <dsp:txXfrm>
        <a:off x="5579767" y="1471236"/>
        <a:ext cx="1003903" cy="1003903"/>
      </dsp:txXfrm>
    </dsp:sp>
    <dsp:sp modelId="{A115632A-EBAB-46AF-91F1-A980A8771DA5}">
      <dsp:nvSpPr>
        <dsp:cNvPr id="0" name=""/>
        <dsp:cNvSpPr/>
      </dsp:nvSpPr>
      <dsp:spPr>
        <a:xfrm>
          <a:off x="5754384" y="2325414"/>
          <a:ext cx="794379" cy="7530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5754384" y="2325414"/>
        <a:ext cx="794379" cy="753028"/>
      </dsp:txXfrm>
    </dsp:sp>
    <dsp:sp modelId="{1326CDF0-70DE-488D-B87B-AE18E2964E6F}">
      <dsp:nvSpPr>
        <dsp:cNvPr id="0" name=""/>
        <dsp:cNvSpPr/>
      </dsp:nvSpPr>
      <dsp:spPr>
        <a:xfrm>
          <a:off x="5504470" y="2850240"/>
          <a:ext cx="1003903" cy="100390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>
            <a:latin typeface="+mn-lt"/>
            <a:cs typeface="Times New Roman" pitchFamily="18" charset="0"/>
          </a:endParaRPr>
        </a:p>
      </dsp:txBody>
      <dsp:txXfrm>
        <a:off x="5504470" y="2850240"/>
        <a:ext cx="1003903" cy="1003903"/>
      </dsp:txXfrm>
    </dsp:sp>
    <dsp:sp modelId="{E544BF52-6011-4F85-905C-83E041CAAA23}">
      <dsp:nvSpPr>
        <dsp:cNvPr id="0" name=""/>
        <dsp:cNvSpPr/>
      </dsp:nvSpPr>
      <dsp:spPr>
        <a:xfrm>
          <a:off x="4969790" y="3491739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100,26</a:t>
          </a:r>
          <a:endParaRPr lang="ru-RU" sz="800" b="1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>
              <a:latin typeface="+mn-lt"/>
              <a:cs typeface="Times New Roman" pitchFamily="18" charset="0"/>
            </a:rPr>
            <a:t>КСП финансово-бюджетный надзор</a:t>
          </a:r>
        </a:p>
      </dsp:txBody>
      <dsp:txXfrm>
        <a:off x="4969790" y="3491739"/>
        <a:ext cx="1003903" cy="1003903"/>
      </dsp:txXfrm>
    </dsp:sp>
    <dsp:sp modelId="{3C7A9B14-2965-4A20-B5BB-5EBAA650A601}">
      <dsp:nvSpPr>
        <dsp:cNvPr id="0" name=""/>
        <dsp:cNvSpPr/>
      </dsp:nvSpPr>
      <dsp:spPr>
        <a:xfrm>
          <a:off x="4389211" y="3965499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100,00 </a:t>
          </a:r>
          <a:r>
            <a:rPr lang="ru-RU" sz="800" b="0" kern="1200" dirty="0">
              <a:latin typeface="+mn-lt"/>
              <a:cs typeface="Times New Roman" pitchFamily="18" charset="0"/>
            </a:rPr>
            <a:t>Оформление права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собственности, техническая документация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4389211" y="3965499"/>
        <a:ext cx="1003903" cy="1003903"/>
      </dsp:txXfrm>
    </dsp:sp>
    <dsp:sp modelId="{3B26E9BD-9855-4631-A6E9-2B18395090B7}">
      <dsp:nvSpPr>
        <dsp:cNvPr id="0" name=""/>
        <dsp:cNvSpPr/>
      </dsp:nvSpPr>
      <dsp:spPr>
        <a:xfrm>
          <a:off x="3318175" y="4123266"/>
          <a:ext cx="1466392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6 503,26</a:t>
          </a:r>
          <a:endParaRPr lang="ru-RU" sz="800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50" kern="1200" dirty="0" smtClean="0">
              <a:latin typeface="+mn-lt"/>
              <a:cs typeface="Times New Roman" pitchFamily="18" charset="0"/>
            </a:rPr>
            <a:t>Благоустройство (уличное освещение, покос травы, содержание дворников, забор на кладбище </a:t>
          </a:r>
          <a:r>
            <a:rPr lang="ru-RU" sz="750" kern="1200" dirty="0" err="1" smtClean="0">
              <a:latin typeface="+mn-lt"/>
              <a:cs typeface="Times New Roman" pitchFamily="18" charset="0"/>
            </a:rPr>
            <a:t>с.отрадное,вывоз</a:t>
          </a:r>
          <a:r>
            <a:rPr lang="ru-RU" sz="750" kern="1200" dirty="0" smtClean="0">
              <a:latin typeface="+mn-lt"/>
              <a:cs typeface="Times New Roman" pitchFamily="18" charset="0"/>
            </a:rPr>
            <a:t> мусора</a:t>
          </a:r>
          <a:endParaRPr lang="ru-RU" sz="750" kern="1200" dirty="0">
            <a:latin typeface="+mn-lt"/>
            <a:cs typeface="Times New Roman" pitchFamily="18" charset="0"/>
          </a:endParaRPr>
        </a:p>
      </dsp:txBody>
      <dsp:txXfrm>
        <a:off x="3318175" y="4123266"/>
        <a:ext cx="1466392" cy="1003903"/>
      </dsp:txXfrm>
    </dsp:sp>
    <dsp:sp modelId="{2FCF472E-1E5D-451B-9ED3-88EBDB4F47BD}">
      <dsp:nvSpPr>
        <dsp:cNvPr id="0" name=""/>
        <dsp:cNvSpPr/>
      </dsp:nvSpPr>
      <dsp:spPr>
        <a:xfrm>
          <a:off x="2754779" y="3892265"/>
          <a:ext cx="1003903" cy="100390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2754779" y="3892265"/>
        <a:ext cx="1003903" cy="1003903"/>
      </dsp:txXfrm>
    </dsp:sp>
    <dsp:sp modelId="{4CBCA9AB-FF8D-4650-B01C-B21E881EEEE9}">
      <dsp:nvSpPr>
        <dsp:cNvPr id="0" name=""/>
        <dsp:cNvSpPr/>
      </dsp:nvSpPr>
      <dsp:spPr>
        <a:xfrm>
          <a:off x="2143447" y="3518789"/>
          <a:ext cx="1003903" cy="100390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2143447" y="3518789"/>
        <a:ext cx="1003903" cy="1003903"/>
      </dsp:txXfrm>
    </dsp:sp>
    <dsp:sp modelId="{48C039C8-572E-42FA-B7E5-CDC7CA39C181}">
      <dsp:nvSpPr>
        <dsp:cNvPr id="0" name=""/>
        <dsp:cNvSpPr/>
      </dsp:nvSpPr>
      <dsp:spPr>
        <a:xfrm>
          <a:off x="1696737" y="2850240"/>
          <a:ext cx="1003903" cy="100390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anose="02020603050405020304" pitchFamily="18" charset="0"/>
            </a:rPr>
            <a:t>238,01 </a:t>
          </a:r>
          <a:r>
            <a:rPr lang="ru-RU" sz="800" kern="12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696737" y="2850240"/>
        <a:ext cx="1003903" cy="1003903"/>
      </dsp:txXfrm>
    </dsp:sp>
    <dsp:sp modelId="{BF1ECB7A-DD8E-4E7E-A79B-1DF460E58DF7}">
      <dsp:nvSpPr>
        <dsp:cNvPr id="0" name=""/>
        <dsp:cNvSpPr/>
      </dsp:nvSpPr>
      <dsp:spPr>
        <a:xfrm>
          <a:off x="1532712" y="2027710"/>
          <a:ext cx="1003903" cy="1003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>
              <a:latin typeface="+mn-lt"/>
              <a:cs typeface="Times New Roman" pitchFamily="18" charset="0"/>
            </a:rPr>
            <a:t>1,00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>
              <a:latin typeface="+mn-lt"/>
              <a:cs typeface="Times New Roman" pitchFamily="18" charset="0"/>
            </a:rPr>
            <a:t>Резервный</a:t>
          </a:r>
          <a:r>
            <a:rPr lang="ru-RU" sz="800" b="1" kern="1200" dirty="0">
              <a:latin typeface="+mn-lt"/>
              <a:cs typeface="Times New Roman" pitchFamily="18" charset="0"/>
            </a:rPr>
            <a:t> фонд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532712" y="2027710"/>
        <a:ext cx="1003903" cy="1003903"/>
      </dsp:txXfrm>
    </dsp:sp>
    <dsp:sp modelId="{172E1EB6-99F4-4079-A7C9-55AAE7354E43}">
      <dsp:nvSpPr>
        <dsp:cNvPr id="0" name=""/>
        <dsp:cNvSpPr/>
      </dsp:nvSpPr>
      <dsp:spPr>
        <a:xfrm>
          <a:off x="1601699" y="1265294"/>
          <a:ext cx="1003903" cy="100390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15,00 О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ценка имущества, </a:t>
          </a:r>
          <a:r>
            <a:rPr lang="ru-RU" sz="800" b="1" kern="1200" dirty="0" smtClean="0">
              <a:latin typeface="+mn-lt"/>
              <a:cs typeface="Times New Roman" pitchFamily="18" charset="0"/>
            </a:rPr>
            <a:t>1,47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 расходы по административной ответственности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601699" y="1265294"/>
        <a:ext cx="1003903" cy="1003903"/>
      </dsp:txXfrm>
    </dsp:sp>
    <dsp:sp modelId="{4AB13B38-7EC2-4475-B66C-193EC925DB1E}">
      <dsp:nvSpPr>
        <dsp:cNvPr id="0" name=""/>
        <dsp:cNvSpPr/>
      </dsp:nvSpPr>
      <dsp:spPr>
        <a:xfrm>
          <a:off x="2081429" y="371463"/>
          <a:ext cx="1193792" cy="120390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36,78</a:t>
          </a:r>
          <a:endParaRPr lang="ru-RU" sz="800" b="1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>
              <a:latin typeface="+mn-lt"/>
              <a:cs typeface="Times New Roman" pitchFamily="18" charset="0"/>
            </a:rPr>
            <a:t>Пенсионное обеспечение</a:t>
          </a:r>
        </a:p>
      </dsp:txBody>
      <dsp:txXfrm>
        <a:off x="2081429" y="371463"/>
        <a:ext cx="1193792" cy="1203901"/>
      </dsp:txXfrm>
    </dsp:sp>
    <dsp:sp modelId="{26685A32-2EA7-4260-9985-8DB0196A861B}">
      <dsp:nvSpPr>
        <dsp:cNvPr id="0" name=""/>
        <dsp:cNvSpPr/>
      </dsp:nvSpPr>
      <dsp:spPr>
        <a:xfrm>
          <a:off x="3185843" y="207201"/>
          <a:ext cx="814818" cy="79585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5,45</a:t>
          </a:r>
          <a:endParaRPr lang="ru-RU" sz="800" b="0" kern="1200" dirty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>
              <a:latin typeface="+mn-lt"/>
              <a:cs typeface="Times New Roman" pitchFamily="18" charset="0"/>
            </a:rPr>
            <a:t>Ежегодные членский взносы</a:t>
          </a:r>
        </a:p>
      </dsp:txBody>
      <dsp:txXfrm>
        <a:off x="3185843" y="207201"/>
        <a:ext cx="814818" cy="795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681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042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shtany-sovet@bahch.rk.gov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35990" y="2380354"/>
            <a:ext cx="5274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 для граждан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85929" y="2409473"/>
            <a:ext cx="0" cy="25056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26" name="Picture 2" descr="D:\Документы\ВСЕ\Бюджет для граждан\1883dde2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09473"/>
            <a:ext cx="3960337" cy="240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35991" y="3345451"/>
            <a:ext cx="5274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Каштановского сельского поселения Бахчисарайского района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Республики Крым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88861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080239" cy="523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cap="small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Налоговые доходы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78818" y="1577300"/>
            <a:ext cx="2554622" cy="4397594"/>
            <a:chOff x="1693" y="0"/>
            <a:chExt cx="2176555" cy="498432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693" y="0"/>
              <a:ext cx="2176555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1693" y="2073288"/>
              <a:ext cx="2087655" cy="19141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ПРИБЫЛЬ, ДОХОДЫ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1 436,00 </a:t>
              </a:r>
              <a:r>
                <a:rPr lang="ru-RU" b="1" kern="1200" dirty="0">
                  <a:latin typeface="Times New Roman" pitchFamily="18" charset="0"/>
                  <a:cs typeface="Times New Roman" pitchFamily="18" charset="0"/>
                </a:rPr>
                <a:t>тыс. руб. </a:t>
              </a:r>
              <a:endParaRPr lang="ru-RU" b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738384" y="1786376"/>
            <a:ext cx="1435490" cy="1405241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3454784" y="1577300"/>
            <a:ext cx="2514216" cy="4397594"/>
            <a:chOff x="2715207" y="0"/>
            <a:chExt cx="2634480" cy="498432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15207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7"/>
            <p:cNvSpPr/>
            <p:nvPr/>
          </p:nvSpPr>
          <p:spPr>
            <a:xfrm>
              <a:off x="2715207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СОВОКУПНЫЙ ДОХОД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1 340,37 </a:t>
              </a:r>
              <a:r>
                <a:rPr lang="ru-RU" sz="2000" b="1" kern="1200" dirty="0">
                  <a:latin typeface="Times New Roman" pitchFamily="18" charset="0"/>
                  <a:cs typeface="Times New Roman" pitchFamily="18" charset="0"/>
                </a:rPr>
                <a:t>тыс. руб.</a:t>
              </a:r>
            </a:p>
          </p:txBody>
        </p:sp>
      </p:grpSp>
      <p:sp>
        <p:nvSpPr>
          <p:cNvPr id="11" name="Овал 10"/>
          <p:cNvSpPr/>
          <p:nvPr/>
        </p:nvSpPr>
        <p:spPr>
          <a:xfrm>
            <a:off x="3955643" y="1741655"/>
            <a:ext cx="1512497" cy="149468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па 11"/>
          <p:cNvGrpSpPr/>
          <p:nvPr/>
        </p:nvGrpSpPr>
        <p:grpSpPr>
          <a:xfrm>
            <a:off x="6616701" y="1528530"/>
            <a:ext cx="2374900" cy="4446364"/>
            <a:chOff x="5428722" y="0"/>
            <a:chExt cx="2634480" cy="498432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28722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10"/>
            <p:cNvSpPr/>
            <p:nvPr/>
          </p:nvSpPr>
          <p:spPr>
            <a:xfrm>
              <a:off x="5428722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ИМУЩЕСТВО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1 571,19 тыс</a:t>
              </a:r>
              <a:r>
                <a:rPr lang="ru-RU" sz="2000" b="1" kern="1200" dirty="0">
                  <a:latin typeface="Times New Roman" pitchFamily="18" charset="0"/>
                  <a:cs typeface="Times New Roman" pitchFamily="18" charset="0"/>
                </a:rPr>
                <a:t>. руб.</a:t>
              </a: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68681" y="1741655"/>
            <a:ext cx="1463244" cy="1457123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21000" r="-21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Двойная стрелка влево/вправо 15"/>
          <p:cNvSpPr/>
          <p:nvPr/>
        </p:nvSpPr>
        <p:spPr>
          <a:xfrm>
            <a:off x="369666" y="4924298"/>
            <a:ext cx="8326015" cy="747649"/>
          </a:xfrm>
          <a:prstGeom prst="left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163016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xmlns="" val="3310692938"/>
              </p:ext>
            </p:extLst>
          </p:nvPr>
        </p:nvGraphicFramePr>
        <p:xfrm>
          <a:off x="694452" y="1663700"/>
          <a:ext cx="7776864" cy="455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539552" y="743552"/>
            <a:ext cx="8208912" cy="4613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latin typeface="+mn-lt"/>
                <a:cs typeface="Times New Roman" panose="02020603050405020304" pitchFamily="18" charset="0"/>
              </a:rPr>
              <a:t>НЕНАЛОГОВЫЕ ДОХОДЫ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128325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555394064"/>
              </p:ext>
            </p:extLst>
          </p:nvPr>
        </p:nvGraphicFramePr>
        <p:xfrm>
          <a:off x="266701" y="1397000"/>
          <a:ext cx="8365224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2515" y="1887000"/>
            <a:ext cx="1260140" cy="5751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mbria" pitchFamily="18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969365358"/>
              </p:ext>
            </p:extLst>
          </p:nvPr>
        </p:nvGraphicFramePr>
        <p:xfrm>
          <a:off x="539123" y="1056881"/>
          <a:ext cx="8100350" cy="512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4618" y="359229"/>
            <a:ext cx="8609361" cy="697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Расходы бюджета Каштановского сельского поселения Бахчисарайского района на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918" y="5509121"/>
            <a:ext cx="1260140" cy="57519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642410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5536" y="1625600"/>
            <a:ext cx="8208912" cy="432368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21321912">
            <a:off x="1077065" y="2210085"/>
            <a:ext cx="6781800" cy="31547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Администрация Каштановского сельского  поселения</a:t>
            </a: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Адрес: с. Каштаны, ул. Виноградная</a:t>
            </a:r>
            <a:r>
              <a:rPr lang="ru-RU" altLang="ru-RU">
                <a:latin typeface="+mn-lt"/>
              </a:rPr>
              <a:t>, </a:t>
            </a:r>
            <a:r>
              <a:rPr lang="ru-RU" altLang="ru-RU" smtClean="0">
                <a:latin typeface="+mn-lt"/>
              </a:rPr>
              <a:t>4</a:t>
            </a:r>
            <a:endParaRPr lang="ru-RU" altLang="ru-RU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Бахчисарайский  район, Республика Крым , 298413</a:t>
            </a: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тел. /факс (06554) 5 13 24</a:t>
            </a:r>
          </a:p>
          <a:p>
            <a:pPr algn="ctr"/>
            <a:r>
              <a:rPr lang="en-US" altLang="ru-RU" b="1" dirty="0">
                <a:latin typeface="+mn-lt"/>
                <a:cs typeface="Times New Roman" pitchFamily="18" charset="0"/>
              </a:rPr>
              <a:t>e-mail</a:t>
            </a:r>
            <a:r>
              <a:rPr lang="ru-RU" altLang="ru-RU" b="1" dirty="0">
                <a:latin typeface="+mn-lt"/>
                <a:cs typeface="Times New Roman" pitchFamily="18" charset="0"/>
              </a:rPr>
              <a:t>:</a:t>
            </a:r>
            <a:r>
              <a:rPr lang="en-US" altLang="ru-RU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>
                <a:latin typeface="+mn-lt"/>
                <a:cs typeface="Times New Roman" pitchFamily="18" charset="0"/>
                <a:hlinkClick r:id="rId4"/>
              </a:rPr>
              <a:t>kashtany-sovet@bahch.rk.gov.ru</a:t>
            </a:r>
            <a:endParaRPr lang="ru-RU" b="1" dirty="0">
              <a:latin typeface="+mn-lt"/>
              <a:cs typeface="Times New Roman" pitchFamily="18" charset="0"/>
            </a:endParaRPr>
          </a:p>
          <a:p>
            <a:pPr algn="ctr"/>
            <a:endParaRPr lang="ru-RU" altLang="ru-RU" sz="300" b="1" dirty="0">
              <a:latin typeface="+mn-lt"/>
              <a:cs typeface="Times New Roman" pitchFamily="18" charset="0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График работы :</a:t>
            </a:r>
          </a:p>
          <a:p>
            <a:pPr algn="ctr" eaLnBrk="1" hangingPunct="1"/>
            <a:r>
              <a:rPr lang="ru-RU" altLang="ru-RU" dirty="0">
                <a:latin typeface="+mn-lt"/>
              </a:rPr>
              <a:t>с 8:00 до 1</a:t>
            </a:r>
            <a:r>
              <a:rPr lang="en-US" altLang="ru-RU" dirty="0">
                <a:latin typeface="+mn-lt"/>
              </a:rPr>
              <a:t>7</a:t>
            </a:r>
            <a:r>
              <a:rPr lang="ru-RU" altLang="ru-RU" dirty="0">
                <a:latin typeface="+mn-lt"/>
              </a:rPr>
              <a:t>:00 перерыв с 12:00 до 13:00</a:t>
            </a:r>
          </a:p>
          <a:p>
            <a:pPr algn="ctr" eaLnBrk="1" hangingPunct="1"/>
            <a:r>
              <a:rPr lang="ru-RU" altLang="ru-RU" b="1" dirty="0">
                <a:latin typeface="+mn-lt"/>
              </a:rPr>
              <a:t>Приемные дни: вторник, четверг</a:t>
            </a:r>
          </a:p>
          <a:p>
            <a:pPr algn="ctr" eaLnBrk="1" hangingPunct="1"/>
            <a:r>
              <a:rPr lang="ru-RU" altLang="ru-RU" b="1" dirty="0">
                <a:latin typeface="+mn-lt"/>
              </a:rPr>
              <a:t>с 9:00 до 16:00 перерыв с 12:00 до 13:00</a:t>
            </a:r>
          </a:p>
          <a:p>
            <a:pPr algn="ctr" eaLnBrk="1" hangingPunct="1"/>
            <a:r>
              <a:rPr lang="ru-RU" altLang="ru-RU" dirty="0">
                <a:latin typeface="+mn-lt"/>
              </a:rPr>
              <a:t>Выходной суббота, воскресенье.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3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</a:t>
            </a:r>
          </a:p>
        </p:txBody>
      </p:sp>
    </p:spTree>
    <p:extLst>
      <p:ext uri="{BB962C8B-B14F-4D97-AF65-F5344CB8AC3E}">
        <p14:creationId xmlns:p14="http://schemas.microsoft.com/office/powerpoint/2010/main" xmlns="" val="253762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Уважаемые жители</a:t>
            </a:r>
          </a:p>
          <a:p>
            <a:r>
              <a:rPr lang="ru-RU" sz="3600" i="1" dirty="0"/>
              <a:t>Каштановского сельского поселения!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515" y="2112298"/>
            <a:ext cx="81094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i="1" dirty="0"/>
              <a:t>Открытость и доступность информации являются одними из важных аспектов формирования и исполнения муниципального бюджета. </a:t>
            </a:r>
            <a:r>
              <a:rPr lang="ru-RU" sz="1600" i="1" dirty="0">
                <a:cs typeface="Times New Roman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населения, так как бюджет затрагивает интересы каждого жителя Каштановского сельского поселения. </a:t>
            </a:r>
          </a:p>
          <a:p>
            <a:pPr indent="457200" algn="just"/>
            <a:r>
              <a:rPr lang="ru-RU" sz="1600" i="1" dirty="0">
                <a:cs typeface="Times New Roman" pitchFamily="18" charset="0"/>
              </a:rPr>
              <a:t>Мы постарались в доступной и понятной форме для граждан, показать основные показатели бюджета муниципального образования </a:t>
            </a:r>
            <a:r>
              <a:rPr lang="ru-RU" sz="1600" i="1" dirty="0" err="1">
                <a:cs typeface="Times New Roman" pitchFamily="18" charset="0"/>
              </a:rPr>
              <a:t>Каштановское</a:t>
            </a:r>
            <a:r>
              <a:rPr lang="ru-RU" sz="1600" i="1" dirty="0">
                <a:cs typeface="Times New Roman" pitchFamily="18" charset="0"/>
              </a:rPr>
              <a:t> сельское поселение Бахчисарайского района Республики Крым.</a:t>
            </a:r>
          </a:p>
          <a:p>
            <a:pPr indent="457200" algn="just"/>
            <a:r>
              <a:rPr lang="ru-RU" sz="1600" i="1" dirty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</a:p>
          <a:p>
            <a:pPr indent="457200" algn="just"/>
            <a:r>
              <a:rPr lang="ru-RU" sz="1600" b="1" i="1" dirty="0">
                <a:cs typeface="Times New Roman" pitchFamily="18" charset="0"/>
              </a:rPr>
              <a:t>«Бюджет для граждан» </a:t>
            </a:r>
            <a:r>
              <a:rPr lang="ru-RU" sz="1600" i="1" dirty="0">
                <a:cs typeface="Times New Roman" pitchFamily="18" charset="0"/>
              </a:rPr>
              <a:t>нацелен на получение обратной связи от граждан, которым интересны современные проблемы финансов в </a:t>
            </a:r>
            <a:r>
              <a:rPr lang="ru-RU" sz="1600" i="1" dirty="0" err="1">
                <a:cs typeface="Times New Roman" pitchFamily="18" charset="0"/>
              </a:rPr>
              <a:t>Каштановском</a:t>
            </a:r>
            <a:r>
              <a:rPr lang="ru-RU" sz="1600" i="1" dirty="0">
                <a:cs typeface="Times New Roman" pitchFamily="18" charset="0"/>
              </a:rPr>
              <a:t> сельском поселении.</a:t>
            </a:r>
            <a:endParaRPr lang="ru-RU" sz="1600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4650" y="195650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Принцип прозрачности (открытости) бюджетной системы Российской Федерации означает: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2539" y="1568576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333464318"/>
              </p:ext>
            </p:extLst>
          </p:nvPr>
        </p:nvGraphicFramePr>
        <p:xfrm>
          <a:off x="714641" y="1731819"/>
          <a:ext cx="7736485" cy="417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75504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2995" y="463975"/>
            <a:ext cx="8291264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latin typeface="+mn-lt"/>
              </a:rPr>
              <a:t>ЧТО ТАКОЕ БЮДЖЕТ?</a:t>
            </a: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03006" y="157809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ДОХОДЫ</a:t>
              </a:r>
            </a:p>
            <a:p>
              <a:pPr algn="ctr"/>
              <a:r>
                <a:rPr lang="ru-RU" sz="2200" b="1" dirty="0"/>
                <a:t>бюджета</a:t>
              </a:r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РАСХОДЫ </a:t>
              </a:r>
            </a:p>
            <a:p>
              <a:pPr algn="ctr"/>
              <a:r>
                <a:rPr lang="ru-RU" sz="2200" b="1" dirty="0"/>
                <a:t>бюджета</a:t>
              </a:r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БЮДЖЕТ</a:t>
              </a:r>
            </a:p>
          </p:txBody>
        </p:sp>
        <p:sp>
          <p:nvSpPr>
            <p:cNvPr id="23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solidFill>
            <a:srgbClr val="7030A0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/>
              <a:t>и функций </a:t>
            </a:r>
          </a:p>
          <a:p>
            <a:pPr algn="ctr"/>
            <a:r>
              <a:rPr lang="ru-RU" dirty="0"/>
              <a:t>органов местного </a:t>
            </a:r>
            <a:r>
              <a:rPr lang="ru-RU" sz="1900" dirty="0"/>
              <a:t>самоуправления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/>
                <a:t>направляемые из бюджета денежные средства</a:t>
              </a:r>
            </a:p>
            <a:p>
              <a:pPr algn="ctr"/>
              <a:r>
                <a:rPr lang="ru-RU" sz="1600" dirty="0"/>
                <a:t>(финансовое обеспечение муниципальных учреждений, </a:t>
              </a:r>
            </a:p>
            <a:p>
              <a:pPr algn="ctr"/>
              <a:r>
                <a:rPr lang="ru-RU" sz="1600" dirty="0"/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34412" y="939403"/>
            <a:ext cx="86571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i="1" dirty="0"/>
              <a:t>Слово это заимствовано из Англии, где в старину канцлер казначейства приносил ежегодно в парламент мешок   с деньгами и произносил речь, которая собственно и называлась старинным нормандским словом "B</a:t>
            </a:r>
            <a:r>
              <a:rPr lang="en-US" sz="1200" i="1" dirty="0"/>
              <a:t>o</a:t>
            </a:r>
            <a:r>
              <a:rPr lang="ru-RU" sz="1200" i="1" dirty="0"/>
              <a:t>u</a:t>
            </a:r>
            <a:r>
              <a:rPr lang="en-US" sz="1200" i="1" dirty="0"/>
              <a:t>gett</a:t>
            </a:r>
            <a:r>
              <a:rPr lang="ru-RU" sz="1200" i="1" dirty="0"/>
              <a:t>e" (т.е. кожаный мешок)</a:t>
            </a: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22995" y="5661248"/>
            <a:ext cx="8072921" cy="423068"/>
          </a:xfrm>
          <a:prstGeom prst="round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дефицитом. Превышение доходов над расходами образует положительный остаток бюджета (профицит). </a:t>
            </a:r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9006" y="2486428"/>
            <a:ext cx="2268000" cy="2952000"/>
          </a:xfrm>
          <a:prstGeom prst="roundRect">
            <a:avLst>
              <a:gd name="adj" fmla="val 10000"/>
            </a:avLst>
          </a:prstGeom>
          <a:solidFill>
            <a:schemeClr val="accent6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81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277" y="1628800"/>
            <a:ext cx="8603702" cy="4239159"/>
            <a:chOff x="1077" y="2207"/>
            <a:chExt cx="15015" cy="7934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1077" y="2207"/>
              <a:ext cx="15015" cy="10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43634"/>
                </a:gs>
                <a:gs pos="50000">
                  <a:srgbClr val="D99594"/>
                </a:gs>
                <a:gs pos="100000">
                  <a:srgbClr val="943634"/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бюджетной системы РФ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" name="AutoShape 14"/>
            <p:cNvSpPr>
              <a:spLocks noChangeArrowheads="1"/>
            </p:cNvSpPr>
            <p:nvPr/>
          </p:nvSpPr>
          <p:spPr bwMode="auto">
            <a:xfrm>
              <a:off x="1077" y="3466"/>
              <a:ext cx="11070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Разграничение доходов, расходов и источников финансирования дефицита бюджетов между бюджетами бюджетной системы РФ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2285" y="3466"/>
              <a:ext cx="3705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Самостоятельность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12285" y="4741"/>
              <a:ext cx="370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Эффективность использования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2285" y="6614"/>
              <a:ext cx="370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Прозрачность (открытость)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12360" y="8475"/>
              <a:ext cx="363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Достоверность 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1077" y="4741"/>
              <a:ext cx="385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Сбалансированность</a:t>
              </a:r>
              <a:r>
                <a:rPr kumimoji="0" 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077" y="6614"/>
              <a:ext cx="385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Общее (совокупное) покрытие расходов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1080" y="8475"/>
              <a:ext cx="376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Адресность и целевой характер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040" y="4754"/>
              <a:ext cx="7110" cy="1695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Равенство бюджетных прав субъектов РФ, муниципальных образований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5040" y="6614"/>
              <a:ext cx="7110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Полнота отражения доходов, расходов и источников финансирования дефицитов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4935" y="8475"/>
              <a:ext cx="369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Подведомственность расходов бюджетов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8730" y="8475"/>
              <a:ext cx="355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кассы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290277" y="749302"/>
            <a:ext cx="85452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Принципы бюджетной системы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71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AutoShape 8"/>
          <p:cNvSpPr>
            <a:spLocks noChangeAspect="1" noChangeArrowheads="1"/>
          </p:cNvSpPr>
          <p:nvPr/>
        </p:nvSpPr>
        <p:spPr bwMode="auto">
          <a:xfrm>
            <a:off x="0" y="914400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"/>
          <p:cNvSpPr>
            <a:spLocks noChangeAspect="1" noChangeArrowheads="1"/>
          </p:cNvSpPr>
          <p:nvPr/>
        </p:nvSpPr>
        <p:spPr bwMode="auto">
          <a:xfrm>
            <a:off x="0" y="1228725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Рисунок 11" descr="Описание: Cycle-engag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7869" y="2132013"/>
            <a:ext cx="30527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55963" y="2035969"/>
            <a:ext cx="3240087" cy="3240087"/>
          </a:xfrm>
          <a:prstGeom prst="ellipse">
            <a:avLst/>
          </a:prstGeom>
          <a:noFill/>
          <a:ln w="254000">
            <a:solidFill>
              <a:srgbClr val="548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74196" y="1601931"/>
            <a:ext cx="2796380" cy="166427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Согласование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проекта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6616" y="1228724"/>
            <a:ext cx="1943100" cy="552449"/>
          </a:xfrm>
          <a:prstGeom prst="flowChartAlternateProcess">
            <a:avLst/>
          </a:prstGeom>
          <a:solidFill>
            <a:srgbClr val="C6D9F1">
              <a:alpha val="73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090752" y="1540018"/>
            <a:ext cx="2898827" cy="149412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Подписание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174500" y="1071562"/>
            <a:ext cx="1943100" cy="639258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2913" y="4021571"/>
            <a:ext cx="2887663" cy="2243714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согласование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бюджетной отчетности об исполнении бюджета;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06616" y="3656011"/>
            <a:ext cx="2066997" cy="548121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ОТЧЕТНОСТЬ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143057" y="4021571"/>
            <a:ext cx="2887663" cy="2005013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документов для исполнения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7202627" y="3656011"/>
            <a:ext cx="1914973" cy="406400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314325" y="481664"/>
            <a:ext cx="8831402" cy="446591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Какие этапы проходит бюджет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87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7" name="AutoShape 77"/>
          <p:cNvSpPr>
            <a:spLocks noChangeArrowheads="1"/>
          </p:cNvSpPr>
          <p:nvPr/>
        </p:nvSpPr>
        <p:spPr bwMode="auto">
          <a:xfrm>
            <a:off x="266700" y="457200"/>
            <a:ext cx="87387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Бюджетный процесс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8" name="Rectangle 74"/>
          <p:cNvSpPr>
            <a:spLocks noChangeArrowheads="1"/>
          </p:cNvSpPr>
          <p:nvPr/>
        </p:nvSpPr>
        <p:spPr bwMode="auto">
          <a:xfrm>
            <a:off x="268288" y="1628800"/>
            <a:ext cx="3849687" cy="857250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100000">
                <a:srgbClr val="5E4878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F3151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ЭТАПЫ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БЮДЖЕТНОГО ПРОЦЕССА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auto">
          <a:xfrm>
            <a:off x="268288" y="2455717"/>
            <a:ext cx="3849687" cy="857250"/>
          </a:xfrm>
          <a:prstGeom prst="rect">
            <a:avLst/>
          </a:prstGeom>
          <a:gradFill rotWithShape="0">
            <a:gsLst>
              <a:gs pos="0">
                <a:srgbClr val="FD7B91"/>
              </a:gs>
              <a:gs pos="100000">
                <a:srgbClr val="F80C4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проекта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65"/>
          <p:cNvSpPr>
            <a:spLocks noChangeArrowheads="1"/>
          </p:cNvSpPr>
          <p:nvPr/>
        </p:nvSpPr>
        <p:spPr bwMode="auto">
          <a:xfrm>
            <a:off x="268288" y="3285692"/>
            <a:ext cx="3849687" cy="85725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493BFB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утверждение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Rectangle 66"/>
          <p:cNvSpPr>
            <a:spLocks noChangeArrowheads="1"/>
          </p:cNvSpPr>
          <p:nvPr/>
        </p:nvSpPr>
        <p:spPr bwMode="auto">
          <a:xfrm>
            <a:off x="268288" y="4126490"/>
            <a:ext cx="3849687" cy="857250"/>
          </a:xfrm>
          <a:prstGeom prst="rect">
            <a:avLst/>
          </a:prstGeom>
          <a:gradFill rotWithShape="0">
            <a:gsLst>
              <a:gs pos="0">
                <a:srgbClr val="FBC86D"/>
              </a:gs>
              <a:gs pos="100000">
                <a:srgbClr val="DE5A0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Контроль и исполнение бюджета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268288" y="4965267"/>
            <a:ext cx="3849687" cy="981075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Составление, рассмотрение, утверждение бюджетной отчетности и внешняя проверка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AutoShape 73"/>
          <p:cNvSpPr>
            <a:spLocks noChangeArrowheads="1"/>
          </p:cNvSpPr>
          <p:nvPr/>
        </p:nvSpPr>
        <p:spPr bwMode="auto">
          <a:xfrm>
            <a:off x="3775391" y="2442847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8064A2">
                  <a:gamma/>
                  <a:shade val="46275"/>
                  <a:invGamma/>
                </a:srgbClr>
              </a:gs>
              <a:gs pos="100000">
                <a:srgbClr val="8064A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AutoShape 68"/>
          <p:cNvSpPr>
            <a:spLocks noChangeArrowheads="1"/>
          </p:cNvSpPr>
          <p:nvPr/>
        </p:nvSpPr>
        <p:spPr bwMode="auto">
          <a:xfrm>
            <a:off x="3765550" y="3285692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F80C44"/>
              </a:gs>
              <a:gs pos="100000">
                <a:srgbClr val="F80C4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AutoShape 69"/>
          <p:cNvSpPr>
            <a:spLocks noChangeArrowheads="1"/>
          </p:cNvSpPr>
          <p:nvPr/>
        </p:nvSpPr>
        <p:spPr bwMode="auto">
          <a:xfrm>
            <a:off x="3765550" y="4126490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493BFB"/>
              </a:gs>
              <a:gs pos="100000">
                <a:srgbClr val="493BFB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AutoShape 70"/>
          <p:cNvSpPr>
            <a:spLocks noChangeArrowheads="1"/>
          </p:cNvSpPr>
          <p:nvPr/>
        </p:nvSpPr>
        <p:spPr bwMode="auto">
          <a:xfrm>
            <a:off x="3765549" y="4942609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DE5A08"/>
              </a:gs>
              <a:gs pos="100000">
                <a:srgbClr val="DE5A08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AutoShape 75"/>
          <p:cNvSpPr>
            <a:spLocks noChangeArrowheads="1"/>
          </p:cNvSpPr>
          <p:nvPr/>
        </p:nvSpPr>
        <p:spPr bwMode="auto">
          <a:xfrm>
            <a:off x="4309385" y="1489075"/>
            <a:ext cx="4696070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48DD4"/>
              </a:gs>
              <a:gs pos="100000">
                <a:srgbClr val="548DD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Участники бюджетного процесса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AutoShape 71"/>
          <p:cNvSpPr>
            <a:spLocks noChangeArrowheads="1"/>
          </p:cNvSpPr>
          <p:nvPr/>
        </p:nvSpPr>
        <p:spPr bwMode="auto">
          <a:xfrm>
            <a:off x="4309385" y="2579543"/>
            <a:ext cx="2445797" cy="60959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Глава муниципального образования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AutoShape 72"/>
          <p:cNvSpPr>
            <a:spLocks noChangeArrowheads="1"/>
          </p:cNvSpPr>
          <p:nvPr/>
        </p:nvSpPr>
        <p:spPr bwMode="auto">
          <a:xfrm>
            <a:off x="6908800" y="2540001"/>
            <a:ext cx="2027281" cy="74569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Органы местного самоуправления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4309384" y="3413413"/>
            <a:ext cx="4626697" cy="1019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источников финансирования дефицита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" name="AutoShape 63"/>
          <p:cNvSpPr>
            <a:spLocks noChangeArrowheads="1"/>
          </p:cNvSpPr>
          <p:nvPr/>
        </p:nvSpPr>
        <p:spPr bwMode="auto">
          <a:xfrm>
            <a:off x="5787749" y="4523509"/>
            <a:ext cx="3148333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доходов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2" name="AutoShape 62"/>
          <p:cNvSpPr>
            <a:spLocks noChangeArrowheads="1"/>
          </p:cNvSpPr>
          <p:nvPr/>
        </p:nvSpPr>
        <p:spPr bwMode="auto">
          <a:xfrm>
            <a:off x="4309385" y="5455804"/>
            <a:ext cx="2805907" cy="7352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распорядители средств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0" y="439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7" name="Rectangle 86"/>
          <p:cNvSpPr>
            <a:spLocks noChangeArrowheads="1"/>
          </p:cNvSpPr>
          <p:nvPr/>
        </p:nvSpPr>
        <p:spPr bwMode="auto">
          <a:xfrm>
            <a:off x="0" y="7582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9" name="Rectangle 92"/>
          <p:cNvSpPr>
            <a:spLocks noChangeArrowheads="1"/>
          </p:cNvSpPr>
          <p:nvPr/>
        </p:nvSpPr>
        <p:spPr bwMode="auto">
          <a:xfrm>
            <a:off x="0" y="12154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01" name="Rectangle 96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959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47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42925" algn="just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20700" y="581891"/>
            <a:ext cx="3645329" cy="176234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345950" y="4470897"/>
            <a:ext cx="3597375" cy="180495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185747" y="4429319"/>
            <a:ext cx="3755157" cy="15994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49073" y="847511"/>
            <a:ext cx="3194252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Дотации </a:t>
            </a: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 «</a:t>
            </a:r>
            <a:r>
              <a:rPr lang="en-US" altLang="ru-RU" sz="1400" b="1" i="1" dirty="0" err="1">
                <a:latin typeface="+mn-lt"/>
              </a:rPr>
              <a:t>Dotatio</a:t>
            </a:r>
            <a:r>
              <a:rPr lang="ru-RU" altLang="ru-RU" sz="1400" b="1" i="1" dirty="0">
                <a:latin typeface="+mn-lt"/>
              </a:rPr>
              <a:t>» -дар, пожертвование</a:t>
            </a:r>
            <a:r>
              <a:rPr lang="ru-RU" altLang="ru-RU" sz="1400" b="1" dirty="0">
                <a:latin typeface="+mn-lt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3324" y="4703046"/>
            <a:ext cx="3422625" cy="14465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</a:t>
            </a:r>
            <a:r>
              <a:rPr lang="en-US" altLang="ru-RU" sz="1400" b="1" i="1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«</a:t>
            </a:r>
            <a:r>
              <a:rPr lang="en-US" altLang="ru-RU" sz="1400" b="1" i="1" dirty="0" err="1">
                <a:latin typeface="+mn-lt"/>
              </a:rPr>
              <a:t>Subvenire</a:t>
            </a:r>
            <a:r>
              <a:rPr lang="ru-RU" altLang="ru-RU" sz="1400" b="1" i="1" dirty="0">
                <a:latin typeface="+mn-lt"/>
              </a:rPr>
              <a:t>»</a:t>
            </a:r>
            <a:r>
              <a:rPr lang="en-US" altLang="ru-RU" sz="1400" b="1" i="1" dirty="0">
                <a:latin typeface="+mn-lt"/>
              </a:rPr>
              <a:t> - </a:t>
            </a:r>
            <a:r>
              <a:rPr lang="ru-RU" altLang="ru-RU" sz="1400" b="1" i="1" dirty="0">
                <a:latin typeface="+mn-lt"/>
              </a:rPr>
              <a:t>приходить на помощь</a:t>
            </a:r>
            <a:r>
              <a:rPr lang="ru-RU" altLang="ru-RU" sz="1400" b="1" dirty="0">
                <a:latin typeface="+mn-lt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338825" y="4627269"/>
            <a:ext cx="3409639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+mn-lt"/>
              </a:rPr>
              <a:t>(от лат. «</a:t>
            </a:r>
            <a:r>
              <a:rPr lang="en-US" altLang="ru-RU" sz="1400" b="1" i="1" dirty="0" err="1">
                <a:latin typeface="+mn-lt"/>
              </a:rPr>
              <a:t>Subsiduim</a:t>
            </a:r>
            <a:r>
              <a:rPr lang="ru-RU" altLang="ru-RU" sz="1400" b="1" i="1" dirty="0">
                <a:latin typeface="+mn-lt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условиях долевого </a:t>
            </a:r>
            <a:r>
              <a:rPr lang="ru-RU" altLang="ru-RU" sz="1400" dirty="0" err="1">
                <a:latin typeface="+mn-lt"/>
              </a:rPr>
              <a:t>софинансирования</a:t>
            </a:r>
            <a:r>
              <a:rPr lang="ru-RU" altLang="ru-RU" sz="1400" dirty="0">
                <a:latin typeface="+mn-lt"/>
              </a:rPr>
              <a:t> расходов других бюджетов</a:t>
            </a: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H="1">
            <a:off x="2398809" y="3880703"/>
            <a:ext cx="589014" cy="43967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065107" y="2537618"/>
            <a:ext cx="451107" cy="394815"/>
          </a:xfrm>
          <a:custGeom>
            <a:avLst/>
            <a:gdLst>
              <a:gd name="connsiteX0" fmla="*/ 0 w 327025"/>
              <a:gd name="connsiteY0" fmla="*/ 0 h 187325"/>
              <a:gd name="connsiteX1" fmla="*/ 327025 w 327025"/>
              <a:gd name="connsiteY1" fmla="*/ 187325 h 187325"/>
              <a:gd name="connsiteX0" fmla="*/ 584998 w 595321"/>
              <a:gd name="connsiteY0" fmla="*/ 389495 h 394815"/>
              <a:gd name="connsiteX1" fmla="*/ 10323 w 595321"/>
              <a:gd name="connsiteY1" fmla="*/ 5320 h 39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321" h="394815">
                <a:moveTo>
                  <a:pt x="584998" y="389495"/>
                </a:moveTo>
                <a:cubicBezTo>
                  <a:pt x="694006" y="451937"/>
                  <a:pt x="-98685" y="-57122"/>
                  <a:pt x="10323" y="532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6065107" y="3880703"/>
            <a:ext cx="576262" cy="323815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4809507" y="581891"/>
            <a:ext cx="3938957" cy="190915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2458582" y="2511442"/>
            <a:ext cx="529242" cy="420991"/>
          </a:xfrm>
          <a:custGeom>
            <a:avLst/>
            <a:gdLst>
              <a:gd name="connsiteX0" fmla="*/ 0 w 404291"/>
              <a:gd name="connsiteY0" fmla="*/ 0 h 357926"/>
              <a:gd name="connsiteX1" fmla="*/ 404291 w 404291"/>
              <a:gd name="connsiteY1" fmla="*/ 357926 h 357926"/>
              <a:gd name="connsiteX0" fmla="*/ 376809 w 395909"/>
              <a:gd name="connsiteY0" fmla="*/ 394064 h 409454"/>
              <a:gd name="connsiteX1" fmla="*/ 19100 w 395909"/>
              <a:gd name="connsiteY1" fmla="*/ 15390 h 40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909" h="409454">
                <a:moveTo>
                  <a:pt x="376809" y="394064"/>
                </a:moveTo>
                <a:cubicBezTo>
                  <a:pt x="511573" y="513373"/>
                  <a:pt x="-115664" y="-103919"/>
                  <a:pt x="19100" y="1539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5006469" y="665400"/>
            <a:ext cx="3528392" cy="172354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Иные межбюджетные трансферты</a:t>
            </a:r>
            <a:r>
              <a:rPr lang="ru-RU" altLang="ru-RU" sz="900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(</a:t>
            </a:r>
            <a:r>
              <a:rPr lang="ru-RU" altLang="ru-RU" sz="1400" b="1" i="1" dirty="0" err="1">
                <a:latin typeface="+mn-lt"/>
              </a:rPr>
              <a:t>Трансфе́рт</a:t>
            </a:r>
            <a:r>
              <a:rPr lang="ru-RU" altLang="ru-RU" sz="1400" b="1" i="1" dirty="0">
                <a:latin typeface="+mn-lt"/>
              </a:rPr>
              <a:t> от лат. «</a:t>
            </a:r>
            <a:r>
              <a:rPr lang="ru-RU" altLang="ru-RU" sz="1400" b="1" i="1" dirty="0" err="1">
                <a:latin typeface="+mn-lt"/>
              </a:rPr>
              <a:t>Transfero</a:t>
            </a:r>
            <a:r>
              <a:rPr lang="ru-RU" altLang="ru-RU" sz="1400" b="1" i="1" dirty="0">
                <a:latin typeface="+mn-lt"/>
              </a:rPr>
              <a:t>»-</a:t>
            </a:r>
            <a:r>
              <a:rPr lang="ru-RU" altLang="ru-RU" sz="1400" b="1" i="1" dirty="0" err="1">
                <a:latin typeface="+mn-lt"/>
              </a:rPr>
              <a:t>переношу,перемещаю</a:t>
            </a:r>
            <a:r>
              <a:rPr lang="ru-RU" altLang="ru-RU" sz="1400" b="1" i="1" dirty="0">
                <a:latin typeface="+mn-lt"/>
              </a:rPr>
              <a:t>)</a:t>
            </a:r>
            <a:r>
              <a:rPr lang="ru-RU" altLang="ru-RU" sz="1400" b="1" dirty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latin typeface="+mn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627313" y="2537618"/>
            <a:ext cx="3725925" cy="19128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2816005" y="2673979"/>
            <a:ext cx="3363122" cy="1640096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200" b="1" i="1" dirty="0"/>
              <a:t>Межбюджетные трансферты</a:t>
            </a:r>
          </a:p>
        </p:txBody>
      </p:sp>
    </p:spTree>
    <p:extLst>
      <p:ext uri="{BB962C8B-B14F-4D97-AF65-F5344CB8AC3E}">
        <p14:creationId xmlns:p14="http://schemas.microsoft.com/office/powerpoint/2010/main" xmlns="" val="390389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621282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371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Доходы бюджета Каштановского сельского поселения на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год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213866340"/>
              </p:ext>
            </p:extLst>
          </p:nvPr>
        </p:nvGraphicFramePr>
        <p:xfrm>
          <a:off x="401656" y="1426028"/>
          <a:ext cx="8132619" cy="4239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41999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1248</TotalTime>
  <Words>941</Words>
  <Application>Microsoft Office PowerPoint</Application>
  <PresentationFormat>Экран (4:3)</PresentationFormat>
  <Paragraphs>193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admin</cp:lastModifiedBy>
  <cp:revision>103</cp:revision>
  <dcterms:created xsi:type="dcterms:W3CDTF">2013-02-13T04:37:02Z</dcterms:created>
  <dcterms:modified xsi:type="dcterms:W3CDTF">2022-05-03T14:56:13Z</dcterms:modified>
</cp:coreProperties>
</file>