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1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4411B"/>
    <a:srgbClr val="4F540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44941664017703E-2"/>
          <c:y val="0.37852059647693481"/>
          <c:w val="0.86449834587174279"/>
          <c:h val="0.534585354713673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11,09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55,25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33,66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1407.25</c:v>
                </c:pt>
                <c:pt idx="1">
                  <c:v>3180.8500000000004</c:v>
                </c:pt>
                <c:pt idx="2">
                  <c:v>2847.9900000000002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606-4109-A777-BDC39C46DAE4}"/>
            </c:ext>
          </c:extLst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5.5593903092606846E-2"/>
          <c:y val="5.1898778923553969E-2"/>
          <c:w val="0.82451003833712522"/>
          <c:h val="0.25937032128705328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"/>
          <c:y val="0.19324409448818899"/>
          <c:w val="0.9541666666666665"/>
          <c:h val="0.65372194881889811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5.4677669367958544E-2"/>
                  <c:y val="-0.32358907513097196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ru-RU" dirty="0" smtClean="0"/>
                      <a:t>37 163,73</a:t>
                    </a:r>
                    <a:endParaRPr lang="en-US" dirty="0"/>
                  </a:p>
                </c:rich>
              </c:tx>
              <c:spPr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4342630176564905"/>
                      <c:h val="7.32976580424717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137-42A2-8801-22CCEF16613C}"/>
                </c:ext>
              </c:extLst>
            </c:dLbl>
            <c:dLbl>
              <c:idx val="1"/>
              <c:layout>
                <c:manualLayout>
                  <c:x val="2.9166666666666743E-2"/>
                  <c:y val="-0.3250000000000001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ru-RU" dirty="0" smtClean="0"/>
                      <a:t>37 053,17</a:t>
                    </a:r>
                    <a:endParaRPr lang="en-US" dirty="0"/>
                  </a:p>
                </c:rich>
              </c:tx>
              <c:spPr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37-42A2-8801-22CCEF16613C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7327.24</c:v>
                </c:pt>
                <c:pt idx="1">
                  <c:v>7266.6200000000017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137-42A2-8801-22CCEF16613C}"/>
            </c:ext>
          </c:extLst>
        </c:ser>
        <c:dLbls>
          <c:showVal val="1"/>
        </c:dLbls>
        <c:gapWidth val="95"/>
        <c:gapDepth val="95"/>
        <c:shape val="cylinder"/>
        <c:axId val="155891200"/>
        <c:axId val="155892736"/>
        <c:axId val="0"/>
      </c:bar3DChart>
      <c:catAx>
        <c:axId val="15589120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2000" b="1">
                <a:solidFill>
                  <a:schemeClr val="accent6">
                    <a:lumMod val="20000"/>
                    <a:lumOff val="80000"/>
                  </a:schemeClr>
                </a:solidFill>
              </a:defRPr>
            </a:pPr>
            <a:endParaRPr lang="ru-RU"/>
          </a:p>
        </c:txPr>
        <c:crossAx val="155892736"/>
        <c:crosses val="autoZero"/>
        <c:auto val="1"/>
        <c:lblAlgn val="ctr"/>
        <c:lblOffset val="100"/>
      </c:catAx>
      <c:valAx>
        <c:axId val="155892736"/>
        <c:scaling>
          <c:orientation val="minMax"/>
        </c:scaling>
        <c:delete val="1"/>
        <c:axPos val="l"/>
        <c:numFmt formatCode="0%" sourceLinked="1"/>
        <c:tickLblPos val="none"/>
        <c:crossAx val="15589120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800" b="1">
              <a:solidFill>
                <a:schemeClr val="accent5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0.75001</cdr:x>
      <cdr:y>0.08789</cdr:y>
    </cdr:from>
    <cdr:to>
      <cdr:x>0.90357</cdr:x>
      <cdr:y>0.22963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32" y="357190"/>
          <a:ext cx="936102" cy="576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99,70%</a:t>
          </a:r>
          <a:endParaRPr lang="ru-RU" sz="2400" b="1" dirty="0">
            <a:solidFill>
              <a:schemeClr val="accent6">
                <a:lumMod val="60000"/>
                <a:lumOff val="40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16.05.23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16.05.23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16.05.23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16.05.23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16.05.23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16.05.23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16.05.23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16.05.23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16.05.23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16.05.23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16.05.23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вт 16.05.23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357562"/>
            <a:ext cx="8424936" cy="1584176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Отчет об исполнении  бюджета Каштановского сельского поселения Бахчисарайского района Республики Крым за </a:t>
            </a:r>
            <a:r>
              <a:rPr lang="ru-RU" sz="28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2022 </a:t>
            </a:r>
            <a:r>
              <a:rPr lang="ru-RU" sz="2800" b="1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год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470025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Бюджет для граждан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42910" y="1428736"/>
            <a:ext cx="8143932" cy="142876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Спасибо за внимание!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4786322"/>
            <a:ext cx="814393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 уважением, Администрация Каштановского сельского поселения Бахчисарайского района Республики Крым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Каштановского сельского поселения!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  Представляем Вашему вниманию Отчет об исполнении  бюджета Каштановского сельского поселения Бахчисарайского района за </a:t>
            </a:r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2022 </a:t>
            </a:r>
            <a:r>
              <a:rPr lang="ru-RU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год.</a:t>
            </a:r>
          </a:p>
          <a:p>
            <a:pPr algn="just"/>
            <a:r>
              <a:rPr lang="ru-RU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ОСНОВНЫЕ ПАРАМЕТРЫ ИСПОЛНЕНИЯ  БЮДЖЕТА КАШТАНОВСКОГО СЕЛЬСКОГО ПОСЕЛЕНИЯ ЗА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2022 </a:t>
            </a:r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37170067"/>
              </p:ext>
            </p:extLst>
          </p:nvPr>
        </p:nvGraphicFramePr>
        <p:xfrm>
          <a:off x="1115616" y="1844824"/>
          <a:ext cx="7200800" cy="22074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14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102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209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3580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36 074,57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37 869,31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104,98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37 163,73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37 053,17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99,70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Дефицит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1 089,16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- 816,14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4" descr="http://zuzino.mos.ru/upload/medialibrary/d03/byudzhet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509120"/>
            <a:ext cx="4194984" cy="2065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344005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ИСПОЛНЕНИЕ БЮДЖЕТА КАШТАНОВСКОГО СЕЛЬСКОГО ПОСЕЛЕНИЯ ЗА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2022 </a:t>
            </a:r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 ПО ДОХОДАМ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364160066"/>
              </p:ext>
            </p:extLst>
          </p:nvPr>
        </p:nvGraphicFramePr>
        <p:xfrm>
          <a:off x="1817948" y="1988840"/>
          <a:ext cx="55081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20398724"/>
              </p:ext>
            </p:extLst>
          </p:nvPr>
        </p:nvGraphicFramePr>
        <p:xfrm>
          <a:off x="323529" y="1412776"/>
          <a:ext cx="8606189" cy="381421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1125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137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65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План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Поступило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Отклонения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24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+mj-lt"/>
                        </a:rPr>
                        <a:t>23 326,88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+mj-lt"/>
                        </a:rPr>
                        <a:t>25 121,63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1794,75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9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доходы физических лиц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1 436,00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942,95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506,95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Единый сельскохозяйственный налог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1 340,37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891,21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- 449,16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9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875,69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294,66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581,03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39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Земельный налог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695,50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1 069,77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374,27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915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Доходы от сдачи в аренду имущества, находящегося в государственной и муниципальной собственности доходы от использования имущества, находящегося в государственной и муниципальной собственности  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4 959,62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4 753,43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206,19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2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Прочие неналоговые доходы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6,30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3,05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3,25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СТРУКТУРА И ОБЪЕМ НАЛОГОВЫХ И НЕНАЛОГОВЫХ ДОХОДОВ БЮДЖЕТА КАШТАНОВСКОГО СЕЛЬСКОГО ПОСЕЛЕНИЯ ЗА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2022 </a:t>
            </a:r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 (ТЫС.РУБ.)</a:t>
            </a:r>
          </a:p>
        </p:txBody>
      </p:sp>
      <p:pic>
        <p:nvPicPr>
          <p:cNvPr id="7170" name="Picture 2" descr="https://ds20.edusev.ru/uploads/700/689/section/30545/wise-owl.png?155377880919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506286"/>
            <a:ext cx="1561261" cy="2214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688" y="214290"/>
            <a:ext cx="8858312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СТРУКТУРА И ОБЪЕМ БЕЗВОЗМЕЗДНЫХ ПОСТУПЛЕНИЙ В БЮДЖЕТ КАШТАНОВСКОГО СЕЛЬСКОГО ПОСЕЛЕНИЯ (ТЫС.РУБ.)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3918104"/>
              </p:ext>
            </p:extLst>
          </p:nvPr>
        </p:nvGraphicFramePr>
        <p:xfrm>
          <a:off x="233247" y="1666312"/>
          <a:ext cx="8534784" cy="3326151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8559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300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300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186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37594">
                <a:tc>
                  <a:txBody>
                    <a:bodyPr/>
                    <a:lstStyle/>
                    <a:p>
                      <a:pPr algn="l"/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</a:rPr>
                        <a:t>План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</a:rPr>
                        <a:t>Факт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</a:rPr>
                        <a:t>Исполнение(%)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9444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12 747,68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12 747,68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100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4027">
                <a:tc>
                  <a:txBody>
                    <a:bodyPr/>
                    <a:lstStyle/>
                    <a:p>
                      <a:pPr algn="l"/>
                      <a:r>
                        <a:rPr lang="ru-RU" sz="1600" b="0" kern="1200" dirty="0">
                          <a:solidFill>
                            <a:schemeClr val="bg1"/>
                          </a:solidFill>
                          <a:latin typeface="+mj-lt"/>
                        </a:rPr>
                        <a:t>Дотации на выравнивание уровня бюджетной обеспеченности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1 521,81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1 521,81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100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1597">
                <a:tc>
                  <a:txBody>
                    <a:bodyPr/>
                    <a:lstStyle/>
                    <a:p>
                      <a:pPr algn="l"/>
                      <a:r>
                        <a:rPr lang="ru-RU" sz="1600" b="0" kern="1200" dirty="0">
                          <a:solidFill>
                            <a:schemeClr val="bg1"/>
                          </a:solidFill>
                          <a:latin typeface="+mj-lt"/>
                        </a:rPr>
                        <a:t>Субвенции на осуществление полномочий по первичному воинскому учету  на территориях,  где отсутствуют военные комиссариаты 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255,50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255,50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chemeClr val="bg1"/>
                          </a:solidFill>
                          <a:latin typeface="+mj-lt"/>
                        </a:rPr>
                        <a:t>Субвенции на выполнение передаваемых полномочий субъектов РФ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  <a:p>
                      <a:pPr algn="l"/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4393470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Иные межбюджетные 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трансферты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10 968,89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10 968,89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100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85036301"/>
                  </a:ext>
                </a:extLst>
              </a:tr>
            </a:tbl>
          </a:graphicData>
        </a:graphic>
      </p:graphicFrame>
      <p:pic>
        <p:nvPicPr>
          <p:cNvPr id="8" name="Picture 4" descr="http://s48.radikal.ru/i122/1108/4a/01f31e9621d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5170681"/>
            <a:ext cx="1695201" cy="17504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88640"/>
            <a:ext cx="8064896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ИСПОЛНЕНИЕ БЮДЖЕТА КАШТАНОВСКОГО СЕЛЬСКОГО ПОСЕЛЕНИЯ ЗА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2022 </a:t>
            </a:r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 ПО РАСХОДАМ (ТЫС.РУБ.)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2057308999"/>
              </p:ext>
            </p:extLst>
          </p:nvPr>
        </p:nvGraphicFramePr>
        <p:xfrm>
          <a:off x="1142976" y="2071678"/>
          <a:ext cx="631031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57216015"/>
              </p:ext>
            </p:extLst>
          </p:nvPr>
        </p:nvGraphicFramePr>
        <p:xfrm>
          <a:off x="428596" y="1571612"/>
          <a:ext cx="8352927" cy="387832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5034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30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30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234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77923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Исполнение(%)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bg1"/>
                          </a:solidFill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37 163,73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37 053,17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99,7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0044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</a:rPr>
                        <a:t>Общегосударственные вопросы 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4 105,19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4 004,19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97,54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</a:rPr>
                        <a:t>Национальная оборона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255,50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255,50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514,68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514,68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7180757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1 165,91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1 165,91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216202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</a:rPr>
                        <a:t>Жилищно-коммунальное хозяйство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30 470,65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30 461,09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99,97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КУЛЬТУРА, КИНЕМАТОГРАФИЯ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615,00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615,00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</a:rPr>
                        <a:t>СОЦИАЛЬНАЯ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</a:rPr>
                        <a:t> ПОЛИТИКА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36,80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36,80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СТРУКТУРА И ОБЪЕМ РАСХОДОВ БЮДЖЕТА КАШТАНОВСКОГО СЕЛЬСКОГО ПОСЕЛЕНИЯ ЗА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2022 </a:t>
            </a:r>
            <a:r>
              <a:rPr lang="ru-RU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(ТЫС.РУБ.)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РАСХОДЫ БЮДЖЕТА ПОСЕЛЕНИЯ В РАМКАХ МУНИЦИПАЛЬНЫХ  ЦЕЛЕВЫХ ПРОГРАММ ЗА 2020 ГОД (ТЫС.РУБ.)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95855451"/>
              </p:ext>
            </p:extLst>
          </p:nvPr>
        </p:nvGraphicFramePr>
        <p:xfrm>
          <a:off x="214282" y="1357298"/>
          <a:ext cx="8640960" cy="467284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896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08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342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2619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75558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 программ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Годовые назначения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Кассовое исполнение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Исполнение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(%)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0673"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ВСЕГО ПО ПРОГРАММАМ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11966,4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11344,2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94,8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6140"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«Обеспечение эффективности деятельности</a:t>
                      </a:r>
                      <a:r>
                        <a:rPr lang="ru-RU" sz="15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органов местного самоуправления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»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3 085, 7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3 085, 1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99,98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1291"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«Управление муниципальным имуществом Каштановского сельского поселения»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1 027, 3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1 027, 3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1825"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«Благоустройство</a:t>
                      </a:r>
                      <a:r>
                        <a:rPr lang="ru-RU" sz="15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Каштановского сельского поселения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»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2 725, 0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2 103,4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77,2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6297"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«Формирование городской среды на</a:t>
                      </a:r>
                      <a:r>
                        <a:rPr lang="ru-RU" sz="15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территории Каштановского сельского поселения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»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5025,0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5025,0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6297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"Охрана окружающей среды в Каштановском сельском поселении Бахчисарайского района Республики Крым на 2018-2020 годы"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103,4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103,4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2552593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3064</TotalTime>
  <Words>443</Words>
  <Application>Microsoft Office PowerPoint</Application>
  <PresentationFormat>Экран (4:3)</PresentationFormat>
  <Paragraphs>155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Бюджет для граждан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admin</cp:lastModifiedBy>
  <cp:revision>68</cp:revision>
  <dcterms:created xsi:type="dcterms:W3CDTF">2018-03-07T10:41:26Z</dcterms:created>
  <dcterms:modified xsi:type="dcterms:W3CDTF">2023-05-16T09:55:14Z</dcterms:modified>
</cp:coreProperties>
</file>